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62" r:id="rId2"/>
    <p:sldId id="268" r:id="rId3"/>
    <p:sldId id="288" r:id="rId4"/>
    <p:sldId id="261" r:id="rId5"/>
    <p:sldId id="259" r:id="rId6"/>
    <p:sldId id="272" r:id="rId7"/>
    <p:sldId id="275" r:id="rId8"/>
    <p:sldId id="276" r:id="rId9"/>
    <p:sldId id="273" r:id="rId10"/>
    <p:sldId id="274" r:id="rId11"/>
    <p:sldId id="278" r:id="rId12"/>
    <p:sldId id="281" r:id="rId13"/>
    <p:sldId id="282" r:id="rId14"/>
    <p:sldId id="283" r:id="rId15"/>
    <p:sldId id="284" r:id="rId16"/>
    <p:sldId id="285" r:id="rId17"/>
    <p:sldId id="286" r:id="rId18"/>
    <p:sldId id="287" r:id="rId19"/>
    <p:sldId id="277"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96" d="100"/>
          <a:sy n="96" d="100"/>
        </p:scale>
        <p:origin x="84" y="4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B7BB2E-6B74-49C1-B798-F52CB40F9B55}" type="datetimeFigureOut">
              <a:rPr lang="zh-CN" altLang="en-US" smtClean="0"/>
              <a:t>2014/2/28</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2A322-3D07-48FE-AD25-F38EF370D31B}" type="slidenum">
              <a:rPr lang="zh-CN" altLang="en-US" smtClean="0"/>
              <a:t>‹#›</a:t>
            </a:fld>
            <a:endParaRPr lang="zh-CN" altLang="en-US"/>
          </a:p>
        </p:txBody>
      </p:sp>
    </p:spTree>
    <p:extLst>
      <p:ext uri="{BB962C8B-B14F-4D97-AF65-F5344CB8AC3E}">
        <p14:creationId xmlns:p14="http://schemas.microsoft.com/office/powerpoint/2010/main" val="3849339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normAutofit/>
          </a:bodyPr>
          <a:lstStyle/>
          <a:p>
            <a:pPr>
              <a:defRPr/>
            </a:pPr>
            <a:r>
              <a:rPr lang="zh-CN" altLang="zh-CN" dirty="0" smtClean="0"/>
              <a:t>经过 </a:t>
            </a:r>
            <a:r>
              <a:rPr lang="en-US" altLang="zh-CN" dirty="0" smtClean="0"/>
              <a:t>“</a:t>
            </a:r>
            <a:r>
              <a:rPr lang="zh-CN" altLang="zh-CN" dirty="0" smtClean="0"/>
              <a:t>十一五</a:t>
            </a:r>
            <a:r>
              <a:rPr lang="en-US" altLang="zh-CN" dirty="0" smtClean="0"/>
              <a:t>”</a:t>
            </a:r>
            <a:r>
              <a:rPr lang="zh-CN" altLang="zh-CN" dirty="0" smtClean="0"/>
              <a:t>时期的发展，学院形成了院士牵头的以环境友好为特色的多门类材料科学与技术的研究方向，拥有</a:t>
            </a:r>
            <a:r>
              <a:rPr lang="en-US" altLang="zh-CN" dirty="0" smtClean="0"/>
              <a:t>“</a:t>
            </a:r>
            <a:r>
              <a:rPr lang="zh-CN" altLang="zh-CN" dirty="0" smtClean="0"/>
              <a:t>国家杰出青年科学基金</a:t>
            </a:r>
            <a:r>
              <a:rPr lang="en-US" altLang="zh-CN" dirty="0" smtClean="0"/>
              <a:t>”</a:t>
            </a:r>
            <a:r>
              <a:rPr lang="zh-CN" altLang="zh-CN" dirty="0" smtClean="0"/>
              <a:t>获得者</a:t>
            </a:r>
            <a:r>
              <a:rPr lang="en-US" altLang="zh-CN" dirty="0" smtClean="0"/>
              <a:t>1</a:t>
            </a:r>
            <a:r>
              <a:rPr lang="zh-CN" altLang="zh-CN" dirty="0" smtClean="0"/>
              <a:t>人，</a:t>
            </a:r>
            <a:r>
              <a:rPr lang="en-US" altLang="zh-CN" dirty="0" smtClean="0"/>
              <a:t>“</a:t>
            </a:r>
            <a:r>
              <a:rPr lang="zh-CN" altLang="zh-CN" dirty="0" smtClean="0"/>
              <a:t>长江学者</a:t>
            </a:r>
            <a:r>
              <a:rPr lang="en-US" altLang="zh-CN" dirty="0" smtClean="0"/>
              <a:t>”2</a:t>
            </a:r>
            <a:r>
              <a:rPr lang="zh-CN" altLang="zh-CN" dirty="0" smtClean="0"/>
              <a:t>人，国家级教学名师</a:t>
            </a:r>
            <a:r>
              <a:rPr lang="en-US" altLang="zh-CN" dirty="0" smtClean="0"/>
              <a:t>1</a:t>
            </a:r>
            <a:r>
              <a:rPr lang="zh-CN" altLang="zh-CN" dirty="0" smtClean="0"/>
              <a:t>人，全国师德标兵</a:t>
            </a:r>
            <a:r>
              <a:rPr lang="en-US" altLang="zh-CN" dirty="0" smtClean="0"/>
              <a:t>1</a:t>
            </a:r>
            <a:r>
              <a:rPr lang="zh-CN" altLang="zh-CN" dirty="0" smtClean="0"/>
              <a:t>人，全国五一劳动奖章获得者</a:t>
            </a:r>
            <a:r>
              <a:rPr lang="en-US" altLang="zh-CN" dirty="0" smtClean="0"/>
              <a:t>1</a:t>
            </a:r>
            <a:r>
              <a:rPr lang="zh-CN" altLang="zh-CN" dirty="0" smtClean="0"/>
              <a:t>人。</a:t>
            </a:r>
            <a:endParaRPr lang="en-US" altLang="zh-CN" dirty="0" smtClean="0"/>
          </a:p>
          <a:p>
            <a:pPr>
              <a:defRPr/>
            </a:pPr>
            <a:endParaRPr lang="en-US" altLang="zh-CN" dirty="0" smtClean="0"/>
          </a:p>
          <a:p>
            <a:pPr>
              <a:defRPr/>
            </a:pPr>
            <a:r>
              <a:rPr lang="zh-CN" altLang="zh-CN" dirty="0" smtClean="0"/>
              <a:t>国家杰出青年基金获得者</a:t>
            </a:r>
            <a:r>
              <a:rPr lang="en-US" altLang="zh-CN" dirty="0" smtClean="0"/>
              <a:t>1</a:t>
            </a:r>
            <a:r>
              <a:rPr lang="zh-CN" altLang="zh-CN" dirty="0" smtClean="0"/>
              <a:t>人</a:t>
            </a:r>
          </a:p>
          <a:p>
            <a:pPr>
              <a:defRPr/>
            </a:pPr>
            <a:r>
              <a:rPr lang="zh-CN" altLang="zh-CN" dirty="0" smtClean="0"/>
              <a:t>长江学者特聘教授</a:t>
            </a:r>
            <a:r>
              <a:rPr lang="en-US" altLang="zh-CN" dirty="0" smtClean="0"/>
              <a:t>2</a:t>
            </a:r>
            <a:r>
              <a:rPr lang="zh-CN" altLang="zh-CN" dirty="0" smtClean="0"/>
              <a:t>人</a:t>
            </a:r>
          </a:p>
          <a:p>
            <a:pPr>
              <a:defRPr/>
            </a:pPr>
            <a:r>
              <a:rPr lang="zh-CN" altLang="zh-CN" dirty="0" smtClean="0"/>
              <a:t>北京市特聘教授</a:t>
            </a:r>
            <a:r>
              <a:rPr lang="en-US" altLang="zh-CN" dirty="0" smtClean="0"/>
              <a:t>3</a:t>
            </a:r>
            <a:r>
              <a:rPr lang="zh-CN" altLang="zh-CN" dirty="0" smtClean="0"/>
              <a:t>人</a:t>
            </a:r>
          </a:p>
          <a:p>
            <a:pPr>
              <a:defRPr/>
            </a:pPr>
            <a:r>
              <a:rPr lang="zh-CN" altLang="zh-CN" dirty="0" smtClean="0"/>
              <a:t>人事部新世纪百千万人才工程</a:t>
            </a:r>
            <a:r>
              <a:rPr lang="en-US" altLang="zh-CN" dirty="0" smtClean="0"/>
              <a:t>2</a:t>
            </a:r>
            <a:r>
              <a:rPr lang="zh-CN" altLang="zh-CN" dirty="0" smtClean="0"/>
              <a:t>人</a:t>
            </a:r>
          </a:p>
          <a:p>
            <a:pPr>
              <a:defRPr/>
            </a:pPr>
            <a:r>
              <a:rPr lang="zh-CN" altLang="zh-CN" dirty="0" smtClean="0"/>
              <a:t>教育部高校青年教师奖励计划</a:t>
            </a:r>
            <a:r>
              <a:rPr lang="en-US" altLang="zh-CN" dirty="0" smtClean="0"/>
              <a:t>1</a:t>
            </a:r>
            <a:r>
              <a:rPr lang="zh-CN" altLang="zh-CN" dirty="0" smtClean="0"/>
              <a:t>人</a:t>
            </a:r>
          </a:p>
          <a:p>
            <a:pPr>
              <a:defRPr/>
            </a:pPr>
            <a:r>
              <a:rPr lang="zh-CN" altLang="zh-CN" dirty="0" smtClean="0"/>
              <a:t>新（跨）世纪优秀人才</a:t>
            </a:r>
            <a:r>
              <a:rPr lang="en-US" altLang="zh-CN" dirty="0" smtClean="0"/>
              <a:t>5</a:t>
            </a:r>
            <a:r>
              <a:rPr lang="zh-CN" altLang="zh-CN" dirty="0" smtClean="0"/>
              <a:t>人</a:t>
            </a:r>
          </a:p>
          <a:p>
            <a:pPr>
              <a:defRPr/>
            </a:pPr>
            <a:r>
              <a:rPr lang="zh-CN" altLang="zh-CN" dirty="0" smtClean="0"/>
              <a:t>北京市百千万人才工程</a:t>
            </a:r>
            <a:r>
              <a:rPr lang="en-US" altLang="zh-CN" dirty="0" smtClean="0"/>
              <a:t>2</a:t>
            </a:r>
            <a:r>
              <a:rPr lang="zh-CN" altLang="zh-CN" dirty="0" smtClean="0"/>
              <a:t>人</a:t>
            </a:r>
          </a:p>
          <a:p>
            <a:pPr>
              <a:defRPr/>
            </a:pPr>
            <a:r>
              <a:rPr lang="zh-CN" altLang="zh-CN" dirty="0" smtClean="0"/>
              <a:t>北京市高层次人才</a:t>
            </a:r>
            <a:r>
              <a:rPr lang="en-US" altLang="zh-CN" dirty="0" smtClean="0"/>
              <a:t>2</a:t>
            </a:r>
            <a:r>
              <a:rPr lang="zh-CN" altLang="zh-CN" dirty="0" smtClean="0"/>
              <a:t>人</a:t>
            </a:r>
          </a:p>
          <a:p>
            <a:pPr>
              <a:defRPr/>
            </a:pPr>
            <a:r>
              <a:rPr lang="zh-CN" altLang="zh-CN" dirty="0" smtClean="0"/>
              <a:t>北京市拔尖人才</a:t>
            </a:r>
            <a:r>
              <a:rPr lang="en-US" altLang="zh-CN" dirty="0" smtClean="0"/>
              <a:t>5</a:t>
            </a:r>
            <a:r>
              <a:rPr lang="zh-CN" altLang="zh-CN" dirty="0" smtClean="0"/>
              <a:t>人</a:t>
            </a:r>
          </a:p>
          <a:p>
            <a:pPr>
              <a:defRPr/>
            </a:pPr>
            <a:r>
              <a:rPr lang="zh-CN" altLang="zh-CN" dirty="0" smtClean="0"/>
              <a:t>科技部“国家高技术（</a:t>
            </a:r>
            <a:r>
              <a:rPr lang="en-US" altLang="zh-CN" dirty="0" smtClean="0"/>
              <a:t>863</a:t>
            </a:r>
            <a:r>
              <a:rPr lang="zh-CN" altLang="zh-CN" dirty="0" smtClean="0"/>
              <a:t>）计划”创新团队</a:t>
            </a:r>
          </a:p>
          <a:p>
            <a:pPr>
              <a:defRPr/>
            </a:pPr>
            <a:r>
              <a:rPr lang="zh-CN" altLang="zh-CN" dirty="0" smtClean="0"/>
              <a:t>教育部“长江学者奖励计划”创新团队</a:t>
            </a:r>
          </a:p>
          <a:p>
            <a:pPr>
              <a:defRPr/>
            </a:pPr>
            <a:r>
              <a:rPr lang="zh-CN" altLang="zh-CN" dirty="0" smtClean="0"/>
              <a:t>北京市“人才强教计划”创新团队</a:t>
            </a:r>
          </a:p>
          <a:p>
            <a:pPr>
              <a:defRPr/>
            </a:pPr>
            <a:r>
              <a:rPr lang="zh-CN" altLang="zh-CN" dirty="0" smtClean="0"/>
              <a:t>北京市优秀博士后流动站。</a:t>
            </a:r>
          </a:p>
          <a:p>
            <a:pPr>
              <a:defRPr/>
            </a:pPr>
            <a:endParaRPr lang="zh-CN" altLang="en-US" dirty="0"/>
          </a:p>
        </p:txBody>
      </p:sp>
      <p:sp>
        <p:nvSpPr>
          <p:cNvPr id="4" name="灯片编号占位符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1616C7C-7BE2-4B42-9587-541B031CBE41}" type="slidenum">
              <a:rPr lang="zh-CN" altLang="en-US">
                <a:latin typeface="Calibri" panose="020F0502020204030204" pitchFamily="34" charset="0"/>
              </a:rPr>
              <a:pPr eaLnBrk="1" hangingPunct="1"/>
              <a:t>4</a:t>
            </a:fld>
            <a:endParaRPr lang="zh-CN" altLang="en-US">
              <a:latin typeface="Calibri" panose="020F0502020204030204" pitchFamily="34" charset="0"/>
            </a:endParaRPr>
          </a:p>
        </p:txBody>
      </p:sp>
    </p:spTree>
    <p:extLst>
      <p:ext uri="{BB962C8B-B14F-4D97-AF65-F5344CB8AC3E}">
        <p14:creationId xmlns:p14="http://schemas.microsoft.com/office/powerpoint/2010/main" val="1450280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p:spPr>
      </p:sp>
      <p:sp>
        <p:nvSpPr>
          <p:cNvPr id="3891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891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aseline="30000">
                <a:solidFill>
                  <a:schemeClr val="tx1"/>
                </a:solidFill>
                <a:latin typeface="Times New Roman" panose="02020603050405020304" pitchFamily="18" charset="0"/>
                <a:ea typeface="宋体" panose="02010600030101010101" pitchFamily="2" charset="-122"/>
              </a:defRPr>
            </a:lvl1pPr>
            <a:lvl2pPr marL="742950" indent="-285750">
              <a:defRPr sz="2000" baseline="30000">
                <a:solidFill>
                  <a:schemeClr val="tx1"/>
                </a:solidFill>
                <a:latin typeface="Times New Roman" panose="02020603050405020304" pitchFamily="18" charset="0"/>
                <a:ea typeface="宋体" panose="02010600030101010101" pitchFamily="2" charset="-122"/>
              </a:defRPr>
            </a:lvl2pPr>
            <a:lvl3pPr marL="1143000" indent="-228600">
              <a:defRPr sz="2000" baseline="30000">
                <a:solidFill>
                  <a:schemeClr val="tx1"/>
                </a:solidFill>
                <a:latin typeface="Times New Roman" panose="02020603050405020304" pitchFamily="18" charset="0"/>
                <a:ea typeface="宋体" panose="02010600030101010101" pitchFamily="2" charset="-122"/>
              </a:defRPr>
            </a:lvl3pPr>
            <a:lvl4pPr marL="1600200" indent="-228600">
              <a:defRPr sz="2000" baseline="30000">
                <a:solidFill>
                  <a:schemeClr val="tx1"/>
                </a:solidFill>
                <a:latin typeface="Times New Roman" panose="02020603050405020304" pitchFamily="18" charset="0"/>
                <a:ea typeface="宋体" panose="02010600030101010101" pitchFamily="2" charset="-122"/>
              </a:defRPr>
            </a:lvl4pPr>
            <a:lvl5pPr marL="2057400" indent="-228600">
              <a:defRPr sz="2000" baseline="30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000" baseline="30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000" baseline="30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000" baseline="30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000" baseline="30000">
                <a:solidFill>
                  <a:schemeClr val="tx1"/>
                </a:solidFill>
                <a:latin typeface="Times New Roman" panose="02020603050405020304" pitchFamily="18" charset="0"/>
                <a:ea typeface="宋体" panose="02010600030101010101" pitchFamily="2" charset="-122"/>
              </a:defRPr>
            </a:lvl9pPr>
          </a:lstStyle>
          <a:p>
            <a:fld id="{AF901995-561B-48F1-AADE-EB4A88171317}" type="slidenum">
              <a:rPr lang="en-US" altLang="zh-CN" sz="1200" baseline="0">
                <a:latin typeface="Arial" panose="020B0604020202020204" pitchFamily="34" charset="0"/>
              </a:rPr>
              <a:pPr/>
              <a:t>5</a:t>
            </a:fld>
            <a:endParaRPr lang="zh-CN" altLang="zh-CN" sz="1200" baseline="0">
              <a:latin typeface="Arial" panose="020B0604020202020204" pitchFamily="34" charset="0"/>
            </a:endParaRPr>
          </a:p>
        </p:txBody>
      </p:sp>
    </p:spTree>
    <p:extLst>
      <p:ext uri="{BB962C8B-B14F-4D97-AF65-F5344CB8AC3E}">
        <p14:creationId xmlns:p14="http://schemas.microsoft.com/office/powerpoint/2010/main" val="3926996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800">
                <a:latin typeface="华文中宋" panose="02010600040101010101" pitchFamily="2" charset="-122"/>
                <a:ea typeface="华文中宋" panose="02010600040101010101" pitchFamily="2" charset="-122"/>
              </a:defRPr>
            </a:lvl1pPr>
            <a:lvl2pPr>
              <a:defRPr sz="2400">
                <a:latin typeface="华文中宋" panose="02010600040101010101" pitchFamily="2" charset="-122"/>
                <a:ea typeface="华文中宋" panose="02010600040101010101" pitchFamily="2" charset="-122"/>
              </a:defRPr>
            </a:lvl2pPr>
            <a:lvl3pPr>
              <a:defRPr sz="2000">
                <a:latin typeface="华文中宋" panose="02010600040101010101" pitchFamily="2" charset="-122"/>
                <a:ea typeface="华文中宋" panose="02010600040101010101" pitchFamily="2" charset="-122"/>
              </a:defRPr>
            </a:lvl3pPr>
            <a:lvl4pPr>
              <a:defRPr sz="2000">
                <a:latin typeface="华文中宋" panose="02010600040101010101" pitchFamily="2" charset="-122"/>
                <a:ea typeface="华文中宋" panose="02010600040101010101" pitchFamily="2" charset="-122"/>
              </a:defRPr>
            </a:lvl4pPr>
            <a:lvl5pPr>
              <a:defRPr sz="2000">
                <a:latin typeface="华文中宋" panose="02010600040101010101" pitchFamily="2" charset="-122"/>
                <a:ea typeface="华文中宋" panose="0201060004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5"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3428021592"/>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1" y="846140"/>
            <a:ext cx="2074863" cy="5413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846140"/>
            <a:ext cx="6076950" cy="5413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5"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282006540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230189" y="846138"/>
            <a:ext cx="8302625" cy="7112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228601" y="1557340"/>
            <a:ext cx="8304213" cy="4702175"/>
          </a:xfrm>
        </p:spPr>
        <p:txBody>
          <a:bodyPr/>
          <a:lstStyle/>
          <a:p>
            <a:pPr lvl="0"/>
            <a:r>
              <a:rPr lang="zh-CN" altLang="en-US" noProof="0" smtClean="0"/>
              <a:t>单击图标添加 </a:t>
            </a:r>
            <a:r>
              <a:rPr lang="en-US" altLang="zh-CN" noProof="0" smtClean="0"/>
              <a:t>SmartArt </a:t>
            </a:r>
            <a:r>
              <a:rPr lang="zh-CN" altLang="en-US" noProof="0" smtClean="0"/>
              <a:t>图形</a:t>
            </a:r>
          </a:p>
        </p:txBody>
      </p:sp>
      <p:sp>
        <p:nvSpPr>
          <p:cNvPr id="4"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5"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127256632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230189" y="846138"/>
            <a:ext cx="8302625" cy="7112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28601" y="1557340"/>
            <a:ext cx="4075113" cy="4702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456113" y="1557340"/>
            <a:ext cx="4076700" cy="2274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456113" y="3984625"/>
            <a:ext cx="4076700" cy="2274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7"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322605754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1932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5"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27605513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28601" y="1557340"/>
            <a:ext cx="4075113" cy="470217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56113" y="1557340"/>
            <a:ext cx="4076700" cy="470217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6"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56194185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8"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229483409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4"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385795846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3"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232277145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6"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290116481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6"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276078352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1"/>
          <p:cNvSpPr>
            <a:spLocks noGrp="1" noChangeArrowheads="1"/>
          </p:cNvSpPr>
          <p:nvPr>
            <p:ph type="dt" sz="half" idx="10"/>
          </p:nvPr>
        </p:nvSpPr>
        <p:spPr/>
        <p:txBody>
          <a:bodyPr/>
          <a:lstStyle>
            <a:lvl1pPr>
              <a:defRPr/>
            </a:lvl1pPr>
          </a:lstStyle>
          <a:p>
            <a:fld id="{271F190F-7DC9-48B6-B077-ACA217D4B6C4}" type="datetimeFigureOut">
              <a:rPr lang="zh-CN" altLang="en-US" smtClean="0"/>
              <a:t>2014/2/28</a:t>
            </a:fld>
            <a:endParaRPr lang="zh-CN" altLang="en-US"/>
          </a:p>
        </p:txBody>
      </p:sp>
      <p:sp>
        <p:nvSpPr>
          <p:cNvPr id="5" name="Rectangle 13"/>
          <p:cNvSpPr>
            <a:spLocks noGrp="1" noChangeArrowheads="1"/>
          </p:cNvSpPr>
          <p:nvPr>
            <p:ph type="sldNum" sz="quarter" idx="11"/>
          </p:nvPr>
        </p:nvSpPr>
        <p:spPr/>
        <p:txBody>
          <a:bodyPr/>
          <a:lstStyle>
            <a:lvl1pPr>
              <a:defRPr smtClean="0"/>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158141878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228601" y="1557340"/>
            <a:ext cx="8304213"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zh-CN" smtClean="0"/>
              <a:t>Mastertextformat bearbeiten</a:t>
            </a:r>
          </a:p>
          <a:p>
            <a:pPr lvl="1"/>
            <a:r>
              <a:rPr lang="de-DE" altLang="zh-CN" smtClean="0"/>
              <a:t>Zweite Ebene</a:t>
            </a:r>
          </a:p>
          <a:p>
            <a:pPr lvl="2"/>
            <a:r>
              <a:rPr lang="de-DE" altLang="zh-CN" smtClean="0"/>
              <a:t>  Dritte Ebene</a:t>
            </a:r>
          </a:p>
          <a:p>
            <a:pPr lvl="3"/>
            <a:r>
              <a:rPr lang="de-DE" altLang="zh-CN" smtClean="0"/>
              <a:t>Vierte Ebene</a:t>
            </a:r>
          </a:p>
          <a:p>
            <a:pPr lvl="4"/>
            <a:r>
              <a:rPr lang="de-DE" altLang="zh-CN" smtClean="0"/>
              <a:t>Fünfte Ebene</a:t>
            </a:r>
          </a:p>
        </p:txBody>
      </p:sp>
      <p:sp>
        <p:nvSpPr>
          <p:cNvPr id="1027" name="Line 4"/>
          <p:cNvSpPr>
            <a:spLocks noChangeShapeType="1"/>
          </p:cNvSpPr>
          <p:nvPr/>
        </p:nvSpPr>
        <p:spPr bwMode="auto">
          <a:xfrm>
            <a:off x="0" y="787400"/>
            <a:ext cx="9144000" cy="0"/>
          </a:xfrm>
          <a:prstGeom prst="line">
            <a:avLst/>
          </a:prstGeom>
          <a:noFill/>
          <a:ln w="38100">
            <a:solidFill>
              <a:srgbClr val="0073AD"/>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1028" name="Line 5"/>
          <p:cNvSpPr>
            <a:spLocks noChangeShapeType="1"/>
          </p:cNvSpPr>
          <p:nvPr/>
        </p:nvSpPr>
        <p:spPr bwMode="auto">
          <a:xfrm>
            <a:off x="0" y="6553200"/>
            <a:ext cx="9144000" cy="0"/>
          </a:xfrm>
          <a:prstGeom prst="line">
            <a:avLst/>
          </a:prstGeom>
          <a:noFill/>
          <a:ln w="38100">
            <a:solidFill>
              <a:srgbClr val="0073AD"/>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205832" name="Text Box 8"/>
          <p:cNvSpPr txBox="1">
            <a:spLocks noChangeArrowheads="1"/>
          </p:cNvSpPr>
          <p:nvPr/>
        </p:nvSpPr>
        <p:spPr bwMode="auto">
          <a:xfrm>
            <a:off x="1" y="3176"/>
            <a:ext cx="3059113" cy="577081"/>
          </a:xfrm>
          <a:prstGeom prst="rect">
            <a:avLst/>
          </a:prstGeom>
          <a:solidFill>
            <a:srgbClr val="0073AD"/>
          </a:solidFill>
          <a:ln w="9525">
            <a:noFill/>
            <a:miter lim="800000"/>
            <a:headEnd/>
            <a:tailEnd/>
          </a:ln>
          <a:effectLst/>
        </p:spPr>
        <p:txBody>
          <a:bodyPr>
            <a:spAutoFit/>
          </a:bodyPr>
          <a:lstStyle/>
          <a:p>
            <a:pPr algn="ctr" eaLnBrk="1" hangingPunct="1">
              <a:defRPr/>
            </a:pPr>
            <a:r>
              <a:rPr lang="en-US" altLang="zh-CN" sz="1800" b="1" baseline="0">
                <a:solidFill>
                  <a:schemeClr val="bg1"/>
                </a:solidFill>
                <a:effectLst>
                  <a:outerShdw blurRad="38100" dist="38100" dir="2700000" algn="tl">
                    <a:srgbClr val="000000"/>
                  </a:outerShdw>
                </a:effectLst>
                <a:latin typeface="Arial Black" pitchFamily="34" charset="0"/>
                <a:ea typeface="幼圆" pitchFamily="49" charset="-122"/>
              </a:rPr>
              <a:t>EPIM-BJUT</a:t>
            </a:r>
          </a:p>
          <a:p>
            <a:pPr algn="ctr" eaLnBrk="1" hangingPunct="1">
              <a:defRPr/>
            </a:pPr>
            <a:r>
              <a:rPr lang="zh-CN" altLang="en-US" sz="1350" b="1" baseline="0">
                <a:solidFill>
                  <a:schemeClr val="bg1"/>
                </a:solidFill>
                <a:effectLst>
                  <a:outerShdw blurRad="38100" dist="38100" dir="2700000" algn="tl">
                    <a:srgbClr val="000000"/>
                  </a:outerShdw>
                </a:effectLst>
                <a:latin typeface="幼圆" pitchFamily="49" charset="-122"/>
                <a:ea typeface="幼圆" pitchFamily="49" charset="-122"/>
              </a:rPr>
              <a:t>电子组装研究与测试中心</a:t>
            </a:r>
          </a:p>
        </p:txBody>
      </p:sp>
      <p:pic>
        <p:nvPicPr>
          <p:cNvPr id="1030" name="Picture 9" descr="工大标定1"/>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6300788" y="6221415"/>
            <a:ext cx="2838450"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34" name="Rectangle 10"/>
          <p:cNvSpPr>
            <a:spLocks noGrp="1" noChangeArrowheads="1"/>
          </p:cNvSpPr>
          <p:nvPr>
            <p:ph type="title"/>
          </p:nvPr>
        </p:nvSpPr>
        <p:spPr bwMode="auto">
          <a:xfrm>
            <a:off x="230189" y="846138"/>
            <a:ext cx="8302625" cy="711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835" name="Rectangle 11"/>
          <p:cNvSpPr>
            <a:spLocks noGrp="1" noChangeArrowheads="1"/>
          </p:cNvSpPr>
          <p:nvPr>
            <p:ph type="dt" sz="half" idx="2"/>
          </p:nvPr>
        </p:nvSpPr>
        <p:spPr bwMode="auto">
          <a:xfrm>
            <a:off x="250825" y="6519865"/>
            <a:ext cx="2133600" cy="287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b="1" baseline="0">
                <a:solidFill>
                  <a:srgbClr val="0073AD"/>
                </a:solidFill>
              </a:defRPr>
            </a:lvl1pPr>
          </a:lstStyle>
          <a:p>
            <a:fld id="{271F190F-7DC9-48B6-B077-ACA217D4B6C4}" type="datetimeFigureOut">
              <a:rPr lang="zh-CN" altLang="en-US" smtClean="0"/>
              <a:t>2014/2/28</a:t>
            </a:fld>
            <a:endParaRPr lang="zh-CN" altLang="en-US"/>
          </a:p>
        </p:txBody>
      </p:sp>
      <p:sp>
        <p:nvSpPr>
          <p:cNvPr id="205837" name="Rectangle 13"/>
          <p:cNvSpPr>
            <a:spLocks noGrp="1" noChangeArrowheads="1"/>
          </p:cNvSpPr>
          <p:nvPr>
            <p:ph type="sldNum" sz="quarter" idx="4"/>
          </p:nvPr>
        </p:nvSpPr>
        <p:spPr bwMode="auto">
          <a:xfrm>
            <a:off x="3492500" y="6519865"/>
            <a:ext cx="2133600" cy="287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b="1" baseline="0" smtClean="0">
                <a:solidFill>
                  <a:srgbClr val="0073AD"/>
                </a:solidFill>
              </a:defRPr>
            </a:lvl1pPr>
          </a:lstStyle>
          <a:p>
            <a:fld id="{E44E9E8C-3860-41D3-8C7B-C732A530FD7A}" type="slidenum">
              <a:rPr lang="zh-CN" altLang="en-US" smtClean="0"/>
              <a:t>‹#›</a:t>
            </a:fld>
            <a:endParaRPr lang="zh-CN" altLang="en-US"/>
          </a:p>
        </p:txBody>
      </p:sp>
    </p:spTree>
    <p:extLst>
      <p:ext uri="{BB962C8B-B14F-4D97-AF65-F5344CB8AC3E}">
        <p14:creationId xmlns:p14="http://schemas.microsoft.com/office/powerpoint/2010/main" val="388219611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ransition/>
  <p:timing>
    <p:tnLst>
      <p:par>
        <p:cTn id="1" dur="indefinite" restart="never" nodeType="tmRoot"/>
      </p:par>
    </p:tnLst>
  </p:timing>
  <p:txStyles>
    <p:titleStyle>
      <a:lvl1pPr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mj-lt"/>
          <a:ea typeface="+mj-ea"/>
          <a:cs typeface="+mj-cs"/>
        </a:defRPr>
      </a:lvl1pPr>
      <a:lvl2pPr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2pPr>
      <a:lvl3pPr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3pPr>
      <a:lvl4pPr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4pPr>
      <a:lvl5pPr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5pPr>
      <a:lvl6pPr marL="342900"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6pPr>
      <a:lvl7pPr marL="685800"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7pPr>
      <a:lvl8pPr marL="1028700"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8pPr>
      <a:lvl9pPr marL="1371600" algn="l" rtl="0" eaLnBrk="1" fontAlgn="base" hangingPunct="1">
        <a:spcBef>
          <a:spcPct val="0"/>
        </a:spcBef>
        <a:spcAft>
          <a:spcPct val="0"/>
        </a:spcAft>
        <a:defRPr sz="2400" b="1">
          <a:solidFill>
            <a:schemeClr val="tx2"/>
          </a:solidFill>
          <a:effectLst>
            <a:outerShdw blurRad="38100" dist="38100" dir="2700000" algn="tl">
              <a:srgbClr val="C0C0C0"/>
            </a:outerShdw>
          </a:effectLst>
          <a:latin typeface="Times New Roman" pitchFamily="18" charset="0"/>
          <a:ea typeface="宋体" pitchFamily="2" charset="-122"/>
        </a:defRPr>
      </a:lvl9pPr>
    </p:titleStyle>
    <p:bodyStyle>
      <a:lvl1pPr marL="257175" indent="-257175" algn="l" rtl="0" eaLnBrk="1" fontAlgn="base" hangingPunct="1">
        <a:spcBef>
          <a:spcPct val="20000"/>
        </a:spcBef>
        <a:spcAft>
          <a:spcPct val="0"/>
        </a:spcAft>
        <a:buFont typeface="Wingdings" panose="05000000000000000000" pitchFamily="2" charset="2"/>
        <a:buChar char="Ø"/>
        <a:defRPr sz="2100">
          <a:solidFill>
            <a:schemeClr val="tx1"/>
          </a:solidFill>
          <a:latin typeface="+mn-lt"/>
          <a:ea typeface="+mn-ea"/>
          <a:cs typeface="+mn-cs"/>
        </a:defRPr>
      </a:lvl1pPr>
      <a:lvl2pPr marL="557213" indent="-214313" algn="l" rtl="0" eaLnBrk="1" fontAlgn="base" hangingPunct="1">
        <a:spcBef>
          <a:spcPct val="20000"/>
        </a:spcBef>
        <a:spcAft>
          <a:spcPct val="0"/>
        </a:spcAft>
        <a:buFont typeface="Wingdings" panose="05000000000000000000" pitchFamily="2" charset="2"/>
        <a:buChar char="§"/>
        <a:defRPr sz="2100">
          <a:solidFill>
            <a:schemeClr val="tx1"/>
          </a:solidFill>
          <a:latin typeface="+mn-lt"/>
          <a:ea typeface="+mn-ea"/>
        </a:defRPr>
      </a:lvl2pPr>
      <a:lvl3pPr marL="857250" indent="-171450" algn="l" rtl="0" eaLnBrk="1" fontAlgn="base" hangingPunct="1">
        <a:spcBef>
          <a:spcPct val="20000"/>
        </a:spcBef>
        <a:spcAft>
          <a:spcPct val="0"/>
        </a:spcAft>
        <a:buClr>
          <a:schemeClr val="tx1"/>
        </a:buClr>
        <a:buSzPct val="60000"/>
        <a:buFont typeface="Wingdings" panose="05000000000000000000" pitchFamily="2" charset="2"/>
        <a:buChar char="l"/>
        <a:defRPr sz="2100">
          <a:solidFill>
            <a:schemeClr val="tx1"/>
          </a:solidFill>
          <a:latin typeface="+mn-lt"/>
          <a:ea typeface="+mn-ea"/>
        </a:defRPr>
      </a:lvl3pPr>
      <a:lvl4pPr marL="1200150" indent="-171450" algn="l" rtl="0" eaLnBrk="1" fontAlgn="base" hangingPunct="1">
        <a:spcBef>
          <a:spcPct val="20000"/>
        </a:spcBef>
        <a:spcAft>
          <a:spcPct val="0"/>
        </a:spcAft>
        <a:buFont typeface="Wingdings" panose="05000000000000000000" pitchFamily="2" charset="2"/>
        <a:buChar char="Ü"/>
        <a:defRPr sz="2100">
          <a:solidFill>
            <a:schemeClr val="tx1"/>
          </a:solidFill>
          <a:latin typeface="+mn-lt"/>
          <a:ea typeface="+mn-ea"/>
        </a:defRPr>
      </a:lvl4pPr>
      <a:lvl5pPr marL="1543050" indent="-171450" algn="l" rtl="0" eaLnBrk="1" fontAlgn="base" hangingPunct="1">
        <a:spcBef>
          <a:spcPct val="20000"/>
        </a:spcBef>
        <a:spcAft>
          <a:spcPct val="0"/>
        </a:spcAft>
        <a:buFont typeface="Wingdings" panose="05000000000000000000" pitchFamily="2" charset="2"/>
        <a:buChar char="Ü"/>
        <a:defRPr sz="2100">
          <a:solidFill>
            <a:schemeClr val="tx1"/>
          </a:solidFill>
          <a:latin typeface="+mn-lt"/>
          <a:ea typeface="+mn-ea"/>
        </a:defRPr>
      </a:lvl5pPr>
      <a:lvl6pPr marL="1885950" indent="-171450" algn="l" rtl="0" eaLnBrk="1" fontAlgn="base" hangingPunct="1">
        <a:spcBef>
          <a:spcPct val="20000"/>
        </a:spcBef>
        <a:spcAft>
          <a:spcPct val="0"/>
        </a:spcAft>
        <a:buFont typeface="Wingdings" pitchFamily="2" charset="2"/>
        <a:buChar char="Ü"/>
        <a:defRPr sz="2100">
          <a:solidFill>
            <a:schemeClr val="tx1"/>
          </a:solidFill>
          <a:latin typeface="+mn-lt"/>
          <a:ea typeface="+mn-ea"/>
        </a:defRPr>
      </a:lvl6pPr>
      <a:lvl7pPr marL="2228850" indent="-171450" algn="l" rtl="0" eaLnBrk="1" fontAlgn="base" hangingPunct="1">
        <a:spcBef>
          <a:spcPct val="20000"/>
        </a:spcBef>
        <a:spcAft>
          <a:spcPct val="0"/>
        </a:spcAft>
        <a:buFont typeface="Wingdings" pitchFamily="2" charset="2"/>
        <a:buChar char="Ü"/>
        <a:defRPr sz="2100">
          <a:solidFill>
            <a:schemeClr val="tx1"/>
          </a:solidFill>
          <a:latin typeface="+mn-lt"/>
          <a:ea typeface="+mn-ea"/>
        </a:defRPr>
      </a:lvl7pPr>
      <a:lvl8pPr marL="2571750" indent="-171450" algn="l" rtl="0" eaLnBrk="1" fontAlgn="base" hangingPunct="1">
        <a:spcBef>
          <a:spcPct val="20000"/>
        </a:spcBef>
        <a:spcAft>
          <a:spcPct val="0"/>
        </a:spcAft>
        <a:buFont typeface="Wingdings" pitchFamily="2" charset="2"/>
        <a:buChar char="Ü"/>
        <a:defRPr sz="2100">
          <a:solidFill>
            <a:schemeClr val="tx1"/>
          </a:solidFill>
          <a:latin typeface="+mn-lt"/>
          <a:ea typeface="+mn-ea"/>
        </a:defRPr>
      </a:lvl8pPr>
      <a:lvl9pPr marL="2914650" indent="-171450" algn="l" rtl="0" eaLnBrk="1" fontAlgn="base" hangingPunct="1">
        <a:spcBef>
          <a:spcPct val="20000"/>
        </a:spcBef>
        <a:spcAft>
          <a:spcPct val="0"/>
        </a:spcAft>
        <a:buFont typeface="Wingdings" pitchFamily="2" charset="2"/>
        <a:buChar char="Ü"/>
        <a:defRPr sz="21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5.png"/><Relationship Id="rId11" Type="http://schemas.microsoft.com/office/2007/relationships/hdphoto" Target="../media/hdphoto10.wdp"/><Relationship Id="rId5" Type="http://schemas.microsoft.com/office/2007/relationships/hdphoto" Target="../media/hdphoto7.wdp"/><Relationship Id="rId10" Type="http://schemas.openxmlformats.org/officeDocument/2006/relationships/image" Target="../media/image17.png"/><Relationship Id="rId4" Type="http://schemas.openxmlformats.org/officeDocument/2006/relationships/image" Target="../media/image14.png"/><Relationship Id="rId9" Type="http://schemas.microsoft.com/office/2007/relationships/hdphoto" Target="../media/hdphoto9.wdp"/></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microsoft.com/office/2007/relationships/hdphoto" Target="../media/hdphoto15.wdp"/><Relationship Id="rId3" Type="http://schemas.microsoft.com/office/2007/relationships/hdphoto" Target="../media/hdphoto11.wdp"/><Relationship Id="rId7" Type="http://schemas.microsoft.com/office/2007/relationships/hdphoto" Target="../media/hdphoto12.wdp"/><Relationship Id="rId12" Type="http://schemas.openxmlformats.org/officeDocument/2006/relationships/image" Target="../media/image24.png"/><Relationship Id="rId17" Type="http://schemas.microsoft.com/office/2007/relationships/hdphoto" Target="../media/hdphoto17.wdp"/><Relationship Id="rId2" Type="http://schemas.openxmlformats.org/officeDocument/2006/relationships/image" Target="../media/image18.png"/><Relationship Id="rId16"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image" Target="../media/image21.png"/><Relationship Id="rId11" Type="http://schemas.microsoft.com/office/2007/relationships/hdphoto" Target="../media/hdphoto14.wdp"/><Relationship Id="rId5" Type="http://schemas.openxmlformats.org/officeDocument/2006/relationships/image" Target="../media/image20.jpeg"/><Relationship Id="rId15" Type="http://schemas.microsoft.com/office/2007/relationships/hdphoto" Target="../media/hdphoto16.wdp"/><Relationship Id="rId10" Type="http://schemas.openxmlformats.org/officeDocument/2006/relationships/image" Target="../media/image23.png"/><Relationship Id="rId4" Type="http://schemas.openxmlformats.org/officeDocument/2006/relationships/image" Target="../media/image19.jpeg"/><Relationship Id="rId9" Type="http://schemas.microsoft.com/office/2007/relationships/hdphoto" Target="../media/hdphoto13.wdp"/><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27.e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29.png"/><Relationship Id="rId5" Type="http://schemas.openxmlformats.org/officeDocument/2006/relationships/oleObject" Target="../embeddings/oleObject3.bin"/><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jpeg"/><Relationship Id="rId7" Type="http://schemas.microsoft.com/office/2007/relationships/hdphoto" Target="../media/hdphoto19.wdp"/><Relationship Id="rId2" Type="http://schemas.openxmlformats.org/officeDocument/2006/relationships/image" Target="../media/image32.jpeg"/><Relationship Id="rId1" Type="http://schemas.openxmlformats.org/officeDocument/2006/relationships/slideLayout" Target="../slideLayouts/slideLayout6.xml"/><Relationship Id="rId6" Type="http://schemas.openxmlformats.org/officeDocument/2006/relationships/image" Target="../media/image35.png"/><Relationship Id="rId5" Type="http://schemas.microsoft.com/office/2007/relationships/hdphoto" Target="../media/hdphoto18.wdp"/><Relationship Id="rId4" Type="http://schemas.openxmlformats.org/officeDocument/2006/relationships/image" Target="../media/image34.png"/><Relationship Id="rId9" Type="http://schemas.microsoft.com/office/2007/relationships/hdphoto" Target="../media/hdphoto20.wdp"/></Relationships>
</file>

<file path=ppt/slides/_rels/slide1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jpeg"/><Relationship Id="rId7" Type="http://schemas.openxmlformats.org/officeDocument/2006/relationships/image" Target="../media/image48.png"/><Relationship Id="rId12" Type="http://schemas.openxmlformats.org/officeDocument/2006/relationships/image" Target="../media/image53.png"/><Relationship Id="rId2" Type="http://schemas.openxmlformats.org/officeDocument/2006/relationships/image" Target="../media/image43.jpeg"/><Relationship Id="rId1" Type="http://schemas.openxmlformats.org/officeDocument/2006/relationships/slideLayout" Target="../slideLayouts/slideLayout6.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oleObject" Target="../embeddings/Microsoft_Excel_97-2003____1.xls"/><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1.jpeg"/><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4.wdp"/><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313" y="1942834"/>
            <a:ext cx="7772400" cy="1362075"/>
          </a:xfrm>
        </p:spPr>
        <p:txBody>
          <a:bodyPr/>
          <a:lstStyle/>
          <a:p>
            <a:pPr algn="ctr"/>
            <a:r>
              <a:rPr lang="zh-CN" altLang="en-US" sz="4400" dirty="0" smtClean="0">
                <a:solidFill>
                  <a:srgbClr val="002060"/>
                </a:solidFill>
                <a:latin typeface="微软雅黑" panose="020B0503020204020204" pitchFamily="34" charset="-122"/>
                <a:ea typeface="微软雅黑" panose="020B0503020204020204" pitchFamily="34" charset="-122"/>
              </a:rPr>
              <a:t>北京工业大学</a:t>
            </a:r>
            <a:r>
              <a:rPr lang="en-US" altLang="zh-CN" sz="4400" dirty="0" smtClean="0">
                <a:solidFill>
                  <a:srgbClr val="002060"/>
                </a:solidFill>
                <a:latin typeface="微软雅黑" panose="020B0503020204020204" pitchFamily="34" charset="-122"/>
                <a:ea typeface="微软雅黑" panose="020B0503020204020204" pitchFamily="34" charset="-122"/>
              </a:rPr>
              <a:t/>
            </a:r>
            <a:br>
              <a:rPr lang="en-US" altLang="zh-CN" sz="4400" dirty="0" smtClean="0">
                <a:solidFill>
                  <a:srgbClr val="002060"/>
                </a:solidFill>
                <a:latin typeface="微软雅黑" panose="020B0503020204020204" pitchFamily="34" charset="-122"/>
                <a:ea typeface="微软雅黑" panose="020B0503020204020204" pitchFamily="34" charset="-122"/>
              </a:rPr>
            </a:br>
            <a:r>
              <a:rPr lang="zh-CN" altLang="en-US" sz="4400" dirty="0" smtClean="0">
                <a:solidFill>
                  <a:srgbClr val="002060"/>
                </a:solidFill>
                <a:latin typeface="微软雅黑" panose="020B0503020204020204" pitchFamily="34" charset="-122"/>
                <a:ea typeface="微软雅黑" panose="020B0503020204020204" pitchFamily="34" charset="-122"/>
              </a:rPr>
              <a:t>材料科学与工程学院介绍</a:t>
            </a:r>
            <a:endParaRPr lang="zh-CN" altLang="en-US" sz="4400" dirty="0">
              <a:solidFill>
                <a:srgbClr val="002060"/>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722313" y="5120640"/>
            <a:ext cx="7772400" cy="1119297"/>
          </a:xfrm>
        </p:spPr>
        <p:txBody>
          <a:bodyPr anchor="t"/>
          <a:lstStyle/>
          <a:p>
            <a:pPr algn="ctr"/>
            <a:r>
              <a:rPr lang="en-US" altLang="zh-CN" sz="2800" dirty="0" smtClean="0">
                <a:latin typeface="华文中宋" panose="02010600040101010101" pitchFamily="2" charset="-122"/>
                <a:ea typeface="华文中宋" panose="02010600040101010101" pitchFamily="2" charset="-122"/>
              </a:rPr>
              <a:t>2014</a:t>
            </a:r>
            <a:r>
              <a:rPr lang="zh-CN" altLang="en-US" sz="2800" dirty="0" smtClean="0">
                <a:latin typeface="华文中宋" panose="02010600040101010101" pitchFamily="2" charset="-122"/>
                <a:ea typeface="华文中宋" panose="02010600040101010101" pitchFamily="2" charset="-122"/>
              </a:rPr>
              <a:t>年</a:t>
            </a:r>
            <a:r>
              <a:rPr lang="en-US" altLang="zh-CN" sz="2800" dirty="0" smtClean="0">
                <a:latin typeface="华文中宋" panose="02010600040101010101" pitchFamily="2" charset="-122"/>
                <a:ea typeface="华文中宋" panose="02010600040101010101" pitchFamily="2" charset="-122"/>
              </a:rPr>
              <a:t>3</a:t>
            </a:r>
            <a:r>
              <a:rPr lang="zh-CN" altLang="en-US" sz="2800" dirty="0" smtClean="0">
                <a:latin typeface="华文中宋" panose="02010600040101010101" pitchFamily="2" charset="-122"/>
                <a:ea typeface="华文中宋" panose="02010600040101010101" pitchFamily="2" charset="-122"/>
              </a:rPr>
              <a:t>月</a:t>
            </a:r>
            <a:r>
              <a:rPr lang="en-US" altLang="zh-CN" sz="2800" smtClean="0">
                <a:latin typeface="华文中宋" panose="02010600040101010101" pitchFamily="2" charset="-122"/>
                <a:ea typeface="华文中宋" panose="02010600040101010101" pitchFamily="2" charset="-122"/>
              </a:rPr>
              <a:t>1</a:t>
            </a:r>
            <a:r>
              <a:rPr lang="zh-CN" altLang="en-US" sz="2800" smtClean="0">
                <a:latin typeface="华文中宋" panose="02010600040101010101" pitchFamily="2" charset="-122"/>
                <a:ea typeface="华文中宋" panose="02010600040101010101" pitchFamily="2" charset="-122"/>
              </a:rPr>
              <a:t>日</a:t>
            </a:r>
            <a:endParaRPr lang="zh-CN" altLang="en-US" sz="2800" dirty="0">
              <a:latin typeface="华文中宋" panose="02010600040101010101" pitchFamily="2" charset="-122"/>
              <a:ea typeface="华文中宋" panose="02010600040101010101" pitchFamily="2" charset="-122"/>
            </a:endParaRPr>
          </a:p>
        </p:txBody>
      </p:sp>
      <p:pic>
        <p:nvPicPr>
          <p:cNvPr id="5" name="图片 4"/>
          <p:cNvPicPr>
            <a:picLocks noChangeAspect="1"/>
          </p:cNvPicPr>
          <p:nvPr/>
        </p:nvPicPr>
        <p:blipFill>
          <a:blip r:embed="rId2"/>
          <a:srcRect/>
          <a:stretch>
            <a:fillRect/>
          </a:stretch>
        </p:blipFill>
        <p:spPr bwMode="auto">
          <a:xfrm>
            <a:off x="1784350" y="1028901"/>
            <a:ext cx="5648325" cy="619125"/>
          </a:xfrm>
          <a:prstGeom prst="rect">
            <a:avLst/>
          </a:prstGeom>
          <a:noFill/>
          <a:ln w="9525">
            <a:noFill/>
            <a:miter lim="800000"/>
            <a:headEnd/>
            <a:tailEnd/>
          </a:ln>
        </p:spPr>
      </p:pic>
    </p:spTree>
    <p:extLst>
      <p:ext uri="{BB962C8B-B14F-4D97-AF65-F5344CB8AC3E}">
        <p14:creationId xmlns:p14="http://schemas.microsoft.com/office/powerpoint/2010/main" val="1856688266"/>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科研成果</a:t>
            </a:r>
            <a:endParaRPr lang="zh-CN" altLang="en-US" sz="2400" b="1" kern="0" baseline="0" dirty="0">
              <a:solidFill>
                <a:srgbClr val="FFFF00"/>
              </a:solidFill>
              <a:latin typeface="微软雅黑" pitchFamily="34" charset="-122"/>
              <a:ea typeface="微软雅黑" pitchFamily="34" charset="-122"/>
              <a:cs typeface="+mj-cs"/>
            </a:endParaRPr>
          </a:p>
        </p:txBody>
      </p:sp>
      <p:sp>
        <p:nvSpPr>
          <p:cNvPr id="2" name="标题 1"/>
          <p:cNvSpPr>
            <a:spLocks noGrp="1"/>
          </p:cNvSpPr>
          <p:nvPr>
            <p:ph type="title"/>
          </p:nvPr>
        </p:nvSpPr>
        <p:spPr/>
        <p:txBody>
          <a:bodyPr/>
          <a:lstStyle/>
          <a:p>
            <a:r>
              <a:rPr lang="zh-CN" altLang="en-US" dirty="0" smtClean="0"/>
              <a:t>主要科研奖励</a:t>
            </a:r>
            <a:r>
              <a:rPr lang="en-US" altLang="zh-CN" dirty="0" smtClean="0"/>
              <a:t>——</a:t>
            </a:r>
            <a:r>
              <a:rPr lang="zh-CN" altLang="en-US" dirty="0" smtClean="0"/>
              <a:t>近五年</a:t>
            </a:r>
            <a:endParaRPr lang="zh-CN" altLang="en-US" dirty="0"/>
          </a:p>
        </p:txBody>
      </p:sp>
      <p:sp>
        <p:nvSpPr>
          <p:cNvPr id="3" name="内容占位符 2"/>
          <p:cNvSpPr>
            <a:spLocks noGrp="1"/>
          </p:cNvSpPr>
          <p:nvPr>
            <p:ph idx="1"/>
          </p:nvPr>
        </p:nvSpPr>
        <p:spPr/>
        <p:txBody>
          <a:bodyPr/>
          <a:lstStyle/>
          <a:p>
            <a:r>
              <a:rPr lang="en-US" altLang="zh-CN" sz="2400" dirty="0">
                <a:latin typeface="华文中宋" panose="02010600040101010101" pitchFamily="2" charset="-122"/>
                <a:ea typeface="华文中宋" panose="02010600040101010101" pitchFamily="2" charset="-122"/>
              </a:rPr>
              <a:t>2007</a:t>
            </a:r>
            <a:r>
              <a:rPr lang="zh-CN" altLang="en-US" sz="2400" dirty="0">
                <a:latin typeface="华文中宋" panose="02010600040101010101" pitchFamily="2" charset="-122"/>
                <a:ea typeface="华文中宋" panose="02010600040101010101" pitchFamily="2" charset="-122"/>
              </a:rPr>
              <a:t>年</a:t>
            </a:r>
            <a:r>
              <a:rPr lang="zh-CN" altLang="en-US" sz="2400" dirty="0">
                <a:solidFill>
                  <a:srgbClr val="FF0000"/>
                </a:solidFill>
                <a:latin typeface="华文中宋" panose="02010600040101010101" pitchFamily="2" charset="-122"/>
                <a:ea typeface="华文中宋" panose="02010600040101010101" pitchFamily="2" charset="-122"/>
              </a:rPr>
              <a:t>国家科技进步一等奖</a:t>
            </a: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项</a:t>
            </a:r>
          </a:p>
          <a:p>
            <a:r>
              <a:rPr lang="en-US" altLang="zh-CN" sz="2400" dirty="0">
                <a:latin typeface="华文中宋" panose="02010600040101010101" pitchFamily="2" charset="-122"/>
                <a:ea typeface="华文中宋" panose="02010600040101010101" pitchFamily="2" charset="-122"/>
              </a:rPr>
              <a:t>2008</a:t>
            </a:r>
            <a:r>
              <a:rPr lang="zh-CN" altLang="en-US" sz="2400" dirty="0">
                <a:latin typeface="华文中宋" panose="02010600040101010101" pitchFamily="2" charset="-122"/>
                <a:ea typeface="华文中宋" panose="02010600040101010101" pitchFamily="2" charset="-122"/>
              </a:rPr>
              <a:t>年</a:t>
            </a:r>
            <a:r>
              <a:rPr lang="zh-CN" altLang="en-US" sz="2400" dirty="0">
                <a:solidFill>
                  <a:srgbClr val="FF0000"/>
                </a:solidFill>
                <a:latin typeface="华文中宋" panose="02010600040101010101" pitchFamily="2" charset="-122"/>
                <a:ea typeface="华文中宋" panose="02010600040101010101" pitchFamily="2" charset="-122"/>
              </a:rPr>
              <a:t>国家技术发明二等奖</a:t>
            </a: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项</a:t>
            </a:r>
          </a:p>
          <a:p>
            <a:r>
              <a:rPr lang="en-US" altLang="zh-CN" sz="2400" dirty="0">
                <a:latin typeface="华文中宋" panose="02010600040101010101" pitchFamily="2" charset="-122"/>
                <a:ea typeface="华文中宋" panose="02010600040101010101" pitchFamily="2" charset="-122"/>
              </a:rPr>
              <a:t>2010</a:t>
            </a:r>
            <a:r>
              <a:rPr lang="zh-CN" altLang="en-US" sz="2400" dirty="0">
                <a:latin typeface="华文中宋" panose="02010600040101010101" pitchFamily="2" charset="-122"/>
                <a:ea typeface="华文中宋" panose="02010600040101010101" pitchFamily="2" charset="-122"/>
              </a:rPr>
              <a:t>年</a:t>
            </a:r>
            <a:r>
              <a:rPr lang="zh-CN" altLang="en-US" sz="2400" dirty="0">
                <a:solidFill>
                  <a:srgbClr val="FF0000"/>
                </a:solidFill>
                <a:latin typeface="华文中宋" panose="02010600040101010101" pitchFamily="2" charset="-122"/>
                <a:ea typeface="华文中宋" panose="02010600040101010101" pitchFamily="2" charset="-122"/>
              </a:rPr>
              <a:t>国家科技进步二等奖</a:t>
            </a: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项</a:t>
            </a:r>
          </a:p>
          <a:p>
            <a:r>
              <a:rPr lang="en-US" altLang="zh-CN" sz="2400" dirty="0">
                <a:latin typeface="华文中宋" panose="02010600040101010101" pitchFamily="2" charset="-122"/>
                <a:ea typeface="华文中宋" panose="02010600040101010101" pitchFamily="2" charset="-122"/>
              </a:rPr>
              <a:t>2010</a:t>
            </a:r>
            <a:r>
              <a:rPr lang="zh-CN" altLang="en-US" sz="2400" dirty="0">
                <a:latin typeface="华文中宋" panose="02010600040101010101" pitchFamily="2" charset="-122"/>
                <a:ea typeface="华文中宋" panose="02010600040101010101" pitchFamily="2" charset="-122"/>
              </a:rPr>
              <a:t>年</a:t>
            </a:r>
            <a:r>
              <a:rPr lang="zh-CN" altLang="en-US" sz="2400" dirty="0">
                <a:solidFill>
                  <a:srgbClr val="FF0000"/>
                </a:solidFill>
                <a:latin typeface="华文中宋" panose="02010600040101010101" pitchFamily="2" charset="-122"/>
                <a:ea typeface="华文中宋" panose="02010600040101010101" pitchFamily="2" charset="-122"/>
              </a:rPr>
              <a:t>国家技术发明二等奖</a:t>
            </a: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项</a:t>
            </a:r>
          </a:p>
          <a:p>
            <a:r>
              <a:rPr lang="en-US" altLang="zh-CN" sz="2400" dirty="0">
                <a:latin typeface="华文中宋" panose="02010600040101010101" pitchFamily="2" charset="-122"/>
                <a:ea typeface="华文中宋" panose="02010600040101010101" pitchFamily="2" charset="-122"/>
              </a:rPr>
              <a:t>2012</a:t>
            </a:r>
            <a:r>
              <a:rPr lang="zh-CN" altLang="en-US" sz="2400" dirty="0">
                <a:latin typeface="华文中宋" panose="02010600040101010101" pitchFamily="2" charset="-122"/>
                <a:ea typeface="华文中宋" panose="02010600040101010101" pitchFamily="2" charset="-122"/>
              </a:rPr>
              <a:t>年</a:t>
            </a:r>
            <a:r>
              <a:rPr lang="zh-CN" altLang="en-US" sz="2400" dirty="0">
                <a:solidFill>
                  <a:srgbClr val="FF0000"/>
                </a:solidFill>
                <a:latin typeface="华文中宋" panose="02010600040101010101" pitchFamily="2" charset="-122"/>
                <a:ea typeface="华文中宋" panose="02010600040101010101" pitchFamily="2" charset="-122"/>
              </a:rPr>
              <a:t>国家科技进步二等奖</a:t>
            </a: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项</a:t>
            </a:r>
          </a:p>
          <a:p>
            <a:r>
              <a:rPr lang="en-US" altLang="zh-CN" sz="2400" dirty="0">
                <a:latin typeface="华文中宋" panose="02010600040101010101" pitchFamily="2" charset="-122"/>
                <a:ea typeface="华文中宋" panose="02010600040101010101" pitchFamily="2" charset="-122"/>
              </a:rPr>
              <a:t>2013</a:t>
            </a:r>
            <a:r>
              <a:rPr lang="zh-CN" altLang="en-US" sz="2400" dirty="0">
                <a:latin typeface="华文中宋" panose="02010600040101010101" pitchFamily="2" charset="-122"/>
                <a:ea typeface="华文中宋" panose="02010600040101010101" pitchFamily="2" charset="-122"/>
              </a:rPr>
              <a:t>年</a:t>
            </a:r>
            <a:r>
              <a:rPr lang="zh-CN" altLang="en-US" sz="2400" dirty="0">
                <a:solidFill>
                  <a:srgbClr val="FF0000"/>
                </a:solidFill>
                <a:latin typeface="华文中宋" panose="02010600040101010101" pitchFamily="2" charset="-122"/>
                <a:ea typeface="华文中宋" panose="02010600040101010101" pitchFamily="2" charset="-122"/>
              </a:rPr>
              <a:t>国家科技进步二等奖</a:t>
            </a: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项</a:t>
            </a:r>
          </a:p>
          <a:p>
            <a:r>
              <a:rPr lang="zh-CN" altLang="en-US" sz="2400" dirty="0"/>
              <a:t>省部级科技奖励</a:t>
            </a:r>
            <a:r>
              <a:rPr lang="en-US" altLang="zh-CN" sz="2400" dirty="0"/>
              <a:t>13</a:t>
            </a:r>
            <a:r>
              <a:rPr lang="zh-CN" altLang="en-US" sz="2400" dirty="0"/>
              <a:t>项，一等奖</a:t>
            </a:r>
            <a:r>
              <a:rPr lang="en-US" altLang="zh-CN" sz="2400" dirty="0"/>
              <a:t>5</a:t>
            </a:r>
            <a:r>
              <a:rPr lang="zh-CN" altLang="en-US" sz="2400" dirty="0"/>
              <a:t>项、二等奖</a:t>
            </a:r>
            <a:r>
              <a:rPr lang="en-US" altLang="zh-CN" sz="2400" dirty="0"/>
              <a:t>5</a:t>
            </a:r>
            <a:r>
              <a:rPr lang="zh-CN" altLang="en-US" sz="2400" dirty="0"/>
              <a:t>项，三等奖</a:t>
            </a:r>
            <a:r>
              <a:rPr lang="en-US" altLang="zh-CN" sz="2400" dirty="0"/>
              <a:t>3</a:t>
            </a:r>
            <a:r>
              <a:rPr lang="zh-CN" altLang="en-US" sz="2400" dirty="0"/>
              <a:t>项</a:t>
            </a:r>
          </a:p>
          <a:p>
            <a:r>
              <a:rPr lang="zh-CN" altLang="en-US" sz="2400" dirty="0" smtClean="0">
                <a:latin typeface="华文中宋" panose="02010600040101010101" pitchFamily="2" charset="-122"/>
                <a:ea typeface="华文中宋" panose="02010600040101010101" pitchFamily="2" charset="-122"/>
              </a:rPr>
              <a:t>近</a:t>
            </a:r>
            <a:r>
              <a:rPr lang="zh-CN" altLang="en-US" sz="2400" dirty="0">
                <a:latin typeface="华文中宋" panose="02010600040101010101" pitchFamily="2" charset="-122"/>
                <a:ea typeface="华文中宋" panose="02010600040101010101" pitchFamily="2" charset="-122"/>
              </a:rPr>
              <a:t>五年发表</a:t>
            </a:r>
            <a:r>
              <a:rPr lang="en-US" altLang="zh-CN" sz="2400" dirty="0">
                <a:latin typeface="华文中宋" panose="02010600040101010101" pitchFamily="2" charset="-122"/>
                <a:ea typeface="华文中宋" panose="02010600040101010101" pitchFamily="2" charset="-122"/>
              </a:rPr>
              <a:t>SCI/EI</a:t>
            </a:r>
            <a:r>
              <a:rPr lang="zh-CN" altLang="en-US" sz="2400" dirty="0">
                <a:latin typeface="华文中宋" panose="02010600040101010101" pitchFamily="2" charset="-122"/>
                <a:ea typeface="华文中宋" panose="02010600040101010101" pitchFamily="2" charset="-122"/>
              </a:rPr>
              <a:t>收录</a:t>
            </a:r>
            <a:r>
              <a:rPr lang="zh-CN" altLang="en-US" sz="2400" dirty="0" smtClean="0">
                <a:latin typeface="华文中宋" panose="02010600040101010101" pitchFamily="2" charset="-122"/>
                <a:ea typeface="华文中宋" panose="02010600040101010101" pitchFamily="2" charset="-122"/>
              </a:rPr>
              <a:t>论文</a:t>
            </a:r>
            <a:r>
              <a:rPr lang="en-US" altLang="zh-CN" sz="2400" dirty="0" smtClean="0"/>
              <a:t>800</a:t>
            </a:r>
            <a:r>
              <a:rPr lang="zh-CN" altLang="en-US" sz="2400" dirty="0" smtClean="0">
                <a:latin typeface="华文中宋" panose="02010600040101010101" pitchFamily="2" charset="-122"/>
                <a:ea typeface="华文中宋" panose="02010600040101010101" pitchFamily="2" charset="-122"/>
              </a:rPr>
              <a:t>余篇</a:t>
            </a:r>
            <a:r>
              <a:rPr lang="zh-CN" altLang="en-US" sz="2400" dirty="0">
                <a:latin typeface="华文中宋" panose="02010600040101010101" pitchFamily="2" charset="-122"/>
                <a:ea typeface="华文中宋" panose="02010600040101010101" pitchFamily="2" charset="-122"/>
              </a:rPr>
              <a:t>，包括</a:t>
            </a:r>
            <a:r>
              <a:rPr lang="en-US" altLang="zh-CN" sz="2400" dirty="0">
                <a:latin typeface="华文中宋" panose="02010600040101010101" pitchFamily="2" charset="-122"/>
                <a:ea typeface="华文中宋" panose="02010600040101010101" pitchFamily="2" charset="-122"/>
              </a:rPr>
              <a:t>Science</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Adv. Mater.</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PRL</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Nano </a:t>
            </a:r>
            <a:r>
              <a:rPr lang="en-US" altLang="zh-CN" sz="2400" dirty="0" err="1">
                <a:latin typeface="华文中宋" panose="02010600040101010101" pitchFamily="2" charset="-122"/>
                <a:ea typeface="华文中宋" panose="02010600040101010101" pitchFamily="2" charset="-122"/>
              </a:rPr>
              <a:t>Lett</a:t>
            </a:r>
            <a:r>
              <a:rPr lang="zh-CN" altLang="en-US" sz="2400" dirty="0">
                <a:latin typeface="华文中宋" panose="02010600040101010101" pitchFamily="2" charset="-122"/>
                <a:ea typeface="华文中宋" panose="02010600040101010101" pitchFamily="2" charset="-122"/>
              </a:rPr>
              <a:t>等）；</a:t>
            </a:r>
          </a:p>
          <a:p>
            <a:r>
              <a:rPr lang="zh-CN" altLang="en-US" sz="2400" dirty="0">
                <a:latin typeface="华文中宋" panose="02010600040101010101" pitchFamily="2" charset="-122"/>
                <a:ea typeface="华文中宋" panose="02010600040101010101" pitchFamily="2" charset="-122"/>
              </a:rPr>
              <a:t>获得授权发明专利</a:t>
            </a:r>
            <a:r>
              <a:rPr lang="en-US" altLang="zh-CN" sz="2400" dirty="0" smtClean="0">
                <a:latin typeface="华文中宋" panose="02010600040101010101" pitchFamily="2" charset="-122"/>
                <a:ea typeface="华文中宋" panose="02010600040101010101" pitchFamily="2" charset="-122"/>
              </a:rPr>
              <a:t>350</a:t>
            </a:r>
            <a:r>
              <a:rPr lang="zh-CN" altLang="en-US" sz="2400" dirty="0" smtClean="0">
                <a:latin typeface="华文中宋" panose="02010600040101010101" pitchFamily="2" charset="-122"/>
                <a:ea typeface="华文中宋" panose="02010600040101010101" pitchFamily="2" charset="-122"/>
              </a:rPr>
              <a:t>余项，</a:t>
            </a:r>
            <a:endParaRPr lang="zh-CN" altLang="en-US" dirty="0"/>
          </a:p>
        </p:txBody>
      </p:sp>
      <p:grpSp>
        <p:nvGrpSpPr>
          <p:cNvPr id="10" name="组合 9"/>
          <p:cNvGrpSpPr/>
          <p:nvPr/>
        </p:nvGrpSpPr>
        <p:grpSpPr>
          <a:xfrm>
            <a:off x="5059919" y="660556"/>
            <a:ext cx="3931577" cy="3530592"/>
            <a:chOff x="5059919" y="188913"/>
            <a:chExt cx="3931577" cy="3530592"/>
          </a:xfrm>
        </p:grpSpPr>
        <p:pic>
          <p:nvPicPr>
            <p:cNvPr id="5" name="图片 4"/>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5059919" y="188913"/>
              <a:ext cx="1260000" cy="1775058"/>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tretch>
              <a:fillRect/>
            </a:stretch>
          </p:blipFill>
          <p:spPr>
            <a:xfrm>
              <a:off x="6392468" y="188913"/>
              <a:ext cx="1261905" cy="1800000"/>
            </a:xfrm>
            <a:prstGeom prst="rect">
              <a:avLst/>
            </a:prstGeom>
          </p:spPr>
        </p:pic>
        <p:pic>
          <p:nvPicPr>
            <p:cNvPr id="7" name="图片 6"/>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tretch>
              <a:fillRect/>
            </a:stretch>
          </p:blipFill>
          <p:spPr>
            <a:xfrm>
              <a:off x="6393420" y="2085370"/>
              <a:ext cx="1260000" cy="1550571"/>
            </a:xfrm>
            <a:prstGeom prst="rect">
              <a:avLst/>
            </a:prstGeom>
          </p:spPr>
        </p:pic>
        <p:pic>
          <p:nvPicPr>
            <p:cNvPr id="8" name="图片 7"/>
            <p:cNvPicPr>
              <a:picLocks noChangeAspect="1"/>
            </p:cNvPicPr>
            <p:nvPr/>
          </p:nvPicPr>
          <p:blipFill>
            <a:blip r:embed="rId8" cstate="screen">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a:ext>
              </a:extLst>
            </a:blip>
            <a:stretch>
              <a:fillRect/>
            </a:stretch>
          </p:blipFill>
          <p:spPr>
            <a:xfrm>
              <a:off x="7726922" y="188913"/>
              <a:ext cx="1264574" cy="1800000"/>
            </a:xfrm>
            <a:prstGeom prst="rect">
              <a:avLst/>
            </a:prstGeom>
          </p:spPr>
        </p:pic>
        <p:pic>
          <p:nvPicPr>
            <p:cNvPr id="9" name="图片 8"/>
            <p:cNvPicPr>
              <a:picLocks noChangeAspect="1"/>
            </p:cNvPicPr>
            <p:nvPr/>
          </p:nvPicPr>
          <p:blipFill rotWithShape="1">
            <a:blip r:embed="rId10" cstate="screen">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a:ext>
              </a:extLst>
            </a:blip>
            <a:srcRect/>
            <a:stretch/>
          </p:blipFill>
          <p:spPr>
            <a:xfrm>
              <a:off x="7654373" y="2001808"/>
              <a:ext cx="1265219" cy="1717697"/>
            </a:xfrm>
            <a:prstGeom prst="rect">
              <a:avLst/>
            </a:prstGeom>
          </p:spPr>
        </p:pic>
      </p:grpSp>
    </p:spTree>
    <p:extLst>
      <p:ext uri="{BB962C8B-B14F-4D97-AF65-F5344CB8AC3E}">
        <p14:creationId xmlns:p14="http://schemas.microsoft.com/office/powerpoint/2010/main" val="259450327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AutoShape 3"/>
          <p:cNvSpPr>
            <a:spLocks noChangeArrowheads="1"/>
          </p:cNvSpPr>
          <p:nvPr/>
        </p:nvSpPr>
        <p:spPr bwMode="auto">
          <a:xfrm>
            <a:off x="140152" y="823913"/>
            <a:ext cx="6364287" cy="1376209"/>
          </a:xfrm>
          <a:prstGeom prst="roundRect">
            <a:avLst>
              <a:gd name="adj" fmla="val 16667"/>
            </a:avLst>
          </a:prstGeom>
          <a:solidFill>
            <a:srgbClr val="FFFF66"/>
          </a:solidFill>
          <a:ln w="19050">
            <a:solidFill>
              <a:schemeClr val="tx2"/>
            </a:solidFill>
            <a:round/>
            <a:headEnd/>
            <a:tailEnd/>
          </a:ln>
        </p:spPr>
        <p:txBody>
          <a:bodyPr wrap="none" anchor="ctr"/>
          <a:lstStyle/>
          <a:p>
            <a:pPr>
              <a:lnSpc>
                <a:spcPct val="110000"/>
              </a:lnSpc>
              <a:buClr>
                <a:schemeClr val="hlink"/>
              </a:buClr>
              <a:buSzPct val="70000"/>
              <a:buFont typeface="Wingdings" pitchFamily="2" charset="2"/>
              <a:buChar char="u"/>
            </a:pPr>
            <a:r>
              <a:rPr lang="zh-CN" altLang="en-US" sz="2000" b="1" dirty="0">
                <a:solidFill>
                  <a:srgbClr val="FF0000"/>
                </a:solidFill>
                <a:latin typeface="仿宋_GB2312"/>
                <a:ea typeface="仿宋_GB2312"/>
                <a:cs typeface="仿宋_GB2312"/>
              </a:rPr>
              <a:t>全国百篇优秀博士论文</a:t>
            </a:r>
            <a:r>
              <a:rPr lang="en-US" altLang="zh-CN" sz="2000" b="1" dirty="0">
                <a:solidFill>
                  <a:srgbClr val="FF0000"/>
                </a:solidFill>
                <a:latin typeface="仿宋_GB2312"/>
                <a:ea typeface="仿宋_GB2312"/>
                <a:cs typeface="仿宋_GB2312"/>
              </a:rPr>
              <a:t>2</a:t>
            </a:r>
            <a:r>
              <a:rPr lang="zh-CN" altLang="en-US" sz="2000" b="1" dirty="0">
                <a:solidFill>
                  <a:srgbClr val="FF0000"/>
                </a:solidFill>
                <a:latin typeface="仿宋_GB2312"/>
                <a:ea typeface="仿宋_GB2312"/>
                <a:cs typeface="仿宋_GB2312"/>
              </a:rPr>
              <a:t>篇</a:t>
            </a:r>
          </a:p>
          <a:p>
            <a:pPr>
              <a:lnSpc>
                <a:spcPct val="110000"/>
              </a:lnSpc>
              <a:buClr>
                <a:schemeClr val="hlink"/>
              </a:buClr>
              <a:buSzPct val="70000"/>
              <a:buFont typeface="Wingdings" pitchFamily="2" charset="2"/>
              <a:buChar char="u"/>
            </a:pPr>
            <a:r>
              <a:rPr lang="zh-CN" altLang="en-US" sz="2000" b="1" dirty="0" smtClean="0">
                <a:latin typeface="仿宋_GB2312"/>
                <a:ea typeface="仿宋_GB2312"/>
                <a:cs typeface="仿宋_GB2312"/>
              </a:rPr>
              <a:t>全国</a:t>
            </a:r>
            <a:r>
              <a:rPr lang="zh-CN" altLang="en-US" sz="2000" b="1" dirty="0">
                <a:latin typeface="仿宋_GB2312"/>
                <a:ea typeface="仿宋_GB2312"/>
                <a:cs typeface="仿宋_GB2312"/>
              </a:rPr>
              <a:t>百篇优秀博士论文</a:t>
            </a:r>
            <a:r>
              <a:rPr lang="zh-CN" altLang="en-US" sz="2000" b="1" dirty="0" smtClean="0">
                <a:latin typeface="仿宋_GB2312"/>
                <a:ea typeface="仿宋_GB2312"/>
                <a:cs typeface="仿宋_GB2312"/>
              </a:rPr>
              <a:t>提名奖</a:t>
            </a:r>
            <a:r>
              <a:rPr lang="en-US" altLang="zh-CN" sz="2000" b="1" dirty="0" smtClean="0">
                <a:latin typeface="仿宋_GB2312"/>
                <a:ea typeface="仿宋_GB2312"/>
                <a:cs typeface="仿宋_GB2312"/>
              </a:rPr>
              <a:t>3</a:t>
            </a:r>
            <a:r>
              <a:rPr lang="zh-CN" altLang="en-US" sz="2000" b="1" dirty="0" smtClean="0">
                <a:latin typeface="仿宋_GB2312"/>
                <a:ea typeface="仿宋_GB2312"/>
                <a:cs typeface="仿宋_GB2312"/>
              </a:rPr>
              <a:t>人</a:t>
            </a:r>
            <a:endParaRPr lang="zh-CN" altLang="en-US" sz="2000" b="1" dirty="0">
              <a:latin typeface="仿宋_GB2312"/>
              <a:ea typeface="仿宋_GB2312"/>
              <a:cs typeface="仿宋_GB2312"/>
            </a:endParaRPr>
          </a:p>
          <a:p>
            <a:pPr>
              <a:lnSpc>
                <a:spcPct val="110000"/>
              </a:lnSpc>
              <a:buClr>
                <a:schemeClr val="hlink"/>
              </a:buClr>
              <a:buSzPct val="70000"/>
              <a:buFont typeface="Wingdings" pitchFamily="2" charset="2"/>
              <a:buChar char="u"/>
            </a:pPr>
            <a:r>
              <a:rPr lang="zh-CN" altLang="en-US" sz="2000" b="1" dirty="0">
                <a:latin typeface="仿宋_GB2312"/>
                <a:ea typeface="仿宋_GB2312"/>
                <a:cs typeface="仿宋_GB2312"/>
              </a:rPr>
              <a:t>北京市优秀博士</a:t>
            </a:r>
            <a:r>
              <a:rPr lang="zh-CN" altLang="en-US" sz="2000" b="1" dirty="0" smtClean="0">
                <a:latin typeface="仿宋_GB2312"/>
                <a:ea typeface="仿宋_GB2312"/>
                <a:cs typeface="仿宋_GB2312"/>
              </a:rPr>
              <a:t>论文</a:t>
            </a:r>
            <a:r>
              <a:rPr lang="en-US" altLang="zh-CN" sz="2000" b="1" dirty="0" smtClean="0">
                <a:latin typeface="仿宋_GB2312"/>
                <a:ea typeface="仿宋_GB2312"/>
                <a:cs typeface="仿宋_GB2312"/>
              </a:rPr>
              <a:t>2</a:t>
            </a:r>
            <a:r>
              <a:rPr lang="zh-CN" altLang="en-US" sz="2000" b="1" dirty="0" smtClean="0">
                <a:latin typeface="仿宋_GB2312"/>
                <a:ea typeface="仿宋_GB2312"/>
                <a:cs typeface="仿宋_GB2312"/>
              </a:rPr>
              <a:t>篇</a:t>
            </a:r>
            <a:endParaRPr lang="zh-CN" altLang="en-US" sz="2000" b="1" dirty="0">
              <a:latin typeface="仿宋_GB2312"/>
              <a:ea typeface="仿宋_GB2312"/>
              <a:cs typeface="仿宋_GB2312"/>
            </a:endParaRPr>
          </a:p>
          <a:p>
            <a:pPr>
              <a:lnSpc>
                <a:spcPct val="110000"/>
              </a:lnSpc>
              <a:buClr>
                <a:schemeClr val="hlink"/>
              </a:buClr>
              <a:buSzPct val="70000"/>
              <a:buFont typeface="Wingdings" pitchFamily="2" charset="2"/>
              <a:buChar char="u"/>
            </a:pPr>
            <a:r>
              <a:rPr lang="zh-CN" altLang="en-US" sz="2000" b="1" dirty="0">
                <a:latin typeface="仿宋_GB2312"/>
                <a:ea typeface="仿宋_GB2312"/>
                <a:cs typeface="仿宋_GB2312"/>
              </a:rPr>
              <a:t>北京市优秀博士后流动站</a:t>
            </a:r>
          </a:p>
        </p:txBody>
      </p:sp>
      <p:sp>
        <p:nvSpPr>
          <p:cNvPr id="8"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人才培养</a:t>
            </a:r>
            <a:endParaRPr lang="zh-CN" altLang="en-US" sz="2400" b="1" kern="0" baseline="0" dirty="0">
              <a:solidFill>
                <a:srgbClr val="FFFF00"/>
              </a:solidFill>
              <a:latin typeface="微软雅黑" pitchFamily="34" charset="-122"/>
              <a:ea typeface="微软雅黑" pitchFamily="34" charset="-122"/>
              <a:cs typeface="+mj-cs"/>
            </a:endParaRPr>
          </a:p>
        </p:txBody>
      </p:sp>
      <p:pic>
        <p:nvPicPr>
          <p:cNvPr id="3" name="图片 2"/>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6817676" y="823913"/>
            <a:ext cx="1955065" cy="1382470"/>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pic>
        <p:nvPicPr>
          <p:cNvPr id="9" name="Picture 6" descr="照片 1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09622" y="2390295"/>
            <a:ext cx="1085253" cy="1543752"/>
          </a:xfrm>
          <a:prstGeom prst="rect">
            <a:avLst/>
          </a:prstGeom>
          <a:noFill/>
          <a:ln w="9525">
            <a:noFill/>
            <a:miter lim="800000"/>
            <a:headEnd/>
            <a:tailEnd/>
          </a:ln>
        </p:spPr>
      </p:pic>
      <p:sp>
        <p:nvSpPr>
          <p:cNvPr id="10" name="Rectangle 5"/>
          <p:cNvSpPr>
            <a:spLocks noChangeArrowheads="1"/>
          </p:cNvSpPr>
          <p:nvPr/>
        </p:nvSpPr>
        <p:spPr bwMode="auto">
          <a:xfrm>
            <a:off x="157289" y="2390295"/>
            <a:ext cx="7242425" cy="1015663"/>
          </a:xfrm>
          <a:prstGeom prst="rect">
            <a:avLst/>
          </a:prstGeom>
          <a:solidFill>
            <a:schemeClr val="bg1"/>
          </a:solidFill>
          <a:ln w="57150">
            <a:solidFill>
              <a:srgbClr val="A81F08"/>
            </a:solidFill>
            <a:miter lim="800000"/>
            <a:headEnd/>
            <a:tailEnd/>
          </a:ln>
        </p:spPr>
        <p:txBody>
          <a:bodyPr wrap="square" anchor="ctr">
            <a:spAutoFit/>
          </a:bodyPr>
          <a:lstStyle/>
          <a:p>
            <a:pPr>
              <a:lnSpc>
                <a:spcPct val="125000"/>
              </a:lnSpc>
            </a:pPr>
            <a:r>
              <a:rPr lang="en-US" altLang="zh-CN" sz="2400" dirty="0">
                <a:latin typeface="黑体" pitchFamily="49" charset="-122"/>
                <a:ea typeface="黑体" pitchFamily="49" charset="-122"/>
              </a:rPr>
              <a:t>2009</a:t>
            </a:r>
            <a:r>
              <a:rPr lang="zh-CN" altLang="en-US" sz="2400" dirty="0">
                <a:latin typeface="黑体" pitchFamily="49" charset="-122"/>
                <a:ea typeface="黑体" pitchFamily="49" charset="-122"/>
              </a:rPr>
              <a:t>年</a:t>
            </a:r>
            <a:r>
              <a:rPr lang="en-US" altLang="zh-CN" sz="2400" dirty="0">
                <a:latin typeface="黑体" pitchFamily="49" charset="-122"/>
                <a:ea typeface="黑体" pitchFamily="49" charset="-122"/>
              </a:rPr>
              <a:t>10</a:t>
            </a:r>
            <a:r>
              <a:rPr lang="zh-CN" altLang="en-US" sz="2400" dirty="0">
                <a:latin typeface="黑体" pitchFamily="49" charset="-122"/>
                <a:ea typeface="黑体" pitchFamily="49" charset="-122"/>
              </a:rPr>
              <a:t>月</a:t>
            </a:r>
            <a:r>
              <a:rPr lang="en-US" altLang="zh-CN" sz="2400" dirty="0">
                <a:latin typeface="黑体" pitchFamily="49" charset="-122"/>
                <a:ea typeface="黑体" pitchFamily="49" charset="-122"/>
              </a:rPr>
              <a:t>31</a:t>
            </a:r>
            <a:r>
              <a:rPr lang="zh-CN" altLang="en-US" sz="2400" dirty="0">
                <a:latin typeface="黑体" pitchFamily="49" charset="-122"/>
                <a:ea typeface="黑体" pitchFamily="49" charset="-122"/>
              </a:rPr>
              <a:t>日北京电视台一频道</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人才</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专题报道：</a:t>
            </a:r>
            <a:r>
              <a:rPr lang="en-US" altLang="zh-CN" sz="2400" dirty="0">
                <a:solidFill>
                  <a:srgbClr val="0000CC"/>
                </a:solidFill>
                <a:latin typeface="黑体" pitchFamily="49" charset="-122"/>
                <a:ea typeface="黑体" pitchFamily="49" charset="-122"/>
              </a:rPr>
              <a:t>《</a:t>
            </a:r>
            <a:r>
              <a:rPr lang="zh-CN" altLang="en-US" sz="2400" dirty="0">
                <a:solidFill>
                  <a:srgbClr val="0000CC"/>
                </a:solidFill>
                <a:latin typeface="黑体" pitchFamily="49" charset="-122"/>
                <a:ea typeface="黑体" pitchFamily="49" charset="-122"/>
              </a:rPr>
              <a:t>高端人才发展的加速器</a:t>
            </a:r>
            <a:r>
              <a:rPr lang="en-US" altLang="zh-CN" sz="2400" dirty="0" smtClean="0">
                <a:solidFill>
                  <a:srgbClr val="0000CC"/>
                </a:solidFill>
                <a:ea typeface="黑体" pitchFamily="49" charset="-122"/>
              </a:rPr>
              <a:t>···</a:t>
            </a:r>
            <a:r>
              <a:rPr lang="zh-CN" altLang="en-US" sz="2400" dirty="0" smtClean="0">
                <a:solidFill>
                  <a:srgbClr val="0000CC"/>
                </a:solidFill>
                <a:latin typeface="黑体" pitchFamily="49" charset="-122"/>
                <a:ea typeface="黑体" pitchFamily="49" charset="-122"/>
              </a:rPr>
              <a:t>北</a:t>
            </a:r>
            <a:r>
              <a:rPr lang="zh-CN" altLang="en-US" sz="2400" dirty="0">
                <a:solidFill>
                  <a:srgbClr val="0000CC"/>
                </a:solidFill>
                <a:latin typeface="黑体" pitchFamily="49" charset="-122"/>
                <a:ea typeface="黑体" pitchFamily="49" charset="-122"/>
              </a:rPr>
              <a:t>工大博士后科研流动站</a:t>
            </a:r>
            <a:r>
              <a:rPr lang="en-US" altLang="zh-CN" sz="2400" dirty="0">
                <a:solidFill>
                  <a:srgbClr val="0000CC"/>
                </a:solidFill>
                <a:latin typeface="黑体" pitchFamily="49" charset="-122"/>
                <a:ea typeface="黑体" pitchFamily="49" charset="-122"/>
              </a:rPr>
              <a:t>》</a:t>
            </a:r>
          </a:p>
        </p:txBody>
      </p:sp>
      <p:sp>
        <p:nvSpPr>
          <p:cNvPr id="4" name="矩形 3"/>
          <p:cNvSpPr/>
          <p:nvPr/>
        </p:nvSpPr>
        <p:spPr>
          <a:xfrm>
            <a:off x="0" y="3475746"/>
            <a:ext cx="8042897" cy="2062103"/>
          </a:xfrm>
          <a:prstGeom prst="rect">
            <a:avLst/>
          </a:prstGeom>
        </p:spPr>
        <p:txBody>
          <a:bodyPr wrap="square">
            <a:spAutoFit/>
          </a:bodyPr>
          <a:lstStyle/>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仿宋_GB2312"/>
              </a:rPr>
              <a:t>2009</a:t>
            </a:r>
            <a:r>
              <a:rPr lang="zh-CN" altLang="en-US" sz="1600" dirty="0">
                <a:latin typeface="华文中宋" panose="02010600040101010101" pitchFamily="2" charset="-122"/>
                <a:ea typeface="华文中宋" panose="02010600040101010101" pitchFamily="2" charset="-122"/>
                <a:cs typeface="仿宋_GB2312"/>
              </a:rPr>
              <a:t>年，全国挑战杯大学生创业计划竞赛银奖</a:t>
            </a:r>
            <a:endParaRPr lang="en-US" altLang="zh-CN" sz="1600" dirty="0">
              <a:latin typeface="华文中宋" panose="02010600040101010101" pitchFamily="2" charset="-122"/>
              <a:ea typeface="华文中宋" panose="02010600040101010101" pitchFamily="2" charset="-122"/>
              <a:cs typeface="仿宋_GB2312"/>
            </a:endParaRPr>
          </a:p>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仿宋_GB2312"/>
              </a:rPr>
              <a:t>2010</a:t>
            </a:r>
            <a:r>
              <a:rPr lang="zh-CN" altLang="en-US" sz="1600" dirty="0">
                <a:latin typeface="华文中宋" panose="02010600040101010101" pitchFamily="2" charset="-122"/>
                <a:ea typeface="华文中宋" panose="02010600040101010101" pitchFamily="2" charset="-122"/>
                <a:cs typeface="仿宋_GB2312"/>
              </a:rPr>
              <a:t>年，本科生饶雪获美国数学建模大赛二等奖</a:t>
            </a:r>
            <a:endParaRPr lang="en-US" altLang="zh-CN" sz="1600" dirty="0">
              <a:latin typeface="华文中宋" panose="02010600040101010101" pitchFamily="2" charset="-122"/>
              <a:ea typeface="华文中宋" panose="02010600040101010101" pitchFamily="2" charset="-122"/>
              <a:cs typeface="仿宋_GB2312"/>
            </a:endParaRPr>
          </a:p>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仿宋_GB2312"/>
              </a:rPr>
              <a:t>2010</a:t>
            </a:r>
            <a:r>
              <a:rPr lang="zh-CN" altLang="en-US" sz="1600" dirty="0">
                <a:latin typeface="华文中宋" panose="02010600040101010101" pitchFamily="2" charset="-122"/>
                <a:ea typeface="华文中宋" panose="02010600040101010101" pitchFamily="2" charset="-122"/>
                <a:cs typeface="仿宋_GB2312"/>
              </a:rPr>
              <a:t>年，本科生鹿思珩获高教社杯全国大学生数学建模竞赛一等奖</a:t>
            </a:r>
            <a:endParaRPr lang="en-US" altLang="zh-CN" sz="1600" dirty="0">
              <a:latin typeface="华文中宋" panose="02010600040101010101" pitchFamily="2" charset="-122"/>
              <a:ea typeface="华文中宋" panose="02010600040101010101" pitchFamily="2" charset="-122"/>
              <a:cs typeface="仿宋_GB2312"/>
            </a:endParaRPr>
          </a:p>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仿宋_GB2312"/>
              </a:rPr>
              <a:t>2011</a:t>
            </a:r>
            <a:r>
              <a:rPr lang="zh-CN" altLang="en-US" sz="1600" dirty="0">
                <a:latin typeface="华文中宋" panose="02010600040101010101" pitchFamily="2" charset="-122"/>
                <a:ea typeface="华文中宋" panose="02010600040101010101" pitchFamily="2" charset="-122"/>
                <a:cs typeface="仿宋_GB2312"/>
              </a:rPr>
              <a:t>年，</a:t>
            </a:r>
            <a:r>
              <a:rPr lang="zh-CN" altLang="zh-CN" sz="1600" dirty="0">
                <a:latin typeface="华文中宋" panose="02010600040101010101" pitchFamily="2" charset="-122"/>
                <a:ea typeface="华文中宋" panose="02010600040101010101" pitchFamily="2" charset="-122"/>
                <a:cs typeface="仿宋_GB2312"/>
              </a:rPr>
              <a:t>中国专利年会校园发明与创新金奖</a:t>
            </a:r>
            <a:endParaRPr lang="en-US" altLang="zh-CN" sz="1600" dirty="0">
              <a:latin typeface="华文中宋" panose="02010600040101010101" pitchFamily="2" charset="-122"/>
              <a:ea typeface="华文中宋" panose="02010600040101010101" pitchFamily="2" charset="-122"/>
              <a:cs typeface="仿宋_GB2312"/>
            </a:endParaRPr>
          </a:p>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仿宋_GB2312"/>
              </a:rPr>
              <a:t>2012</a:t>
            </a:r>
            <a:r>
              <a:rPr lang="zh-CN" altLang="en-US" sz="1600" dirty="0">
                <a:latin typeface="华文中宋" panose="02010600040101010101" pitchFamily="2" charset="-122"/>
                <a:ea typeface="华文中宋" panose="02010600040101010101" pitchFamily="2" charset="-122"/>
                <a:cs typeface="仿宋_GB2312"/>
              </a:rPr>
              <a:t>年，首届大学生金相大赛一等奖</a:t>
            </a:r>
            <a:r>
              <a:rPr lang="en-US" altLang="zh-CN" sz="1600" dirty="0">
                <a:latin typeface="华文中宋" panose="02010600040101010101" pitchFamily="2" charset="-122"/>
                <a:ea typeface="华文中宋" panose="02010600040101010101" pitchFamily="2" charset="-122"/>
                <a:cs typeface="仿宋_GB2312"/>
              </a:rPr>
              <a:t>1</a:t>
            </a:r>
            <a:r>
              <a:rPr lang="zh-CN" altLang="en-US" sz="1600" dirty="0">
                <a:latin typeface="华文中宋" panose="02010600040101010101" pitchFamily="2" charset="-122"/>
                <a:ea typeface="华文中宋" panose="02010600040101010101" pitchFamily="2" charset="-122"/>
                <a:cs typeface="仿宋_GB2312"/>
              </a:rPr>
              <a:t>项、二等奖</a:t>
            </a:r>
            <a:r>
              <a:rPr lang="en-US" altLang="zh-CN" sz="1600" dirty="0">
                <a:latin typeface="华文中宋" panose="02010600040101010101" pitchFamily="2" charset="-122"/>
                <a:ea typeface="华文中宋" panose="02010600040101010101" pitchFamily="2" charset="-122"/>
                <a:cs typeface="仿宋_GB2312"/>
              </a:rPr>
              <a:t>1</a:t>
            </a:r>
            <a:r>
              <a:rPr lang="zh-CN" altLang="en-US" sz="1600" dirty="0">
                <a:latin typeface="华文中宋" panose="02010600040101010101" pitchFamily="2" charset="-122"/>
                <a:ea typeface="华文中宋" panose="02010600040101010101" pitchFamily="2" charset="-122"/>
                <a:cs typeface="仿宋_GB2312"/>
              </a:rPr>
              <a:t>项、三等奖</a:t>
            </a:r>
            <a:r>
              <a:rPr lang="en-US" altLang="zh-CN" sz="1600" dirty="0">
                <a:latin typeface="华文中宋" panose="02010600040101010101" pitchFamily="2" charset="-122"/>
                <a:ea typeface="华文中宋" panose="02010600040101010101" pitchFamily="2" charset="-122"/>
                <a:cs typeface="仿宋_GB2312"/>
              </a:rPr>
              <a:t>1</a:t>
            </a:r>
            <a:r>
              <a:rPr lang="zh-CN" altLang="en-US" sz="1600" dirty="0">
                <a:latin typeface="华文中宋" panose="02010600040101010101" pitchFamily="2" charset="-122"/>
                <a:ea typeface="华文中宋" panose="02010600040101010101" pitchFamily="2" charset="-122"/>
                <a:cs typeface="仿宋_GB2312"/>
              </a:rPr>
              <a:t>项</a:t>
            </a:r>
            <a:endParaRPr lang="en-US" altLang="zh-CN" sz="1600" dirty="0">
              <a:latin typeface="华文中宋" panose="02010600040101010101" pitchFamily="2" charset="-122"/>
              <a:ea typeface="华文中宋" panose="02010600040101010101" pitchFamily="2" charset="-122"/>
              <a:cs typeface="仿宋_GB2312"/>
            </a:endParaRPr>
          </a:p>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仿宋_GB2312"/>
              </a:rPr>
              <a:t>2013</a:t>
            </a:r>
            <a:r>
              <a:rPr lang="zh-CN" altLang="en-US" sz="1600" dirty="0">
                <a:latin typeface="华文中宋" panose="02010600040101010101" pitchFamily="2" charset="-122"/>
                <a:ea typeface="华文中宋" panose="02010600040101010101" pitchFamily="2" charset="-122"/>
                <a:cs typeface="仿宋_GB2312"/>
              </a:rPr>
              <a:t>年，</a:t>
            </a:r>
            <a:r>
              <a:rPr lang="zh-CN" altLang="zh-CN" sz="1600" dirty="0">
                <a:latin typeface="华文中宋" panose="02010600040101010101" pitchFamily="2" charset="-122"/>
                <a:ea typeface="华文中宋" panose="02010600040101010101" pitchFamily="2" charset="-122"/>
                <a:cs typeface="仿宋_GB2312"/>
              </a:rPr>
              <a:t>第六</a:t>
            </a:r>
            <a:r>
              <a:rPr lang="zh-CN" altLang="zh-CN" sz="1600" dirty="0" smtClean="0">
                <a:latin typeface="华文中宋" panose="02010600040101010101" pitchFamily="2" charset="-122"/>
                <a:ea typeface="华文中宋" panose="02010600040101010101" pitchFamily="2" charset="-122"/>
                <a:cs typeface="仿宋_GB2312"/>
              </a:rPr>
              <a:t>届全国</a:t>
            </a:r>
            <a:r>
              <a:rPr lang="zh-CN" altLang="zh-CN" sz="1600" dirty="0">
                <a:latin typeface="华文中宋" panose="02010600040101010101" pitchFamily="2" charset="-122"/>
                <a:ea typeface="华文中宋" panose="02010600040101010101" pitchFamily="2" charset="-122"/>
                <a:cs typeface="仿宋_GB2312"/>
              </a:rPr>
              <a:t>大学生先进成图技术与产品信息建模创新大赛一等奖</a:t>
            </a:r>
            <a:endParaRPr lang="en-US" altLang="zh-CN" sz="1600" dirty="0">
              <a:latin typeface="华文中宋" panose="02010600040101010101" pitchFamily="2" charset="-122"/>
              <a:ea typeface="华文中宋" panose="02010600040101010101" pitchFamily="2" charset="-122"/>
              <a:cs typeface="仿宋_GB2312"/>
            </a:endParaRPr>
          </a:p>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仿宋_GB2312"/>
              </a:rPr>
              <a:t>2013</a:t>
            </a:r>
            <a:r>
              <a:rPr lang="zh-CN" altLang="en-US" sz="1600" dirty="0">
                <a:latin typeface="华文中宋" panose="02010600040101010101" pitchFamily="2" charset="-122"/>
                <a:ea typeface="华文中宋" panose="02010600040101010101" pitchFamily="2" charset="-122"/>
                <a:cs typeface="仿宋_GB2312"/>
              </a:rPr>
              <a:t>年，</a:t>
            </a:r>
            <a:r>
              <a:rPr lang="zh-CN" altLang="zh-CN" sz="1600" dirty="0">
                <a:latin typeface="华文中宋" panose="02010600040101010101" pitchFamily="2" charset="-122"/>
                <a:ea typeface="华文中宋" panose="02010600040101010101" pitchFamily="2" charset="-122"/>
                <a:cs typeface="Times New Roman" panose="02020603050405020304" pitchFamily="18" charset="0"/>
              </a:rPr>
              <a:t>第二届全国大学生金相技能大赛</a:t>
            </a:r>
            <a:r>
              <a:rPr lang="zh-CN" altLang="en-US" sz="1600" dirty="0">
                <a:latin typeface="华文中宋" panose="02010600040101010101" pitchFamily="2" charset="-122"/>
                <a:ea typeface="华文中宋" panose="02010600040101010101" pitchFamily="2" charset="-122"/>
                <a:cs typeface="Times New Roman" panose="02020603050405020304" pitchFamily="18" charset="0"/>
              </a:rPr>
              <a:t>特等奖</a:t>
            </a:r>
            <a:r>
              <a:rPr lang="en-US" altLang="zh-CN" sz="1600" dirty="0">
                <a:latin typeface="华文中宋" panose="02010600040101010101" pitchFamily="2" charset="-122"/>
                <a:ea typeface="华文中宋" panose="02010600040101010101" pitchFamily="2" charset="-122"/>
                <a:cs typeface="Times New Roman" panose="02020603050405020304" pitchFamily="18" charset="0"/>
              </a:rPr>
              <a:t>1</a:t>
            </a:r>
            <a:r>
              <a:rPr lang="zh-CN" altLang="en-US" sz="1600" dirty="0">
                <a:latin typeface="华文中宋" panose="02010600040101010101" pitchFamily="2" charset="-122"/>
                <a:ea typeface="华文中宋" panose="02010600040101010101" pitchFamily="2" charset="-122"/>
                <a:cs typeface="Times New Roman" panose="02020603050405020304" pitchFamily="18" charset="0"/>
              </a:rPr>
              <a:t>项、一等奖</a:t>
            </a:r>
            <a:r>
              <a:rPr lang="en-US" altLang="zh-CN" sz="1600" dirty="0">
                <a:latin typeface="华文中宋" panose="02010600040101010101" pitchFamily="2" charset="-122"/>
                <a:ea typeface="华文中宋" panose="02010600040101010101" pitchFamily="2" charset="-122"/>
                <a:cs typeface="Times New Roman" panose="02020603050405020304" pitchFamily="18" charset="0"/>
              </a:rPr>
              <a:t>1</a:t>
            </a:r>
            <a:r>
              <a:rPr lang="zh-CN" altLang="en-US" sz="1600" dirty="0">
                <a:latin typeface="华文中宋" panose="02010600040101010101" pitchFamily="2" charset="-122"/>
                <a:ea typeface="华文中宋" panose="02010600040101010101" pitchFamily="2" charset="-122"/>
                <a:cs typeface="Times New Roman" panose="02020603050405020304" pitchFamily="18" charset="0"/>
              </a:rPr>
              <a:t>项、二等奖</a:t>
            </a:r>
            <a:r>
              <a:rPr lang="en-US" altLang="zh-CN" sz="1600" dirty="0">
                <a:latin typeface="华文中宋" panose="02010600040101010101" pitchFamily="2" charset="-122"/>
                <a:ea typeface="华文中宋" panose="02010600040101010101" pitchFamily="2" charset="-122"/>
                <a:cs typeface="Times New Roman" panose="02020603050405020304" pitchFamily="18" charset="0"/>
              </a:rPr>
              <a:t>1</a:t>
            </a:r>
            <a:r>
              <a:rPr lang="zh-CN" altLang="en-US" sz="1600" dirty="0">
                <a:latin typeface="华文中宋" panose="02010600040101010101" pitchFamily="2" charset="-122"/>
                <a:ea typeface="华文中宋" panose="02010600040101010101" pitchFamily="2" charset="-122"/>
                <a:cs typeface="Times New Roman" panose="02020603050405020304" pitchFamily="18" charset="0"/>
              </a:rPr>
              <a:t>项</a:t>
            </a:r>
            <a:endParaRPr lang="en-US" altLang="zh-CN" sz="1600" dirty="0">
              <a:latin typeface="华文中宋" panose="02010600040101010101" pitchFamily="2" charset="-122"/>
              <a:ea typeface="华文中宋" panose="02010600040101010101" pitchFamily="2" charset="-122"/>
              <a:cs typeface="Times New Roman" panose="02020603050405020304" pitchFamily="18" charset="0"/>
            </a:endParaRPr>
          </a:p>
          <a:p>
            <a:pPr>
              <a:buClr>
                <a:schemeClr val="hlink"/>
              </a:buClr>
              <a:buSzPct val="70000"/>
              <a:buFont typeface="Wingdings" pitchFamily="2" charset="2"/>
              <a:buChar char="u"/>
            </a:pPr>
            <a:r>
              <a:rPr lang="en-US" altLang="zh-CN" sz="1600" dirty="0">
                <a:latin typeface="华文中宋" panose="02010600040101010101" pitchFamily="2" charset="-122"/>
                <a:ea typeface="华文中宋" panose="02010600040101010101" pitchFamily="2" charset="-122"/>
                <a:cs typeface="Times New Roman" panose="02020603050405020304" pitchFamily="18" charset="0"/>
              </a:rPr>
              <a:t>2013</a:t>
            </a:r>
            <a:r>
              <a:rPr lang="zh-CN" altLang="en-US" sz="1600" dirty="0">
                <a:latin typeface="华文中宋" panose="02010600040101010101" pitchFamily="2" charset="-122"/>
                <a:ea typeface="华文中宋" panose="02010600040101010101" pitchFamily="2" charset="-122"/>
                <a:cs typeface="Times New Roman" panose="02020603050405020304" pitchFamily="18" charset="0"/>
              </a:rPr>
              <a:t>年，</a:t>
            </a:r>
            <a:r>
              <a:rPr lang="zh-CN" altLang="zh-CN" sz="1600" dirty="0">
                <a:latin typeface="华文中宋" panose="02010600040101010101" pitchFamily="2" charset="-122"/>
                <a:ea typeface="华文中宋" panose="02010600040101010101" pitchFamily="2" charset="-122"/>
                <a:cs typeface="Times New Roman" panose="02020603050405020304" pitchFamily="18" charset="0"/>
              </a:rPr>
              <a:t>首届“蔡司金相会杯”高校大学生金相大赛一等奖</a:t>
            </a:r>
            <a:r>
              <a:rPr lang="en-US" altLang="zh-CN" sz="1600" dirty="0">
                <a:latin typeface="华文中宋" panose="02010600040101010101" pitchFamily="2" charset="-122"/>
                <a:ea typeface="华文中宋" panose="02010600040101010101" pitchFamily="2" charset="-122"/>
                <a:cs typeface="Times New Roman" panose="02020603050405020304" pitchFamily="18" charset="0"/>
              </a:rPr>
              <a:t>1</a:t>
            </a:r>
            <a:r>
              <a:rPr lang="zh-CN" altLang="en-US" sz="1600" dirty="0">
                <a:latin typeface="华文中宋" panose="02010600040101010101" pitchFamily="2" charset="-122"/>
                <a:ea typeface="华文中宋" panose="02010600040101010101" pitchFamily="2" charset="-122"/>
                <a:cs typeface="Times New Roman" panose="02020603050405020304" pitchFamily="18" charset="0"/>
              </a:rPr>
              <a:t>项，二等奖</a:t>
            </a:r>
            <a:r>
              <a:rPr lang="en-US" altLang="zh-CN" sz="1600" dirty="0">
                <a:latin typeface="华文中宋" panose="02010600040101010101" pitchFamily="2" charset="-122"/>
                <a:ea typeface="华文中宋" panose="02010600040101010101" pitchFamily="2" charset="-122"/>
                <a:cs typeface="Times New Roman" panose="02020603050405020304" pitchFamily="18" charset="0"/>
              </a:rPr>
              <a:t>2</a:t>
            </a:r>
            <a:r>
              <a:rPr lang="zh-CN" altLang="en-US" sz="1600" dirty="0">
                <a:latin typeface="华文中宋" panose="02010600040101010101" pitchFamily="2" charset="-122"/>
                <a:ea typeface="华文中宋" panose="02010600040101010101" pitchFamily="2" charset="-122"/>
                <a:cs typeface="Times New Roman" panose="02020603050405020304" pitchFamily="18" charset="0"/>
              </a:rPr>
              <a:t>项</a:t>
            </a:r>
            <a:endParaRPr lang="en-US" altLang="zh-CN" sz="1600" dirty="0">
              <a:latin typeface="华文中宋" panose="02010600040101010101" pitchFamily="2" charset="-122"/>
              <a:ea typeface="华文中宋" panose="02010600040101010101" pitchFamily="2" charset="-122"/>
              <a:cs typeface="Times New Roman" panose="02020603050405020304" pitchFamily="18" charset="0"/>
            </a:endParaRPr>
          </a:p>
        </p:txBody>
      </p:sp>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36060" y="4003835"/>
            <a:ext cx="1236681" cy="1642232"/>
          </a:xfrm>
          <a:prstGeom prst="rect">
            <a:avLst/>
          </a:prstGeom>
        </p:spPr>
      </p:pic>
      <p:pic>
        <p:nvPicPr>
          <p:cNvPr id="14" name="图片 13"/>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tretch>
            <a:fillRect/>
          </a:stretch>
        </p:blipFill>
        <p:spPr>
          <a:xfrm rot="16200000">
            <a:off x="1629704" y="5630070"/>
            <a:ext cx="991673" cy="1260000"/>
          </a:xfrm>
          <a:prstGeom prst="rect">
            <a:avLst/>
          </a:prstGeom>
        </p:spPr>
      </p:pic>
      <p:pic>
        <p:nvPicPr>
          <p:cNvPr id="15" name="图片 14"/>
          <p:cNvPicPr>
            <a:picLocks noChangeAspect="1"/>
          </p:cNvPicPr>
          <p:nvPr/>
        </p:nvPicPr>
        <p:blipFill>
          <a:blip r:embed="rId8" cstate="screen">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a:ext>
            </a:extLst>
          </a:blip>
          <a:stretch>
            <a:fillRect/>
          </a:stretch>
        </p:blipFill>
        <p:spPr>
          <a:xfrm rot="16200000">
            <a:off x="3136473" y="5604845"/>
            <a:ext cx="866118" cy="1260000"/>
          </a:xfrm>
          <a:prstGeom prst="rect">
            <a:avLst/>
          </a:prstGeom>
        </p:spPr>
      </p:pic>
      <p:pic>
        <p:nvPicPr>
          <p:cNvPr id="16" name="图片 15"/>
          <p:cNvPicPr>
            <a:picLocks noChangeAspect="1"/>
          </p:cNvPicPr>
          <p:nvPr/>
        </p:nvPicPr>
        <p:blipFill>
          <a:blip r:embed="rId10" cstate="screen">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a:ext>
            </a:extLst>
          </a:blip>
          <a:stretch>
            <a:fillRect/>
          </a:stretch>
        </p:blipFill>
        <p:spPr>
          <a:xfrm rot="16200000">
            <a:off x="204780" y="5649137"/>
            <a:ext cx="953540" cy="1260000"/>
          </a:xfrm>
          <a:prstGeom prst="rect">
            <a:avLst/>
          </a:prstGeom>
        </p:spPr>
      </p:pic>
      <p:pic>
        <p:nvPicPr>
          <p:cNvPr id="5" name="图片 4"/>
          <p:cNvPicPr>
            <a:picLocks noChangeAspect="1"/>
          </p:cNvPicPr>
          <p:nvPr/>
        </p:nvPicPr>
        <p:blipFill>
          <a:blip r:embed="rId12" cstate="screen">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tretch>
            <a:fillRect/>
          </a:stretch>
        </p:blipFill>
        <p:spPr>
          <a:xfrm rot="16200000">
            <a:off x="6162605" y="5640943"/>
            <a:ext cx="916560" cy="1260000"/>
          </a:xfrm>
          <a:prstGeom prst="rect">
            <a:avLst/>
          </a:prstGeom>
        </p:spPr>
      </p:pic>
      <p:pic>
        <p:nvPicPr>
          <p:cNvPr id="6" name="图片 5"/>
          <p:cNvPicPr>
            <a:picLocks noChangeAspect="1"/>
          </p:cNvPicPr>
          <p:nvPr/>
        </p:nvPicPr>
        <p:blipFill>
          <a:blip r:embed="rId14" cstate="screen">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a:ext>
            </a:extLst>
          </a:blip>
          <a:stretch>
            <a:fillRect/>
          </a:stretch>
        </p:blipFill>
        <p:spPr>
          <a:xfrm>
            <a:off x="4546895" y="5801786"/>
            <a:ext cx="1260000" cy="916559"/>
          </a:xfrm>
          <a:prstGeom prst="rect">
            <a:avLst/>
          </a:prstGeom>
        </p:spPr>
      </p:pic>
      <p:pic>
        <p:nvPicPr>
          <p:cNvPr id="7" name="图片 6"/>
          <p:cNvPicPr>
            <a:picLocks noChangeAspect="1"/>
          </p:cNvPicPr>
          <p:nvPr/>
        </p:nvPicPr>
        <p:blipFill>
          <a:blip r:embed="rId16" cstate="screen">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a:ext>
            </a:extLst>
          </a:blip>
          <a:stretch>
            <a:fillRect/>
          </a:stretch>
        </p:blipFill>
        <p:spPr>
          <a:xfrm rot="16200000">
            <a:off x="7606595" y="5630067"/>
            <a:ext cx="916560" cy="1260000"/>
          </a:xfrm>
          <a:prstGeom prst="rect">
            <a:avLst/>
          </a:prstGeom>
        </p:spPr>
      </p:pic>
    </p:spTree>
    <p:extLst>
      <p:ext uri="{BB962C8B-B14F-4D97-AF65-F5344CB8AC3E}">
        <p14:creationId xmlns:p14="http://schemas.microsoft.com/office/powerpoint/2010/main" val="162254450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99535"/>
            <a:ext cx="9144000" cy="5858465"/>
            <a:chOff x="0" y="999535"/>
            <a:chExt cx="9144000" cy="5858465"/>
          </a:xfrm>
        </p:grpSpPr>
        <p:pic>
          <p:nvPicPr>
            <p:cNvPr id="38914" name="Picture 2" descr="07年度国家科技进步一等奖-单位"/>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617381"/>
              <a:ext cx="2514600" cy="3505200"/>
            </a:xfrm>
            <a:prstGeom prst="rect">
              <a:avLst/>
            </a:prstGeom>
            <a:noFill/>
            <a:ln w="9525">
              <a:noFill/>
              <a:miter lim="800000"/>
              <a:headEnd/>
              <a:tailEnd/>
            </a:ln>
          </p:spPr>
        </p:pic>
        <p:graphicFrame>
          <p:nvGraphicFramePr>
            <p:cNvPr id="38915" name="Object 3"/>
            <p:cNvGraphicFramePr>
              <a:graphicFrameLocks noChangeAspect="1"/>
            </p:cNvGraphicFramePr>
            <p:nvPr>
              <p:extLst>
                <p:ext uri="{D42A27DB-BD31-4B8C-83A1-F6EECF244321}">
                  <p14:modId xmlns:p14="http://schemas.microsoft.com/office/powerpoint/2010/main" val="1807356901"/>
                </p:ext>
              </p:extLst>
            </p:nvPr>
          </p:nvGraphicFramePr>
          <p:xfrm>
            <a:off x="2424113" y="2216150"/>
            <a:ext cx="6719887" cy="4641850"/>
          </p:xfrm>
          <a:graphic>
            <a:graphicData uri="http://schemas.openxmlformats.org/presentationml/2006/ole">
              <mc:AlternateContent xmlns:mc="http://schemas.openxmlformats.org/markup-compatibility/2006">
                <mc:Choice xmlns:v="urn:schemas-microsoft-com:vml" Requires="v">
                  <p:oleObj spid="_x0000_s2063" r:id="rId4" imgW="7962785" imgH="5972550" progId="PowerPoint.Slide.8">
                    <p:embed/>
                  </p:oleObj>
                </mc:Choice>
                <mc:Fallback>
                  <p:oleObj r:id="rId4" imgW="7962785" imgH="5972550"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4113" y="2216150"/>
                          <a:ext cx="6719887" cy="464185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916" name="Text Box 7"/>
            <p:cNvSpPr txBox="1">
              <a:spLocks noChangeArrowheads="1"/>
            </p:cNvSpPr>
            <p:nvPr/>
          </p:nvSpPr>
          <p:spPr bwMode="auto">
            <a:xfrm>
              <a:off x="882097" y="999535"/>
              <a:ext cx="7488237" cy="1016000"/>
            </a:xfrm>
            <a:prstGeom prst="rect">
              <a:avLst/>
            </a:prstGeom>
            <a:solidFill>
              <a:srgbClr val="000066"/>
            </a:solidFill>
            <a:ln w="76200">
              <a:solidFill>
                <a:srgbClr val="FF0000"/>
              </a:solidFill>
              <a:miter lim="800000"/>
              <a:headEnd/>
              <a:tailEnd/>
            </a:ln>
          </p:spPr>
          <p:txBody>
            <a:bodyPr>
              <a:spAutoFit/>
            </a:bodyPr>
            <a:lstStyle/>
            <a:p>
              <a:pPr algn="ctr"/>
              <a:r>
                <a:rPr lang="zh-CN" altLang="en-US" sz="2400">
                  <a:solidFill>
                    <a:srgbClr val="FFFFFF"/>
                  </a:solidFill>
                  <a:latin typeface="黑体" pitchFamily="49" charset="-122"/>
                  <a:ea typeface="黑体" pitchFamily="49" charset="-122"/>
                  <a:cs typeface="仿宋_GB2312"/>
                </a:rPr>
                <a:t>铝资源高效利用与高性能铝材制备的理论与技术</a:t>
              </a:r>
            </a:p>
            <a:p>
              <a:pPr algn="ctr"/>
              <a:r>
                <a:rPr lang="en-US" altLang="zh-CN" sz="3200" b="1">
                  <a:solidFill>
                    <a:srgbClr val="FFFFFF"/>
                  </a:solidFill>
                  <a:latin typeface="黑体" pitchFamily="49" charset="-122"/>
                  <a:ea typeface="黑体" pitchFamily="49" charset="-122"/>
                  <a:cs typeface="仿宋_GB2312"/>
                </a:rPr>
                <a:t>2007</a:t>
              </a:r>
              <a:r>
                <a:rPr lang="zh-CN" altLang="en-US" sz="3200" b="1">
                  <a:solidFill>
                    <a:srgbClr val="FFFFFF"/>
                  </a:solidFill>
                  <a:latin typeface="黑体" pitchFamily="49" charset="-122"/>
                  <a:ea typeface="黑体" pitchFamily="49" charset="-122"/>
                  <a:cs typeface="仿宋_GB2312"/>
                </a:rPr>
                <a:t>年国家科技进步一等奖</a:t>
              </a:r>
              <a:r>
                <a:rPr lang="zh-CN" altLang="en-US" sz="3600" b="1" i="1">
                  <a:solidFill>
                    <a:srgbClr val="000000"/>
                  </a:solidFill>
                  <a:ea typeface="黑体" pitchFamily="49" charset="-122"/>
                  <a:cs typeface="仿宋_GB2312"/>
                </a:rPr>
                <a:t> </a:t>
              </a:r>
            </a:p>
          </p:txBody>
        </p:sp>
      </p:grpSp>
      <p:sp>
        <p:nvSpPr>
          <p:cNvPr id="5"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代表性研究进展</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76070030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代表性研究进展</a:t>
            </a:r>
            <a:endParaRPr lang="zh-CN" altLang="en-US" sz="2400" b="1" kern="0" baseline="0" dirty="0">
              <a:solidFill>
                <a:srgbClr val="FFFF00"/>
              </a:solidFill>
              <a:latin typeface="微软雅黑" pitchFamily="34" charset="-122"/>
              <a:ea typeface="微软雅黑" pitchFamily="34" charset="-122"/>
              <a:cs typeface="+mj-cs"/>
            </a:endParaRPr>
          </a:p>
        </p:txBody>
      </p:sp>
      <p:grpSp>
        <p:nvGrpSpPr>
          <p:cNvPr id="2" name="组合 1"/>
          <p:cNvGrpSpPr/>
          <p:nvPr/>
        </p:nvGrpSpPr>
        <p:grpSpPr>
          <a:xfrm>
            <a:off x="0" y="727075"/>
            <a:ext cx="9109075" cy="6037826"/>
            <a:chOff x="0" y="727075"/>
            <a:chExt cx="9109075" cy="6037826"/>
          </a:xfrm>
        </p:grpSpPr>
        <p:pic>
          <p:nvPicPr>
            <p:cNvPr id="34820" name="Picture 12" descr="工人在焊接下层膜结构的钢架"/>
            <p:cNvPicPr>
              <a:picLocks noChangeAspect="1" noChangeArrowheads="1"/>
            </p:cNvPicPr>
            <p:nvPr/>
          </p:nvPicPr>
          <p:blipFill>
            <a:blip r:embed="rId3"/>
            <a:srcRect/>
            <a:stretch>
              <a:fillRect/>
            </a:stretch>
          </p:blipFill>
          <p:spPr bwMode="auto">
            <a:xfrm>
              <a:off x="0" y="3453376"/>
              <a:ext cx="4427538" cy="2952750"/>
            </a:xfrm>
            <a:prstGeom prst="rect">
              <a:avLst/>
            </a:prstGeom>
            <a:noFill/>
            <a:ln w="19050">
              <a:solidFill>
                <a:schemeClr val="bg1"/>
              </a:solidFill>
              <a:miter lim="800000"/>
              <a:headEnd/>
              <a:tailEnd/>
            </a:ln>
          </p:spPr>
        </p:pic>
        <p:sp>
          <p:nvSpPr>
            <p:cNvPr id="34822" name="矩形 4"/>
            <p:cNvSpPr>
              <a:spLocks noChangeArrowheads="1"/>
            </p:cNvSpPr>
            <p:nvPr/>
          </p:nvSpPr>
          <p:spPr bwMode="auto">
            <a:xfrm>
              <a:off x="6659563" y="4942153"/>
              <a:ext cx="2339975" cy="1800225"/>
            </a:xfrm>
            <a:prstGeom prst="rect">
              <a:avLst/>
            </a:prstGeom>
            <a:solidFill>
              <a:schemeClr val="bg1"/>
            </a:solidFill>
            <a:ln w="9525">
              <a:noFill/>
              <a:miter lim="800000"/>
              <a:headEnd/>
              <a:tailEnd/>
            </a:ln>
          </p:spPr>
          <p:txBody>
            <a:bodyPr>
              <a:spAutoFit/>
            </a:bodyPr>
            <a:lstStyle/>
            <a:p>
              <a:r>
                <a:rPr lang="zh-CN" altLang="en-US" sz="2800" dirty="0">
                  <a:solidFill>
                    <a:srgbClr val="006633"/>
                  </a:solidFill>
                  <a:latin typeface="Tahoma" pitchFamily="34" charset="0"/>
                  <a:ea typeface="华文中宋" pitchFamily="2" charset="-122"/>
                  <a:cs typeface="仿宋_GB2312"/>
                </a:rPr>
                <a:t>不使用放射性元素钍，</a:t>
              </a:r>
              <a:r>
                <a:rPr lang="zh-CN" altLang="en-US" sz="2800" b="1" dirty="0">
                  <a:solidFill>
                    <a:srgbClr val="0000CC"/>
                  </a:solidFill>
                  <a:latin typeface="Tahoma" pitchFamily="34" charset="0"/>
                  <a:ea typeface="华文中宋" pitchFamily="2" charset="-122"/>
                  <a:cs typeface="仿宋_GB2312"/>
                </a:rPr>
                <a:t>实现了该领域绿色生产和使用</a:t>
              </a:r>
              <a:r>
                <a:rPr lang="en-US" altLang="zh-CN" sz="2800" b="1" i="1" dirty="0">
                  <a:solidFill>
                    <a:srgbClr val="0000CC"/>
                  </a:solidFill>
                  <a:latin typeface="Tahoma" pitchFamily="34" charset="0"/>
                  <a:ea typeface="华文中宋" pitchFamily="2" charset="-122"/>
                  <a:cs typeface="仿宋_GB2312"/>
                </a:rPr>
                <a:t>!</a:t>
              </a:r>
            </a:p>
          </p:txBody>
        </p:sp>
        <p:sp>
          <p:nvSpPr>
            <p:cNvPr id="34823" name="矩形 14"/>
            <p:cNvSpPr>
              <a:spLocks noChangeArrowheads="1"/>
            </p:cNvSpPr>
            <p:nvPr/>
          </p:nvSpPr>
          <p:spPr bwMode="auto">
            <a:xfrm>
              <a:off x="179388" y="1837301"/>
              <a:ext cx="2736850" cy="2101850"/>
            </a:xfrm>
            <a:prstGeom prst="rect">
              <a:avLst/>
            </a:prstGeom>
            <a:noFill/>
            <a:ln w="9525">
              <a:noFill/>
              <a:miter lim="800000"/>
              <a:headEnd/>
              <a:tailEnd/>
            </a:ln>
          </p:spPr>
          <p:txBody>
            <a:bodyPr>
              <a:spAutoFit/>
            </a:bodyPr>
            <a:lstStyle/>
            <a:p>
              <a:pPr>
                <a:spcBef>
                  <a:spcPts val="1200"/>
                </a:spcBef>
              </a:pPr>
              <a:r>
                <a:rPr lang="zh-CN" altLang="en-US" sz="2200" dirty="0">
                  <a:solidFill>
                    <a:srgbClr val="0000CC"/>
                  </a:solidFill>
                  <a:latin typeface="Times New Roman" pitchFamily="18" charset="0"/>
                  <a:ea typeface="华文中宋" pitchFamily="2" charset="-122"/>
                  <a:cs typeface="仿宋_GB2312"/>
                </a:rPr>
                <a:t>实现了</a:t>
              </a:r>
              <a:r>
                <a:rPr lang="zh-CN" altLang="en-US" sz="2200" b="1" dirty="0">
                  <a:solidFill>
                    <a:srgbClr val="0000CC"/>
                  </a:solidFill>
                  <a:latin typeface="Times New Roman" pitchFamily="18" charset="0"/>
                  <a:ea typeface="华文中宋" pitchFamily="2" charset="-122"/>
                  <a:cs typeface="仿宋_GB2312"/>
                </a:rPr>
                <a:t>工业化生产</a:t>
              </a:r>
              <a:r>
                <a:rPr lang="zh-CN" altLang="en-US" sz="2200" dirty="0">
                  <a:solidFill>
                    <a:srgbClr val="0000CC"/>
                  </a:solidFill>
                  <a:latin typeface="Times New Roman" pitchFamily="18" charset="0"/>
                  <a:ea typeface="华文中宋" pitchFamily="2" charset="-122"/>
                  <a:cs typeface="仿宋_GB2312"/>
                </a:rPr>
                <a:t>和</a:t>
              </a:r>
              <a:r>
                <a:rPr lang="zh-CN" altLang="en-US" sz="2200" b="1" dirty="0">
                  <a:solidFill>
                    <a:srgbClr val="0000CC"/>
                  </a:solidFill>
                  <a:latin typeface="Times New Roman" pitchFamily="18" charset="0"/>
                  <a:ea typeface="华文中宋" pitchFamily="2" charset="-122"/>
                  <a:cs typeface="仿宋_GB2312"/>
                </a:rPr>
                <a:t>全球市场销售，支撑北京市国企</a:t>
              </a:r>
              <a:r>
                <a:rPr lang="zh-CN" altLang="en-US" sz="2200" dirty="0">
                  <a:solidFill>
                    <a:srgbClr val="0000CC"/>
                  </a:solidFill>
                  <a:latin typeface="Times New Roman" pitchFamily="18" charset="0"/>
                  <a:ea typeface="华文中宋" pitchFamily="2" charset="-122"/>
                  <a:cs typeface="仿宋_GB2312"/>
                </a:rPr>
                <a:t>（北京钨钼材料厂）</a:t>
              </a:r>
              <a:r>
                <a:rPr lang="zh-CN" altLang="en-US" sz="2200" b="1" dirty="0">
                  <a:solidFill>
                    <a:srgbClr val="0000CC"/>
                  </a:solidFill>
                  <a:latin typeface="Times New Roman" pitchFamily="18" charset="0"/>
                  <a:ea typeface="华文中宋" pitchFamily="2" charset="-122"/>
                  <a:cs typeface="仿宋_GB2312"/>
                </a:rPr>
                <a:t>成为全国最大钨电极生产厂、拥有自主产权的品牌</a:t>
              </a:r>
              <a:endParaRPr lang="en-US" sz="2200" b="1" dirty="0">
                <a:solidFill>
                  <a:srgbClr val="0000CC"/>
                </a:solidFill>
                <a:latin typeface="Times New Roman" pitchFamily="18" charset="0"/>
                <a:ea typeface="华文中宋" pitchFamily="2" charset="-122"/>
                <a:cs typeface="仿宋_GB2312"/>
              </a:endParaRPr>
            </a:p>
          </p:txBody>
        </p:sp>
        <p:sp>
          <p:nvSpPr>
            <p:cNvPr id="34824" name="矩形 14"/>
            <p:cNvSpPr>
              <a:spLocks noChangeArrowheads="1"/>
            </p:cNvSpPr>
            <p:nvPr/>
          </p:nvSpPr>
          <p:spPr bwMode="auto">
            <a:xfrm>
              <a:off x="499050" y="1253101"/>
              <a:ext cx="8062912" cy="546100"/>
            </a:xfrm>
            <a:prstGeom prst="rect">
              <a:avLst/>
            </a:prstGeom>
            <a:noFill/>
            <a:ln w="28575">
              <a:solidFill>
                <a:srgbClr val="FF0000"/>
              </a:solidFill>
              <a:miter lim="800000"/>
              <a:headEnd/>
              <a:tailEnd/>
            </a:ln>
          </p:spPr>
          <p:txBody>
            <a:bodyPr>
              <a:spAutoFit/>
            </a:bodyPr>
            <a:lstStyle/>
            <a:p>
              <a:pPr>
                <a:spcBef>
                  <a:spcPts val="1200"/>
                </a:spcBef>
              </a:pPr>
              <a:r>
                <a:rPr lang="en-US" altLang="zh-CN" sz="2800">
                  <a:solidFill>
                    <a:srgbClr val="FF0000"/>
                  </a:solidFill>
                  <a:ea typeface="黑体" pitchFamily="49" charset="-122"/>
                  <a:cs typeface="仿宋_GB2312"/>
                </a:rPr>
                <a:t>2008</a:t>
              </a:r>
              <a:r>
                <a:rPr lang="zh-CN" altLang="en-US" sz="2800" b="1">
                  <a:solidFill>
                    <a:srgbClr val="FF0000"/>
                  </a:solidFill>
                  <a:latin typeface="Tahoma" pitchFamily="34" charset="0"/>
                  <a:ea typeface="黑体" pitchFamily="49" charset="-122"/>
                  <a:cs typeface="仿宋_GB2312"/>
                </a:rPr>
                <a:t>年国家技术发明二等奖 </a:t>
              </a:r>
              <a:r>
                <a:rPr lang="zh-CN" altLang="en-US" sz="2800" b="1">
                  <a:solidFill>
                    <a:srgbClr val="FF0000"/>
                  </a:solidFill>
                  <a:latin typeface="Tahoma" pitchFamily="34" charset="0"/>
                  <a:ea typeface="黑体" pitchFamily="49" charset="-122"/>
                  <a:cs typeface="仿宋_GB2312"/>
                  <a:sym typeface="Wingdings" pitchFamily="2" charset="2"/>
                </a:rPr>
                <a:t></a:t>
              </a:r>
              <a:r>
                <a:rPr lang="zh-CN" altLang="en-US" sz="2800" b="1">
                  <a:solidFill>
                    <a:srgbClr val="FF0000"/>
                  </a:solidFill>
                  <a:latin typeface="Tahoma" pitchFamily="34" charset="0"/>
                  <a:ea typeface="黑体" pitchFamily="49" charset="-122"/>
                  <a:cs typeface="仿宋_GB2312"/>
                </a:rPr>
                <a:t> </a:t>
              </a:r>
              <a:r>
                <a:rPr lang="zh-CN" altLang="en-US" sz="2400" b="1">
                  <a:solidFill>
                    <a:srgbClr val="FF0000"/>
                  </a:solidFill>
                  <a:latin typeface="Tahoma" pitchFamily="34" charset="0"/>
                  <a:ea typeface="黑体" pitchFamily="49" charset="-122"/>
                  <a:cs typeface="仿宋_GB2312"/>
                </a:rPr>
                <a:t>北京市科学技术一等奖</a:t>
              </a:r>
            </a:p>
          </p:txBody>
        </p:sp>
        <p:pic>
          <p:nvPicPr>
            <p:cNvPr id="34825" name="图片 16" descr="科技日报文章_光影_1.png"/>
            <p:cNvPicPr>
              <a:picLocks noChangeAspect="1" noChangeArrowheads="1"/>
            </p:cNvPicPr>
            <p:nvPr/>
          </p:nvPicPr>
          <p:blipFill>
            <a:blip r:embed="rId4"/>
            <a:srcRect/>
            <a:stretch>
              <a:fillRect/>
            </a:stretch>
          </p:blipFill>
          <p:spPr bwMode="auto">
            <a:xfrm>
              <a:off x="2916238" y="1840476"/>
              <a:ext cx="6192837" cy="3089275"/>
            </a:xfrm>
            <a:prstGeom prst="rect">
              <a:avLst/>
            </a:prstGeom>
            <a:noFill/>
            <a:ln w="9525">
              <a:noFill/>
              <a:miter lim="800000"/>
              <a:headEnd/>
              <a:tailEnd/>
            </a:ln>
          </p:spPr>
        </p:pic>
        <p:graphicFrame>
          <p:nvGraphicFramePr>
            <p:cNvPr id="34826" name="Object 10"/>
            <p:cNvGraphicFramePr>
              <a:graphicFrameLocks noChangeAspect="1"/>
            </p:cNvGraphicFramePr>
            <p:nvPr>
              <p:extLst>
                <p:ext uri="{D42A27DB-BD31-4B8C-83A1-F6EECF244321}">
                  <p14:modId xmlns:p14="http://schemas.microsoft.com/office/powerpoint/2010/main" val="2999133469"/>
                </p:ext>
              </p:extLst>
            </p:nvPr>
          </p:nvGraphicFramePr>
          <p:xfrm>
            <a:off x="4356100" y="4932926"/>
            <a:ext cx="2333625" cy="1800225"/>
          </p:xfrm>
          <a:graphic>
            <a:graphicData uri="http://schemas.openxmlformats.org/presentationml/2006/ole">
              <mc:AlternateContent xmlns:mc="http://schemas.openxmlformats.org/markup-compatibility/2006">
                <mc:Choice xmlns:v="urn:schemas-microsoft-com:vml" Requires="v">
                  <p:oleObj spid="_x0000_s3087" r:id="rId5" imgW="2334970" imgH="1798476" progId="Excel.Sheet.8">
                    <p:embed/>
                  </p:oleObj>
                </mc:Choice>
                <mc:Fallback>
                  <p:oleObj r:id="rId5" imgW="2334970" imgH="1798476"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6100" y="4932926"/>
                          <a:ext cx="233362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827" name="内容占位符 2"/>
            <p:cNvSpPr>
              <a:spLocks noChangeArrowheads="1"/>
            </p:cNvSpPr>
            <p:nvPr/>
          </p:nvSpPr>
          <p:spPr bwMode="auto">
            <a:xfrm>
              <a:off x="1052293" y="727075"/>
              <a:ext cx="6956425" cy="501650"/>
            </a:xfrm>
            <a:prstGeom prst="rect">
              <a:avLst/>
            </a:prstGeom>
            <a:noFill/>
            <a:ln w="9525">
              <a:noFill/>
              <a:miter lim="800000"/>
              <a:headEnd/>
              <a:tailEnd/>
            </a:ln>
          </p:spPr>
          <p:txBody>
            <a:bodyPr/>
            <a:lstStyle/>
            <a:p>
              <a:pPr marL="342900" indent="-342900" algn="ctr">
                <a:spcBef>
                  <a:spcPct val="20000"/>
                </a:spcBef>
                <a:buClr>
                  <a:srgbClr val="AFBF39"/>
                </a:buClr>
                <a:buFont typeface="Wingdings" pitchFamily="2" charset="2"/>
                <a:buNone/>
              </a:pPr>
              <a:r>
                <a:rPr lang="zh-CN" altLang="en-US" sz="3000" dirty="0">
                  <a:solidFill>
                    <a:srgbClr val="000000"/>
                  </a:solidFill>
                  <a:ea typeface="黑体" pitchFamily="49" charset="-122"/>
                  <a:cs typeface="仿宋_GB2312"/>
                </a:rPr>
                <a:t>多元复合稀土钨电极及其制备技术</a:t>
              </a:r>
              <a:endParaRPr lang="zh-CN" altLang="en-US" sz="3000" b="1" dirty="0">
                <a:solidFill>
                  <a:srgbClr val="000000"/>
                </a:solidFill>
                <a:ea typeface="黑体" pitchFamily="49" charset="-122"/>
                <a:cs typeface="仿宋_GB2312"/>
              </a:endParaRPr>
            </a:p>
          </p:txBody>
        </p:sp>
        <p:sp>
          <p:nvSpPr>
            <p:cNvPr id="34828" name="标题 1"/>
            <p:cNvSpPr>
              <a:spLocks noChangeArrowheads="1"/>
            </p:cNvSpPr>
            <p:nvPr/>
          </p:nvSpPr>
          <p:spPr bwMode="auto">
            <a:xfrm>
              <a:off x="34925" y="6225151"/>
              <a:ext cx="3889375" cy="539750"/>
            </a:xfrm>
            <a:prstGeom prst="rect">
              <a:avLst/>
            </a:prstGeom>
            <a:solidFill>
              <a:schemeClr val="bg1"/>
            </a:solidFill>
            <a:ln w="9525">
              <a:noFill/>
              <a:miter lim="800000"/>
              <a:headEnd/>
              <a:tailEnd/>
            </a:ln>
          </p:spPr>
          <p:txBody>
            <a:bodyPr anchor="ctr"/>
            <a:lstStyle/>
            <a:p>
              <a:r>
                <a:rPr lang="zh-CN" altLang="en-US" sz="2400">
                  <a:solidFill>
                    <a:srgbClr val="FF3300"/>
                  </a:solidFill>
                  <a:ea typeface="黑体" pitchFamily="49" charset="-122"/>
                  <a:cs typeface="仿宋_GB2312"/>
                </a:rPr>
                <a:t>为北京市经济建设发展服务</a:t>
              </a:r>
              <a:endParaRPr lang="zh-CN" altLang="en-US" sz="2400" b="1">
                <a:solidFill>
                  <a:srgbClr val="FF3300"/>
                </a:solidFill>
                <a:latin typeface="黑体" pitchFamily="49" charset="-122"/>
                <a:ea typeface="黑体" pitchFamily="49" charset="-122"/>
                <a:cs typeface="仿宋_GB2312"/>
              </a:endParaRPr>
            </a:p>
          </p:txBody>
        </p:sp>
      </p:grpSp>
    </p:spTree>
    <p:extLst>
      <p:ext uri="{BB962C8B-B14F-4D97-AF65-F5344CB8AC3E}">
        <p14:creationId xmlns:p14="http://schemas.microsoft.com/office/powerpoint/2010/main" val="192575806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860426" y="1005237"/>
            <a:ext cx="7643812" cy="1101725"/>
          </a:xfrm>
          <a:prstGeom prst="rect">
            <a:avLst/>
          </a:prstGeom>
          <a:solidFill>
            <a:srgbClr val="FFFFCC">
              <a:alpha val="47842"/>
            </a:srgbClr>
          </a:solidFill>
          <a:ln w="22225">
            <a:solidFill>
              <a:srgbClr val="99CC00"/>
            </a:solidFill>
            <a:miter lim="800000"/>
            <a:headEnd/>
            <a:tailEnd/>
          </a:ln>
        </p:spPr>
        <p:txBody>
          <a:bodyPr wrap="none" anchor="ctr"/>
          <a:lstStyle/>
          <a:p>
            <a:pPr algn="ctr">
              <a:lnSpc>
                <a:spcPct val="70000"/>
              </a:lnSpc>
              <a:spcBef>
                <a:spcPct val="50000"/>
              </a:spcBef>
              <a:buClr>
                <a:srgbClr val="CC0000"/>
              </a:buClr>
              <a:buFont typeface="Wingdings" pitchFamily="2" charset="2"/>
              <a:buNone/>
            </a:pPr>
            <a:r>
              <a:rPr lang="zh-CN" altLang="en-US" sz="2800" b="1">
                <a:solidFill>
                  <a:srgbClr val="000000"/>
                </a:solidFill>
                <a:latin typeface="黑体" pitchFamily="49" charset="-122"/>
                <a:ea typeface="黑体" pitchFamily="49" charset="-122"/>
                <a:cs typeface="仿宋_GB2312"/>
                <a:sym typeface="Arial" charset="0"/>
              </a:rPr>
              <a:t>高强韧铸造耐磨材料制备技术及应用</a:t>
            </a:r>
          </a:p>
          <a:p>
            <a:pPr algn="ctr">
              <a:lnSpc>
                <a:spcPct val="70000"/>
              </a:lnSpc>
              <a:spcBef>
                <a:spcPct val="50000"/>
              </a:spcBef>
              <a:buClr>
                <a:srgbClr val="CC0000"/>
              </a:buClr>
              <a:buFont typeface="Wingdings" pitchFamily="2" charset="2"/>
              <a:buNone/>
            </a:pPr>
            <a:r>
              <a:rPr lang="en-US" altLang="zh-CN" sz="2800" b="1">
                <a:solidFill>
                  <a:srgbClr val="CC0000"/>
                </a:solidFill>
                <a:latin typeface="黑体" pitchFamily="49" charset="-122"/>
                <a:ea typeface="黑体" pitchFamily="49" charset="-122"/>
                <a:cs typeface="仿宋_GB2312"/>
              </a:rPr>
              <a:t>2010</a:t>
            </a:r>
            <a:r>
              <a:rPr lang="zh-CN" altLang="en-US" sz="2800" b="1">
                <a:solidFill>
                  <a:srgbClr val="CC0000"/>
                </a:solidFill>
                <a:latin typeface="黑体" pitchFamily="49" charset="-122"/>
                <a:ea typeface="黑体" pitchFamily="49" charset="-122"/>
                <a:cs typeface="仿宋_GB2312"/>
              </a:rPr>
              <a:t>年国家技术发明二等奖</a:t>
            </a:r>
          </a:p>
        </p:txBody>
      </p:sp>
      <p:pic>
        <p:nvPicPr>
          <p:cNvPr id="39939" name="Picture 14" descr="G:\材料学院学院工作\工程中心\北京市工程中心\11月份修改版本\11月19号版本\11月21日版本\lianna\盾构-5.jpg"/>
          <p:cNvPicPr>
            <a:picLocks noChangeAspect="1" noChangeArrowheads="1"/>
          </p:cNvPicPr>
          <p:nvPr/>
        </p:nvPicPr>
        <p:blipFill>
          <a:blip r:embed="rId2"/>
          <a:srcRect/>
          <a:stretch>
            <a:fillRect/>
          </a:stretch>
        </p:blipFill>
        <p:spPr bwMode="auto">
          <a:xfrm>
            <a:off x="4398963" y="3883724"/>
            <a:ext cx="4105275" cy="2860675"/>
          </a:xfrm>
          <a:prstGeom prst="rect">
            <a:avLst/>
          </a:prstGeom>
          <a:noFill/>
          <a:ln w="9525">
            <a:noFill/>
            <a:miter lim="800000"/>
            <a:headEnd/>
            <a:tailEnd/>
          </a:ln>
        </p:spPr>
      </p:pic>
      <p:pic>
        <p:nvPicPr>
          <p:cNvPr id="39940" name="Picture 2" descr="http://www.mm.vogel.com.cn/UploadFiles_3996/200805/2008052923304934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98963" y="3877374"/>
            <a:ext cx="1943100" cy="1152525"/>
          </a:xfrm>
          <a:prstGeom prst="rect">
            <a:avLst/>
          </a:prstGeom>
          <a:noFill/>
          <a:ln w="9525">
            <a:noFill/>
            <a:miter lim="800000"/>
            <a:headEnd/>
            <a:tailEnd/>
          </a:ln>
        </p:spPr>
      </p:pic>
      <p:pic>
        <p:nvPicPr>
          <p:cNvPr id="39942" name="Picture 6" descr="图片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rcRect/>
          <a:stretch>
            <a:fillRect/>
          </a:stretch>
        </p:blipFill>
        <p:spPr bwMode="auto">
          <a:xfrm>
            <a:off x="2239963" y="4080574"/>
            <a:ext cx="1727200" cy="2593273"/>
          </a:xfrm>
          <a:prstGeom prst="rect">
            <a:avLst/>
          </a:prstGeom>
          <a:noFill/>
          <a:ln w="9525">
            <a:noFill/>
            <a:miter lim="800000"/>
            <a:headEnd/>
            <a:tailEnd/>
          </a:ln>
        </p:spPr>
      </p:pic>
      <p:pic>
        <p:nvPicPr>
          <p:cNvPr id="39943" name="Picture 7" descr="图片4"/>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rcRect/>
          <a:stretch>
            <a:fillRect/>
          </a:stretch>
        </p:blipFill>
        <p:spPr bwMode="auto">
          <a:xfrm>
            <a:off x="1303338" y="4224151"/>
            <a:ext cx="1726565" cy="2593273"/>
          </a:xfrm>
          <a:prstGeom prst="rect">
            <a:avLst/>
          </a:prstGeom>
          <a:noFill/>
          <a:ln w="9525">
            <a:noFill/>
            <a:miter lim="800000"/>
            <a:headEnd/>
            <a:tailEnd/>
          </a:ln>
        </p:spPr>
      </p:pic>
      <p:pic>
        <p:nvPicPr>
          <p:cNvPr id="39944" name="Picture 8" descr="图片2"/>
          <p:cNvPicPr>
            <a:picLocks noChangeAspect="1" noChangeArrowheads="1"/>
          </p:cNvPicPr>
          <p:nvPr/>
        </p:nvPicPr>
        <p:blipFill>
          <a:blip r:embed="rId8">
            <a:extLst>
              <a:ext uri="{BEBA8EAE-BF5A-486C-A8C5-ECC9F3942E4B}">
                <a14:imgProps xmlns:a14="http://schemas.microsoft.com/office/drawing/2010/main">
                  <a14:imgLayer r:embed="rId9">
                    <a14:imgEffect>
                      <a14:sharpenSoften amount="50000"/>
                    </a14:imgEffect>
                  </a14:imgLayer>
                </a14:imgProps>
              </a:ext>
            </a:extLst>
          </a:blip>
          <a:srcRect/>
          <a:stretch>
            <a:fillRect/>
          </a:stretch>
        </p:blipFill>
        <p:spPr bwMode="auto">
          <a:xfrm>
            <a:off x="295275" y="2280349"/>
            <a:ext cx="2516188" cy="3562350"/>
          </a:xfrm>
          <a:prstGeom prst="rect">
            <a:avLst/>
          </a:prstGeom>
          <a:noFill/>
          <a:ln w="9525">
            <a:noFill/>
            <a:miter lim="800000"/>
            <a:headEnd/>
            <a:tailEnd/>
          </a:ln>
        </p:spPr>
      </p:pic>
      <p:sp>
        <p:nvSpPr>
          <p:cNvPr id="39945" name="内容占位符 2"/>
          <p:cNvSpPr>
            <a:spLocks noGrp="1" noChangeArrowheads="1"/>
          </p:cNvSpPr>
          <p:nvPr/>
        </p:nvSpPr>
        <p:spPr bwMode="auto">
          <a:xfrm>
            <a:off x="2843213" y="2353374"/>
            <a:ext cx="6164262" cy="492125"/>
          </a:xfrm>
          <a:prstGeom prst="rect">
            <a:avLst/>
          </a:prstGeom>
          <a:noFill/>
          <a:ln w="9525">
            <a:noFill/>
            <a:miter lim="800000"/>
            <a:headEnd/>
            <a:tailEnd/>
          </a:ln>
        </p:spPr>
        <p:txBody>
          <a:bodyPr/>
          <a:lstStyle/>
          <a:p>
            <a:pPr marL="342900" indent="-342900" eaLnBrk="0" hangingPunct="0">
              <a:spcBef>
                <a:spcPct val="20000"/>
              </a:spcBef>
              <a:buClr>
                <a:srgbClr val="CC9900"/>
              </a:buClr>
              <a:buSzPct val="65000"/>
              <a:buFont typeface="Wingdings" pitchFamily="2" charset="2"/>
              <a:buNone/>
            </a:pPr>
            <a:r>
              <a:rPr lang="zh-CN" altLang="en-US" sz="3000" b="1">
                <a:solidFill>
                  <a:srgbClr val="0033CC"/>
                </a:solidFill>
                <a:ea typeface="仿宋_GB2312"/>
                <a:cs typeface="仿宋_GB2312"/>
              </a:rPr>
              <a:t>高性能地铁施工用盾构机刀具材料</a:t>
            </a:r>
          </a:p>
        </p:txBody>
      </p:sp>
      <p:sp>
        <p:nvSpPr>
          <p:cNvPr id="39946" name="矩形 9"/>
          <p:cNvSpPr>
            <a:spLocks noChangeArrowheads="1"/>
          </p:cNvSpPr>
          <p:nvPr/>
        </p:nvSpPr>
        <p:spPr bwMode="auto">
          <a:xfrm>
            <a:off x="3606800" y="2928049"/>
            <a:ext cx="4824413" cy="949325"/>
          </a:xfrm>
          <a:prstGeom prst="rect">
            <a:avLst/>
          </a:prstGeom>
          <a:noFill/>
          <a:ln w="9525">
            <a:noFill/>
            <a:miter lim="800000"/>
            <a:headEnd/>
            <a:tailEnd/>
          </a:ln>
        </p:spPr>
        <p:txBody>
          <a:bodyPr>
            <a:spAutoFit/>
          </a:bodyPr>
          <a:lstStyle/>
          <a:p>
            <a:pPr>
              <a:spcAft>
                <a:spcPts val="1000"/>
              </a:spcAft>
            </a:pPr>
            <a:r>
              <a:rPr lang="zh-CN" altLang="en-US" sz="2400">
                <a:solidFill>
                  <a:srgbClr val="006633"/>
                </a:solidFill>
                <a:latin typeface="华文中宋" pitchFamily="2" charset="-122"/>
                <a:ea typeface="华文中宋" pitchFamily="2" charset="-122"/>
                <a:cs typeface="仿宋_GB2312"/>
              </a:rPr>
              <a:t>用于</a:t>
            </a:r>
            <a:r>
              <a:rPr lang="zh-CN" altLang="en-US" sz="2400" b="1">
                <a:solidFill>
                  <a:srgbClr val="0000CC"/>
                </a:solidFill>
                <a:latin typeface="华文中宋" pitchFamily="2" charset="-122"/>
                <a:ea typeface="华文中宋" pitchFamily="2" charset="-122"/>
                <a:cs typeface="仿宋_GB2312"/>
              </a:rPr>
              <a:t>北京地铁 </a:t>
            </a:r>
            <a:r>
              <a:rPr lang="en-US" altLang="zh-CN" sz="2400">
                <a:solidFill>
                  <a:srgbClr val="006633"/>
                </a:solidFill>
                <a:latin typeface="Tahoma" pitchFamily="34" charset="0"/>
                <a:ea typeface="华文中宋" pitchFamily="2" charset="-122"/>
                <a:cs typeface="仿宋_GB2312"/>
              </a:rPr>
              <a:t>5</a:t>
            </a:r>
            <a:r>
              <a:rPr lang="zh-CN" altLang="en-US" sz="2400">
                <a:solidFill>
                  <a:srgbClr val="006633"/>
                </a:solidFill>
                <a:latin typeface="Tahoma" pitchFamily="34" charset="0"/>
                <a:ea typeface="华文中宋" pitchFamily="2" charset="-122"/>
                <a:cs typeface="仿宋_GB2312"/>
              </a:rPr>
              <a:t>号线、</a:t>
            </a:r>
            <a:r>
              <a:rPr lang="en-US" altLang="zh-CN" sz="2400">
                <a:solidFill>
                  <a:srgbClr val="006633"/>
                </a:solidFill>
                <a:latin typeface="Tahoma" pitchFamily="34" charset="0"/>
                <a:ea typeface="华文中宋" pitchFamily="2" charset="-122"/>
                <a:cs typeface="仿宋_GB2312"/>
              </a:rPr>
              <a:t>10</a:t>
            </a:r>
            <a:r>
              <a:rPr lang="zh-CN" altLang="en-US" sz="2400">
                <a:solidFill>
                  <a:srgbClr val="006633"/>
                </a:solidFill>
                <a:latin typeface="Tahoma" pitchFamily="34" charset="0"/>
                <a:ea typeface="华文中宋" pitchFamily="2" charset="-122"/>
                <a:cs typeface="仿宋_GB2312"/>
              </a:rPr>
              <a:t>号线建设</a:t>
            </a:r>
            <a:endParaRPr lang="en-US" sz="2400">
              <a:solidFill>
                <a:srgbClr val="006633"/>
              </a:solidFill>
              <a:latin typeface="Tahoma" pitchFamily="34" charset="0"/>
              <a:ea typeface="华文中宋" pitchFamily="2" charset="-122"/>
              <a:cs typeface="仿宋_GB2312"/>
            </a:endParaRPr>
          </a:p>
          <a:p>
            <a:pPr>
              <a:spcAft>
                <a:spcPts val="1000"/>
              </a:spcAft>
            </a:pPr>
            <a:r>
              <a:rPr lang="zh-CN" altLang="en-US" sz="2400">
                <a:solidFill>
                  <a:srgbClr val="006633"/>
                </a:solidFill>
                <a:latin typeface="Tahoma" pitchFamily="34" charset="0"/>
                <a:ea typeface="华文中宋" pitchFamily="2" charset="-122"/>
                <a:cs typeface="仿宋_GB2312"/>
              </a:rPr>
              <a:t>每年</a:t>
            </a:r>
            <a:r>
              <a:rPr lang="zh-CN" altLang="en-US" sz="2400" b="1">
                <a:solidFill>
                  <a:srgbClr val="0000CC"/>
                </a:solidFill>
                <a:latin typeface="Tahoma" pitchFamily="34" charset="0"/>
                <a:ea typeface="华文中宋" pitchFamily="2" charset="-122"/>
                <a:cs typeface="仿宋_GB2312"/>
              </a:rPr>
              <a:t>节约资金</a:t>
            </a:r>
            <a:r>
              <a:rPr lang="en-US" altLang="zh-CN" sz="2400" b="1">
                <a:solidFill>
                  <a:srgbClr val="0000CC"/>
                </a:solidFill>
                <a:latin typeface="Tahoma" pitchFamily="34" charset="0"/>
                <a:ea typeface="华文中宋" pitchFamily="2" charset="-122"/>
                <a:cs typeface="仿宋_GB2312"/>
              </a:rPr>
              <a:t>3000</a:t>
            </a:r>
            <a:r>
              <a:rPr lang="zh-CN" altLang="en-US" sz="2400" b="1">
                <a:solidFill>
                  <a:srgbClr val="0000CC"/>
                </a:solidFill>
                <a:latin typeface="Tahoma" pitchFamily="34" charset="0"/>
                <a:ea typeface="华文中宋" pitchFamily="2" charset="-122"/>
                <a:cs typeface="仿宋_GB2312"/>
              </a:rPr>
              <a:t>多万元。</a:t>
            </a:r>
            <a:endParaRPr lang="zh-CN" altLang="en-US" sz="2000">
              <a:solidFill>
                <a:srgbClr val="0000CC"/>
              </a:solidFill>
              <a:latin typeface="Tahoma" pitchFamily="34" charset="0"/>
              <a:ea typeface="华文中宋" pitchFamily="2" charset="-122"/>
              <a:cs typeface="仿宋_GB2312"/>
            </a:endParaRPr>
          </a:p>
        </p:txBody>
      </p:sp>
      <p:sp>
        <p:nvSpPr>
          <p:cNvPr id="11"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代表性研究进展</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71344169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928688" y="1134066"/>
            <a:ext cx="7643812" cy="1100138"/>
          </a:xfrm>
          <a:prstGeom prst="rect">
            <a:avLst/>
          </a:prstGeom>
          <a:solidFill>
            <a:srgbClr val="FFFFCC">
              <a:alpha val="47842"/>
            </a:srgbClr>
          </a:solidFill>
          <a:ln w="22225">
            <a:solidFill>
              <a:srgbClr val="99CC00"/>
            </a:solidFill>
            <a:miter lim="800000"/>
            <a:headEnd/>
            <a:tailEnd/>
          </a:ln>
        </p:spPr>
        <p:txBody>
          <a:bodyPr wrap="none" anchor="ctr"/>
          <a:lstStyle/>
          <a:p>
            <a:pPr algn="ctr">
              <a:lnSpc>
                <a:spcPct val="70000"/>
              </a:lnSpc>
              <a:spcBef>
                <a:spcPct val="50000"/>
              </a:spcBef>
              <a:buClr>
                <a:srgbClr val="CC0000"/>
              </a:buClr>
              <a:buFont typeface="Wingdings" pitchFamily="2" charset="2"/>
              <a:buNone/>
            </a:pPr>
            <a:r>
              <a:rPr lang="zh-CN" altLang="en-US" sz="2800" b="1">
                <a:solidFill>
                  <a:srgbClr val="000000"/>
                </a:solidFill>
                <a:latin typeface="黑体" pitchFamily="49" charset="-122"/>
                <a:ea typeface="黑体" pitchFamily="49" charset="-122"/>
                <a:cs typeface="仿宋_GB2312"/>
              </a:rPr>
              <a:t>废弃钴镍材料的循环再造关键技术及产业化应用</a:t>
            </a:r>
          </a:p>
          <a:p>
            <a:pPr algn="ctr">
              <a:lnSpc>
                <a:spcPct val="70000"/>
              </a:lnSpc>
              <a:spcBef>
                <a:spcPct val="50000"/>
              </a:spcBef>
              <a:buClr>
                <a:srgbClr val="CC0000"/>
              </a:buClr>
              <a:buFont typeface="Wingdings" pitchFamily="2" charset="2"/>
              <a:buNone/>
            </a:pPr>
            <a:r>
              <a:rPr lang="en-US" altLang="zh-CN" sz="2800" b="1">
                <a:solidFill>
                  <a:srgbClr val="CC0000"/>
                </a:solidFill>
                <a:latin typeface="黑体" pitchFamily="49" charset="-122"/>
                <a:ea typeface="黑体" pitchFamily="49" charset="-122"/>
                <a:cs typeface="仿宋_GB2312"/>
              </a:rPr>
              <a:t>2010</a:t>
            </a:r>
            <a:r>
              <a:rPr lang="zh-CN" altLang="en-US" sz="2800" b="1">
                <a:solidFill>
                  <a:srgbClr val="CC0000"/>
                </a:solidFill>
                <a:latin typeface="黑体" pitchFamily="49" charset="-122"/>
                <a:ea typeface="黑体" pitchFamily="49" charset="-122"/>
                <a:cs typeface="仿宋_GB2312"/>
              </a:rPr>
              <a:t>年国家科技进步二等奖</a:t>
            </a:r>
          </a:p>
        </p:txBody>
      </p:sp>
      <p:sp>
        <p:nvSpPr>
          <p:cNvPr id="40963" name="Text Box 3"/>
          <p:cNvSpPr txBox="1">
            <a:spLocks noChangeArrowheads="1"/>
          </p:cNvSpPr>
          <p:nvPr/>
        </p:nvSpPr>
        <p:spPr bwMode="auto">
          <a:xfrm>
            <a:off x="0" y="2285004"/>
            <a:ext cx="8893175" cy="1187450"/>
          </a:xfrm>
          <a:prstGeom prst="rect">
            <a:avLst/>
          </a:prstGeom>
          <a:solidFill>
            <a:schemeClr val="bg1"/>
          </a:solidFill>
          <a:ln w="9525">
            <a:noFill/>
            <a:miter lim="800000"/>
            <a:headEnd/>
            <a:tailEnd/>
          </a:ln>
        </p:spPr>
        <p:txBody>
          <a:bodyPr>
            <a:spAutoFit/>
          </a:bodyPr>
          <a:lstStyle/>
          <a:p>
            <a:r>
              <a:rPr lang="zh-CN" altLang="en-US" sz="2400">
                <a:solidFill>
                  <a:srgbClr val="000000"/>
                </a:solidFill>
                <a:latin typeface="Verdana" pitchFamily="34" charset="0"/>
                <a:ea typeface="黑体" pitchFamily="49" charset="-122"/>
                <a:cs typeface="仿宋_GB2312"/>
              </a:rPr>
              <a:t>      开发出多元系废电池等钴镍废料的高效提纯、性能修复、活化和特殊结构成形等关键技术，形成全套产业化技术并工业应用。在废弃钴镍物料制备超细粉体技术方面达到国际领先水平。</a:t>
            </a:r>
          </a:p>
        </p:txBody>
      </p:sp>
      <p:pic>
        <p:nvPicPr>
          <p:cNvPr id="40964" name="Picture 4" descr="未标题-3 拷贝"/>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76600" y="3581991"/>
            <a:ext cx="5545138" cy="3133725"/>
          </a:xfrm>
          <a:prstGeom prst="rect">
            <a:avLst/>
          </a:prstGeom>
          <a:noFill/>
          <a:ln w="9525">
            <a:noFill/>
            <a:miter lim="800000"/>
            <a:headEnd/>
            <a:tailEnd/>
          </a:ln>
        </p:spPr>
      </p:pic>
      <p:sp>
        <p:nvSpPr>
          <p:cNvPr id="40965" name="Text Box 5"/>
          <p:cNvSpPr txBox="1">
            <a:spLocks noChangeArrowheads="1"/>
          </p:cNvSpPr>
          <p:nvPr/>
        </p:nvSpPr>
        <p:spPr bwMode="auto">
          <a:xfrm>
            <a:off x="107950" y="3508966"/>
            <a:ext cx="3024188" cy="3552825"/>
          </a:xfrm>
          <a:prstGeom prst="rect">
            <a:avLst/>
          </a:prstGeom>
          <a:noFill/>
          <a:ln w="9525">
            <a:noFill/>
            <a:miter lim="800000"/>
            <a:headEnd/>
            <a:tailEnd/>
          </a:ln>
        </p:spPr>
        <p:txBody>
          <a:bodyPr>
            <a:spAutoFit/>
          </a:bodyPr>
          <a:lstStyle/>
          <a:p>
            <a:pPr algn="dist"/>
            <a:r>
              <a:rPr lang="zh-CN" altLang="en-US" sz="2000" b="1" dirty="0">
                <a:solidFill>
                  <a:srgbClr val="000000"/>
                </a:solidFill>
                <a:latin typeface="Verdana" pitchFamily="34" charset="0"/>
                <a:ea typeface="仿宋_GB2312"/>
                <a:cs typeface="仿宋_GB2312"/>
              </a:rPr>
              <a:t>专利</a:t>
            </a:r>
            <a:r>
              <a:rPr lang="en-US" altLang="zh-CN" sz="2000" b="1" dirty="0">
                <a:solidFill>
                  <a:srgbClr val="000000"/>
                </a:solidFill>
                <a:latin typeface="Verdana" pitchFamily="34" charset="0"/>
                <a:ea typeface="仿宋_GB2312"/>
                <a:cs typeface="仿宋_GB2312"/>
              </a:rPr>
              <a:t>40</a:t>
            </a:r>
            <a:r>
              <a:rPr lang="zh-CN" altLang="en-US" sz="2000" b="1" dirty="0">
                <a:solidFill>
                  <a:srgbClr val="000000"/>
                </a:solidFill>
                <a:latin typeface="Verdana" pitchFamily="34" charset="0"/>
                <a:ea typeface="仿宋_GB2312"/>
                <a:cs typeface="仿宋_GB2312"/>
              </a:rPr>
              <a:t>项、国家和行业技术标准</a:t>
            </a:r>
            <a:r>
              <a:rPr lang="en-US" altLang="zh-CN" sz="2000" b="1" dirty="0">
                <a:solidFill>
                  <a:srgbClr val="000000"/>
                </a:solidFill>
                <a:latin typeface="Verdana" pitchFamily="34" charset="0"/>
                <a:ea typeface="仿宋_GB2312"/>
                <a:cs typeface="仿宋_GB2312"/>
              </a:rPr>
              <a:t>13</a:t>
            </a:r>
            <a:r>
              <a:rPr lang="zh-CN" altLang="en-US" sz="2000" b="1" dirty="0">
                <a:solidFill>
                  <a:srgbClr val="000000"/>
                </a:solidFill>
                <a:latin typeface="Verdana" pitchFamily="34" charset="0"/>
                <a:ea typeface="仿宋_GB2312"/>
                <a:cs typeface="仿宋_GB2312"/>
              </a:rPr>
              <a:t>项，建成了年处理</a:t>
            </a:r>
            <a:r>
              <a:rPr lang="en-US" altLang="zh-CN" sz="2000" b="1" dirty="0">
                <a:solidFill>
                  <a:srgbClr val="000000"/>
                </a:solidFill>
                <a:latin typeface="Verdana" pitchFamily="34" charset="0"/>
                <a:ea typeface="仿宋_GB2312"/>
                <a:cs typeface="仿宋_GB2312"/>
              </a:rPr>
              <a:t>3</a:t>
            </a:r>
            <a:r>
              <a:rPr lang="zh-CN" altLang="en-US" sz="2000" b="1" dirty="0">
                <a:solidFill>
                  <a:srgbClr val="000000"/>
                </a:solidFill>
                <a:latin typeface="Verdana" pitchFamily="34" charset="0"/>
                <a:ea typeface="仿宋_GB2312"/>
                <a:cs typeface="仿宋_GB2312"/>
              </a:rPr>
              <a:t>万吨钴镍废料的生产线，再生钴镍产品年销售十亿元，年替代</a:t>
            </a:r>
            <a:r>
              <a:rPr lang="en-US" altLang="zh-CN" sz="2000" b="1" dirty="0">
                <a:solidFill>
                  <a:srgbClr val="000000"/>
                </a:solidFill>
                <a:latin typeface="Verdana" pitchFamily="34" charset="0"/>
                <a:ea typeface="仿宋_GB2312"/>
                <a:cs typeface="仿宋_GB2312"/>
              </a:rPr>
              <a:t>300</a:t>
            </a:r>
            <a:r>
              <a:rPr lang="zh-CN" altLang="en-US" sz="2000" b="1" dirty="0">
                <a:solidFill>
                  <a:srgbClr val="000000"/>
                </a:solidFill>
                <a:latin typeface="Verdana" pitchFamily="34" charset="0"/>
                <a:ea typeface="仿宋_GB2312"/>
                <a:cs typeface="仿宋_GB2312"/>
              </a:rPr>
              <a:t>万吨原矿，缓解资源紧缺，保护了环境。</a:t>
            </a:r>
            <a:r>
              <a:rPr lang="zh-CN" altLang="en-US" sz="2000" b="1" dirty="0">
                <a:solidFill>
                  <a:srgbClr val="3333FF"/>
                </a:solidFill>
                <a:latin typeface="Verdana" pitchFamily="34" charset="0"/>
                <a:ea typeface="黑体" pitchFamily="49" charset="-122"/>
                <a:cs typeface="仿宋_GB2312"/>
              </a:rPr>
              <a:t>支撑格林美以循环再造为主营产业成功上市，成为资本市场循环经济第一股。</a:t>
            </a:r>
          </a:p>
          <a:p>
            <a:pPr algn="dist">
              <a:spcBef>
                <a:spcPct val="50000"/>
              </a:spcBef>
            </a:pPr>
            <a:endParaRPr lang="zh-CN" altLang="en-US" dirty="0">
              <a:solidFill>
                <a:srgbClr val="000000"/>
              </a:solidFill>
              <a:latin typeface="Verdana" pitchFamily="34" charset="0"/>
              <a:ea typeface="仿宋_GB2312"/>
              <a:cs typeface="仿宋_GB2312"/>
            </a:endParaRPr>
          </a:p>
        </p:txBody>
      </p:sp>
      <p:sp>
        <p:nvSpPr>
          <p:cNvPr id="6"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代表性研究进展</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252831926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407769" y="1093788"/>
            <a:ext cx="8245475" cy="1150938"/>
          </a:xfrm>
          <a:prstGeom prst="rect">
            <a:avLst/>
          </a:prstGeom>
          <a:solidFill>
            <a:srgbClr val="FFFFCC">
              <a:alpha val="47842"/>
            </a:srgbClr>
          </a:solidFill>
          <a:ln w="22225">
            <a:solidFill>
              <a:srgbClr val="99CC00"/>
            </a:solidFill>
            <a:miter lim="800000"/>
            <a:headEnd/>
            <a:tailEnd/>
          </a:ln>
        </p:spPr>
        <p:txBody>
          <a:bodyPr wrap="none" anchor="ctr"/>
          <a:lstStyle/>
          <a:p>
            <a:pPr algn="ctr"/>
            <a:r>
              <a:rPr lang="zh-CN" altLang="zh-CN" sz="2800" b="1">
                <a:solidFill>
                  <a:srgbClr val="000000"/>
                </a:solidFill>
                <a:latin typeface="黑体" pitchFamily="49" charset="-122"/>
                <a:ea typeface="黑体" pitchFamily="49" charset="-122"/>
                <a:cs typeface="仿宋_GB2312"/>
              </a:rPr>
              <a:t>“面向材料生产流程的环境负荷定量评价技术及应用”</a:t>
            </a:r>
            <a:endParaRPr lang="en-US" altLang="zh-CN" sz="2800" b="1">
              <a:solidFill>
                <a:srgbClr val="000000"/>
              </a:solidFill>
              <a:latin typeface="黑体" pitchFamily="49" charset="-122"/>
              <a:ea typeface="黑体" pitchFamily="49" charset="-122"/>
              <a:cs typeface="仿宋_GB2312"/>
            </a:endParaRPr>
          </a:p>
          <a:p>
            <a:pPr algn="ctr"/>
            <a:r>
              <a:rPr lang="en-US" altLang="zh-CN" sz="2800" b="1">
                <a:solidFill>
                  <a:srgbClr val="CC0000"/>
                </a:solidFill>
                <a:latin typeface="黑体" pitchFamily="49" charset="-122"/>
                <a:ea typeface="黑体" pitchFamily="49" charset="-122"/>
                <a:cs typeface="仿宋_GB2312"/>
              </a:rPr>
              <a:t>2012</a:t>
            </a:r>
            <a:r>
              <a:rPr lang="zh-CN" altLang="zh-CN" sz="2800" b="1">
                <a:solidFill>
                  <a:srgbClr val="CC0000"/>
                </a:solidFill>
                <a:latin typeface="黑体" pitchFamily="49" charset="-122"/>
                <a:ea typeface="黑体" pitchFamily="49" charset="-122"/>
                <a:cs typeface="仿宋_GB2312"/>
              </a:rPr>
              <a:t>年度国家科技进步奖二等奖</a:t>
            </a:r>
          </a:p>
        </p:txBody>
      </p:sp>
      <p:sp>
        <p:nvSpPr>
          <p:cNvPr id="41987" name="Text Box 3"/>
          <p:cNvSpPr txBox="1">
            <a:spLocks noChangeArrowheads="1"/>
          </p:cNvSpPr>
          <p:nvPr/>
        </p:nvSpPr>
        <p:spPr bwMode="auto">
          <a:xfrm>
            <a:off x="23082" y="2244726"/>
            <a:ext cx="8893175" cy="1644650"/>
          </a:xfrm>
          <a:prstGeom prst="rect">
            <a:avLst/>
          </a:prstGeom>
          <a:solidFill>
            <a:schemeClr val="bg1"/>
          </a:solidFill>
          <a:ln w="9525">
            <a:noFill/>
            <a:miter lim="800000"/>
            <a:headEnd/>
            <a:tailEnd/>
          </a:ln>
        </p:spPr>
        <p:txBody>
          <a:bodyPr>
            <a:spAutoFit/>
          </a:bodyPr>
          <a:lstStyle/>
          <a:p>
            <a:pPr eaLnBrk="0" hangingPunct="0">
              <a:lnSpc>
                <a:spcPct val="130000"/>
              </a:lnSpc>
            </a:pPr>
            <a:r>
              <a:rPr lang="zh-CN" altLang="zh-CN" sz="2000" dirty="0">
                <a:solidFill>
                  <a:srgbClr val="000000"/>
                </a:solidFill>
                <a:latin typeface="Verdana" pitchFamily="34" charset="0"/>
                <a:ea typeface="黑体" pitchFamily="49" charset="-122"/>
                <a:cs typeface="仿宋_GB2312"/>
              </a:rPr>
              <a:t>研制出系列材料</a:t>
            </a:r>
            <a:r>
              <a:rPr lang="en-US" altLang="zh-CN" sz="2000" dirty="0">
                <a:solidFill>
                  <a:srgbClr val="000000"/>
                </a:solidFill>
                <a:latin typeface="Verdana" pitchFamily="34" charset="0"/>
                <a:ea typeface="黑体" pitchFamily="49" charset="-122"/>
                <a:cs typeface="仿宋_GB2312"/>
              </a:rPr>
              <a:t>LCA(</a:t>
            </a:r>
            <a:r>
              <a:rPr lang="zh-CN" altLang="zh-CN" sz="2000" dirty="0">
                <a:solidFill>
                  <a:srgbClr val="000000"/>
                </a:solidFill>
                <a:latin typeface="Verdana" pitchFamily="34" charset="0"/>
                <a:ea typeface="黑体" pitchFamily="49" charset="-122"/>
                <a:cs typeface="仿宋_GB2312"/>
              </a:rPr>
              <a:t>生命周期评价</a:t>
            </a:r>
            <a:r>
              <a:rPr lang="en-US" altLang="zh-CN" sz="2000" dirty="0">
                <a:solidFill>
                  <a:srgbClr val="000000"/>
                </a:solidFill>
                <a:latin typeface="Verdana" pitchFamily="34" charset="0"/>
                <a:ea typeface="黑体" pitchFamily="49" charset="-122"/>
                <a:cs typeface="仿宋_GB2312"/>
              </a:rPr>
              <a:t>)</a:t>
            </a:r>
            <a:r>
              <a:rPr lang="zh-CN" altLang="zh-CN" sz="2000" dirty="0">
                <a:solidFill>
                  <a:srgbClr val="000000"/>
                </a:solidFill>
                <a:latin typeface="Verdana" pitchFamily="34" charset="0"/>
                <a:ea typeface="黑体" pitchFamily="49" charset="-122"/>
                <a:cs typeface="仿宋_GB2312"/>
              </a:rPr>
              <a:t>环境负荷数据集，建成材料</a:t>
            </a:r>
            <a:r>
              <a:rPr lang="en-US" altLang="zh-CN" sz="2000" dirty="0">
                <a:solidFill>
                  <a:srgbClr val="000000"/>
                </a:solidFill>
                <a:latin typeface="Verdana" pitchFamily="34" charset="0"/>
                <a:ea typeface="黑体" pitchFamily="49" charset="-122"/>
                <a:cs typeface="仿宋_GB2312"/>
              </a:rPr>
              <a:t>LCA</a:t>
            </a:r>
            <a:r>
              <a:rPr lang="zh-CN" altLang="zh-CN" sz="2000" dirty="0">
                <a:solidFill>
                  <a:srgbClr val="000000"/>
                </a:solidFill>
                <a:latin typeface="Verdana" pitchFamily="34" charset="0"/>
                <a:ea typeface="黑体" pitchFamily="49" charset="-122"/>
                <a:cs typeface="仿宋_GB2312"/>
              </a:rPr>
              <a:t>国家科学数据库平台，开发出材料</a:t>
            </a:r>
            <a:r>
              <a:rPr lang="en-US" altLang="zh-CN" sz="2000" dirty="0">
                <a:solidFill>
                  <a:srgbClr val="000000"/>
                </a:solidFill>
                <a:latin typeface="Verdana" pitchFamily="34" charset="0"/>
                <a:ea typeface="黑体" pitchFamily="49" charset="-122"/>
                <a:cs typeface="仿宋_GB2312"/>
              </a:rPr>
              <a:t>LCA</a:t>
            </a:r>
            <a:r>
              <a:rPr lang="zh-CN" altLang="zh-CN" sz="2000" dirty="0">
                <a:solidFill>
                  <a:srgbClr val="000000"/>
                </a:solidFill>
                <a:latin typeface="Verdana" pitchFamily="34" charset="0"/>
                <a:ea typeface="黑体" pitchFamily="49" charset="-122"/>
                <a:cs typeface="仿宋_GB2312"/>
              </a:rPr>
              <a:t>能耗分析、复合水泥生态设计等计算软件与节能减排关键技术，应用于材料流程和产品生态设计，开创了大宗基础材料</a:t>
            </a:r>
            <a:r>
              <a:rPr lang="en-US" altLang="zh-CN" sz="2000" dirty="0">
                <a:solidFill>
                  <a:srgbClr val="000000"/>
                </a:solidFill>
                <a:latin typeface="Verdana" pitchFamily="34" charset="0"/>
                <a:ea typeface="黑体" pitchFamily="49" charset="-122"/>
                <a:cs typeface="仿宋_GB2312"/>
              </a:rPr>
              <a:t>LCA</a:t>
            </a:r>
            <a:r>
              <a:rPr lang="zh-CN" altLang="zh-CN" sz="2000" dirty="0">
                <a:solidFill>
                  <a:srgbClr val="000000"/>
                </a:solidFill>
                <a:latin typeface="Verdana" pitchFamily="34" charset="0"/>
                <a:ea typeface="黑体" pitchFamily="49" charset="-122"/>
                <a:cs typeface="仿宋_GB2312"/>
              </a:rPr>
              <a:t>环境负荷辨识与改进的工程应用。</a:t>
            </a:r>
          </a:p>
        </p:txBody>
      </p:sp>
      <p:sp>
        <p:nvSpPr>
          <p:cNvPr id="41988" name="Text Box 5"/>
          <p:cNvSpPr txBox="1">
            <a:spLocks noChangeArrowheads="1"/>
          </p:cNvSpPr>
          <p:nvPr/>
        </p:nvSpPr>
        <p:spPr bwMode="auto">
          <a:xfrm>
            <a:off x="23082" y="3973513"/>
            <a:ext cx="2808288" cy="2900362"/>
          </a:xfrm>
          <a:prstGeom prst="rect">
            <a:avLst/>
          </a:prstGeom>
          <a:noFill/>
          <a:ln w="9525">
            <a:noFill/>
            <a:miter lim="800000"/>
            <a:headEnd/>
            <a:tailEnd/>
          </a:ln>
        </p:spPr>
        <p:txBody>
          <a:bodyPr>
            <a:spAutoFit/>
          </a:bodyPr>
          <a:lstStyle/>
          <a:p>
            <a:pPr>
              <a:lnSpc>
                <a:spcPct val="114000"/>
              </a:lnSpc>
            </a:pPr>
            <a:r>
              <a:rPr lang="zh-CN" altLang="zh-CN" sz="2000" dirty="0">
                <a:solidFill>
                  <a:srgbClr val="000000"/>
                </a:solidFill>
                <a:latin typeface="黑体" pitchFamily="49" charset="-122"/>
                <a:ea typeface="黑体" pitchFamily="49" charset="-122"/>
                <a:cs typeface="仿宋_GB2312"/>
              </a:rPr>
              <a:t>项目获软件著作权</a:t>
            </a:r>
            <a:r>
              <a:rPr lang="en-US" altLang="zh-CN" sz="2000" dirty="0">
                <a:solidFill>
                  <a:srgbClr val="000000"/>
                </a:solidFill>
                <a:latin typeface="黑体" pitchFamily="49" charset="-122"/>
                <a:ea typeface="黑体" pitchFamily="49" charset="-122"/>
                <a:cs typeface="仿宋_GB2312"/>
              </a:rPr>
              <a:t>4</a:t>
            </a:r>
            <a:r>
              <a:rPr lang="zh-CN" altLang="zh-CN" sz="2000" dirty="0">
                <a:solidFill>
                  <a:srgbClr val="000000"/>
                </a:solidFill>
                <a:latin typeface="黑体" pitchFamily="49" charset="-122"/>
                <a:ea typeface="黑体" pitchFamily="49" charset="-122"/>
                <a:cs typeface="仿宋_GB2312"/>
              </a:rPr>
              <a:t>项、专利权</a:t>
            </a:r>
            <a:r>
              <a:rPr lang="en-US" altLang="zh-CN" sz="2000" dirty="0">
                <a:solidFill>
                  <a:srgbClr val="000000"/>
                </a:solidFill>
                <a:latin typeface="黑体" pitchFamily="49" charset="-122"/>
                <a:ea typeface="黑体" pitchFamily="49" charset="-122"/>
                <a:cs typeface="仿宋_GB2312"/>
              </a:rPr>
              <a:t>8</a:t>
            </a:r>
            <a:r>
              <a:rPr lang="zh-CN" altLang="zh-CN" sz="2000" dirty="0">
                <a:solidFill>
                  <a:srgbClr val="000000"/>
                </a:solidFill>
                <a:latin typeface="黑体" pitchFamily="49" charset="-122"/>
                <a:ea typeface="黑体" pitchFamily="49" charset="-122"/>
                <a:cs typeface="仿宋_GB2312"/>
              </a:rPr>
              <a:t>项，支撑国家和行业标准</a:t>
            </a:r>
            <a:r>
              <a:rPr lang="en-US" altLang="zh-CN" sz="2000" dirty="0">
                <a:solidFill>
                  <a:srgbClr val="000000"/>
                </a:solidFill>
                <a:latin typeface="黑体" pitchFamily="49" charset="-122"/>
                <a:ea typeface="黑体" pitchFamily="49" charset="-122"/>
                <a:cs typeface="仿宋_GB2312"/>
              </a:rPr>
              <a:t>8</a:t>
            </a:r>
            <a:r>
              <a:rPr lang="zh-CN" altLang="zh-CN" sz="2000" dirty="0">
                <a:solidFill>
                  <a:srgbClr val="000000"/>
                </a:solidFill>
                <a:latin typeface="黑体" pitchFamily="49" charset="-122"/>
                <a:ea typeface="黑体" pitchFamily="49" charset="-122"/>
                <a:cs typeface="仿宋_GB2312"/>
              </a:rPr>
              <a:t>项，系列环境负荷数据集被</a:t>
            </a:r>
            <a:r>
              <a:rPr lang="en-US" altLang="zh-CN" sz="2000" dirty="0">
                <a:solidFill>
                  <a:srgbClr val="000000"/>
                </a:solidFill>
                <a:latin typeface="黑体" pitchFamily="49" charset="-122"/>
                <a:ea typeface="黑体" pitchFamily="49" charset="-122"/>
                <a:cs typeface="仿宋_GB2312"/>
              </a:rPr>
              <a:t>ISO</a:t>
            </a:r>
            <a:r>
              <a:rPr lang="zh-CN" altLang="zh-CN" sz="2000" dirty="0">
                <a:solidFill>
                  <a:srgbClr val="000000"/>
                </a:solidFill>
                <a:latin typeface="黑体" pitchFamily="49" charset="-122"/>
                <a:ea typeface="黑体" pitchFamily="49" charset="-122"/>
                <a:cs typeface="仿宋_GB2312"/>
              </a:rPr>
              <a:t>推荐的</a:t>
            </a:r>
            <a:r>
              <a:rPr lang="en-US" altLang="zh-CN" sz="2000" dirty="0">
                <a:solidFill>
                  <a:srgbClr val="000000"/>
                </a:solidFill>
                <a:latin typeface="黑体" pitchFamily="49" charset="-122"/>
                <a:ea typeface="黑体" pitchFamily="49" charset="-122"/>
                <a:cs typeface="仿宋_GB2312"/>
              </a:rPr>
              <a:t>LCA</a:t>
            </a:r>
            <a:r>
              <a:rPr lang="zh-CN" altLang="zh-CN" sz="2000" dirty="0">
                <a:solidFill>
                  <a:srgbClr val="000000"/>
                </a:solidFill>
                <a:latin typeface="黑体" pitchFamily="49" charset="-122"/>
                <a:ea typeface="黑体" pitchFamily="49" charset="-122"/>
                <a:cs typeface="仿宋_GB2312"/>
              </a:rPr>
              <a:t>系统全球使用，成果在十多家生产、工程企业应用，增收节支十多亿元</a:t>
            </a:r>
            <a:r>
              <a:rPr lang="en-US" altLang="zh-CN" sz="2000" dirty="0">
                <a:solidFill>
                  <a:srgbClr val="000000"/>
                </a:solidFill>
                <a:latin typeface="黑体" pitchFamily="49" charset="-122"/>
                <a:ea typeface="黑体" pitchFamily="49" charset="-122"/>
                <a:cs typeface="仿宋_GB2312"/>
              </a:rPr>
              <a:t>.</a:t>
            </a:r>
            <a:endParaRPr lang="zh-CN" altLang="en-US" sz="2000" dirty="0">
              <a:solidFill>
                <a:srgbClr val="000000"/>
              </a:solidFill>
              <a:latin typeface="黑体" pitchFamily="49" charset="-122"/>
              <a:ea typeface="黑体" pitchFamily="49" charset="-122"/>
              <a:cs typeface="仿宋_GB2312"/>
            </a:endParaRPr>
          </a:p>
        </p:txBody>
      </p:sp>
      <p:pic>
        <p:nvPicPr>
          <p:cNvPr id="41989" name="图片 1" descr="说明: 水泥生产能源流（MJ）_high"/>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49152" y="3935413"/>
            <a:ext cx="1598612" cy="2879725"/>
          </a:xfrm>
          <a:prstGeom prst="rect">
            <a:avLst/>
          </a:prstGeom>
          <a:noFill/>
          <a:ln w="9525">
            <a:noFill/>
            <a:miter lim="800000"/>
            <a:headEnd/>
            <a:tailEnd/>
          </a:ln>
        </p:spPr>
      </p:pic>
      <p:pic>
        <p:nvPicPr>
          <p:cNvPr id="41990" name="图片 2" descr="说明: 图片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4914" y="3973513"/>
            <a:ext cx="3957638" cy="2879725"/>
          </a:xfrm>
          <a:prstGeom prst="rect">
            <a:avLst/>
          </a:prstGeom>
          <a:noFill/>
          <a:ln w="9525">
            <a:noFill/>
            <a:miter lim="800000"/>
            <a:headEnd/>
            <a:tailEnd/>
          </a:ln>
        </p:spPr>
      </p:pic>
      <p:sp>
        <p:nvSpPr>
          <p:cNvPr id="41991"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ea typeface="仿宋_GB2312"/>
              <a:cs typeface="仿宋_GB2312"/>
            </a:endParaRPr>
          </a:p>
        </p:txBody>
      </p:sp>
      <p:sp>
        <p:nvSpPr>
          <p:cNvPr id="41992" name="Rectangle 4"/>
          <p:cNvSpPr>
            <a:spLocks noChangeArrowheads="1"/>
          </p:cNvSpPr>
          <p:nvPr/>
        </p:nvSpPr>
        <p:spPr bwMode="auto">
          <a:xfrm>
            <a:off x="0" y="3219450"/>
            <a:ext cx="9144000" cy="0"/>
          </a:xfrm>
          <a:prstGeom prst="rect">
            <a:avLst/>
          </a:prstGeom>
          <a:noFill/>
          <a:ln w="9525">
            <a:noFill/>
            <a:miter lim="800000"/>
            <a:headEnd/>
            <a:tailEnd/>
          </a:ln>
        </p:spPr>
        <p:txBody>
          <a:bodyPr wrap="none" anchor="ctr">
            <a:spAutoFit/>
          </a:bodyPr>
          <a:lstStyle/>
          <a:p>
            <a:r>
              <a:rPr lang="en-US" altLang="zh-CN" sz="1200">
                <a:latin typeface="Times New Roman" pitchFamily="18" charset="0"/>
                <a:cs typeface="Arial" charset="0"/>
              </a:rPr>
              <a:t> </a:t>
            </a:r>
            <a:endParaRPr lang="en-US" altLang="zh-CN">
              <a:cs typeface="Arial" charset="0"/>
            </a:endParaRPr>
          </a:p>
        </p:txBody>
      </p:sp>
      <p:sp>
        <p:nvSpPr>
          <p:cNvPr id="9"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代表性研究进展</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63861307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p:cNvPicPr>
            <a:picLocks noChangeAspect="1" noChangeArrowheads="1"/>
          </p:cNvPicPr>
          <p:nvPr/>
        </p:nvPicPr>
        <p:blipFill>
          <a:blip r:embed="rId2" cstate="screen">
            <a:lum contrast="6000"/>
            <a:extLst>
              <a:ext uri="{28A0092B-C50C-407E-A947-70E740481C1C}">
                <a14:useLocalDpi xmlns:a14="http://schemas.microsoft.com/office/drawing/2010/main"/>
              </a:ext>
            </a:extLst>
          </a:blip>
          <a:srcRect/>
          <a:stretch>
            <a:fillRect/>
          </a:stretch>
        </p:blipFill>
        <p:spPr bwMode="auto">
          <a:xfrm>
            <a:off x="107950" y="3425756"/>
            <a:ext cx="8640763" cy="3400425"/>
          </a:xfrm>
          <a:prstGeom prst="rect">
            <a:avLst/>
          </a:prstGeom>
          <a:noFill/>
          <a:ln w="9525">
            <a:noFill/>
            <a:miter lim="800000"/>
            <a:headEnd/>
            <a:tailEnd/>
          </a:ln>
        </p:spPr>
      </p:pic>
      <p:pic>
        <p:nvPicPr>
          <p:cNvPr id="22530" name="Picture 2"/>
          <p:cNvPicPr>
            <a:picLocks noChangeAspect="1" noChangeArrowheads="1"/>
          </p:cNvPicPr>
          <p:nvPr/>
        </p:nvPicPr>
        <p:blipFill>
          <a:blip r:embed="rId3" cstate="screen">
            <a:lum bright="-12000" contrast="12000"/>
            <a:extLst>
              <a:ext uri="{28A0092B-C50C-407E-A947-70E740481C1C}">
                <a14:useLocalDpi xmlns:a14="http://schemas.microsoft.com/office/drawing/2010/main"/>
              </a:ext>
            </a:extLst>
          </a:blip>
          <a:srcRect/>
          <a:stretch>
            <a:fillRect/>
          </a:stretch>
        </p:blipFill>
        <p:spPr bwMode="auto">
          <a:xfrm>
            <a:off x="201613" y="812731"/>
            <a:ext cx="5195887" cy="2424113"/>
          </a:xfrm>
          <a:prstGeom prst="rect">
            <a:avLst/>
          </a:prstGeom>
          <a:noFill/>
          <a:ln w="9525">
            <a:noFill/>
            <a:miter lim="800000"/>
            <a:headEnd/>
            <a:tailEnd/>
          </a:ln>
        </p:spPr>
      </p:pic>
      <p:pic>
        <p:nvPicPr>
          <p:cNvPr id="22531" name="Picture 3"/>
          <p:cNvPicPr>
            <a:picLocks noChangeAspect="1" noChangeArrowheads="1"/>
          </p:cNvPicPr>
          <p:nvPr/>
        </p:nvPicPr>
        <p:blipFill>
          <a:blip r:embed="rId4" cstate="screen">
            <a:lum contrast="6000"/>
            <a:extLst>
              <a:ext uri="{28A0092B-C50C-407E-A947-70E740481C1C}">
                <a14:useLocalDpi xmlns:a14="http://schemas.microsoft.com/office/drawing/2010/main"/>
              </a:ext>
            </a:extLst>
          </a:blip>
          <a:srcRect/>
          <a:stretch>
            <a:fillRect/>
          </a:stretch>
        </p:blipFill>
        <p:spPr bwMode="auto">
          <a:xfrm>
            <a:off x="5403850" y="1161981"/>
            <a:ext cx="3749675" cy="2316163"/>
          </a:xfrm>
          <a:prstGeom prst="rect">
            <a:avLst/>
          </a:prstGeom>
          <a:noFill/>
          <a:ln w="9525">
            <a:noFill/>
            <a:miter lim="800000"/>
            <a:headEnd/>
            <a:tailEnd/>
          </a:ln>
        </p:spPr>
      </p:pic>
      <p:sp>
        <p:nvSpPr>
          <p:cNvPr id="22532" name="Text Box 7"/>
          <p:cNvSpPr txBox="1">
            <a:spLocks noChangeArrowheads="1"/>
          </p:cNvSpPr>
          <p:nvPr/>
        </p:nvSpPr>
        <p:spPr bwMode="auto">
          <a:xfrm>
            <a:off x="207963" y="2528819"/>
            <a:ext cx="5041900" cy="1096962"/>
          </a:xfrm>
          <a:prstGeom prst="rect">
            <a:avLst/>
          </a:prstGeom>
          <a:solidFill>
            <a:schemeClr val="bg1">
              <a:alpha val="69019"/>
            </a:schemeClr>
          </a:solidFill>
          <a:ln w="9525">
            <a:noFill/>
            <a:miter lim="800000"/>
            <a:headEnd/>
            <a:tailEnd/>
          </a:ln>
        </p:spPr>
        <p:txBody>
          <a:bodyPr lIns="0" rIns="0">
            <a:spAutoFit/>
          </a:bodyPr>
          <a:lstStyle/>
          <a:p>
            <a:pPr algn="just">
              <a:spcBef>
                <a:spcPct val="50000"/>
              </a:spcBef>
            </a:pPr>
            <a:r>
              <a:rPr lang="zh-CN" altLang="en-US" sz="2200" b="1">
                <a:solidFill>
                  <a:srgbClr val="FF0000"/>
                </a:solidFill>
                <a:ea typeface="黑体" pitchFamily="49" charset="-122"/>
              </a:rPr>
              <a:t>原创的纳米稀土制备技术在材料领域顶级刊物 </a:t>
            </a:r>
            <a:r>
              <a:rPr lang="en-US" altLang="zh-CN" sz="2200" b="1">
                <a:solidFill>
                  <a:srgbClr val="FF0000"/>
                </a:solidFill>
                <a:ea typeface="黑体" pitchFamily="49" charset="-122"/>
              </a:rPr>
              <a:t>Mater. Sci. Eng. R (IF 12.23) </a:t>
            </a:r>
            <a:r>
              <a:rPr lang="zh-CN" altLang="en-US" sz="2200" b="1">
                <a:solidFill>
                  <a:srgbClr val="FF0000"/>
                </a:solidFill>
                <a:ea typeface="黑体" pitchFamily="49" charset="-122"/>
              </a:rPr>
              <a:t>上专列一节详细介绍</a:t>
            </a:r>
          </a:p>
        </p:txBody>
      </p:sp>
      <p:sp>
        <p:nvSpPr>
          <p:cNvPr id="22534" name="Text Box 10"/>
          <p:cNvSpPr txBox="1">
            <a:spLocks noChangeArrowheads="1"/>
          </p:cNvSpPr>
          <p:nvPr/>
        </p:nvSpPr>
        <p:spPr bwMode="auto">
          <a:xfrm>
            <a:off x="5768570" y="850072"/>
            <a:ext cx="2620519" cy="430887"/>
          </a:xfrm>
          <a:prstGeom prst="rect">
            <a:avLst/>
          </a:prstGeom>
          <a:noFill/>
          <a:ln w="9525">
            <a:noFill/>
            <a:miter lim="800000"/>
            <a:headEnd/>
            <a:tailEnd/>
          </a:ln>
        </p:spPr>
        <p:txBody>
          <a:bodyPr wrap="square">
            <a:spAutoFit/>
          </a:bodyPr>
          <a:lstStyle/>
          <a:p>
            <a:pPr>
              <a:spcBef>
                <a:spcPct val="50000"/>
              </a:spcBef>
            </a:pPr>
            <a:r>
              <a:rPr lang="zh-CN" altLang="en-US" sz="2200" b="1" dirty="0">
                <a:ea typeface="黑体" pitchFamily="49" charset="-122"/>
                <a:sym typeface="Symbol" pitchFamily="18" charset="2"/>
              </a:rPr>
              <a:t>纳米稀土制备技术</a:t>
            </a:r>
          </a:p>
        </p:txBody>
      </p:sp>
      <p:sp>
        <p:nvSpPr>
          <p:cNvPr id="22535" name="Line 11"/>
          <p:cNvSpPr>
            <a:spLocks noChangeShapeType="1"/>
          </p:cNvSpPr>
          <p:nvPr/>
        </p:nvSpPr>
        <p:spPr bwMode="auto">
          <a:xfrm>
            <a:off x="5397500" y="862624"/>
            <a:ext cx="1403350" cy="0"/>
          </a:xfrm>
          <a:prstGeom prst="line">
            <a:avLst/>
          </a:prstGeom>
          <a:noFill/>
          <a:ln w="38100">
            <a:solidFill>
              <a:srgbClr val="FF0000"/>
            </a:solidFill>
            <a:round/>
            <a:headEnd/>
            <a:tailEnd/>
          </a:ln>
        </p:spPr>
        <p:txBody>
          <a:bodyPr/>
          <a:lstStyle/>
          <a:p>
            <a:endParaRPr lang="zh-CN" altLang="en-US"/>
          </a:p>
        </p:txBody>
      </p:sp>
      <p:sp>
        <p:nvSpPr>
          <p:cNvPr id="22536" name="Text Box 6"/>
          <p:cNvSpPr txBox="1">
            <a:spLocks noChangeArrowheads="1"/>
          </p:cNvSpPr>
          <p:nvPr/>
        </p:nvSpPr>
        <p:spPr bwMode="auto">
          <a:xfrm>
            <a:off x="7524750" y="4741794"/>
            <a:ext cx="1255713" cy="915987"/>
          </a:xfrm>
          <a:prstGeom prst="rect">
            <a:avLst/>
          </a:prstGeom>
          <a:noFill/>
          <a:ln w="9525">
            <a:noFill/>
            <a:miter lim="800000"/>
            <a:headEnd/>
            <a:tailEnd/>
          </a:ln>
        </p:spPr>
        <p:txBody>
          <a:bodyPr lIns="0" rIns="0">
            <a:spAutoFit/>
          </a:bodyPr>
          <a:lstStyle/>
          <a:p>
            <a:pPr algn="just">
              <a:spcBef>
                <a:spcPct val="50000"/>
              </a:spcBef>
            </a:pPr>
            <a:r>
              <a:rPr lang="zh-CN" altLang="en-US" b="1">
                <a:solidFill>
                  <a:srgbClr val="FF0000"/>
                </a:solidFill>
                <a:ea typeface="黑体" pitchFamily="49" charset="-122"/>
              </a:rPr>
              <a:t>刊出独特的纳米稀土单质结构图像</a:t>
            </a:r>
          </a:p>
        </p:txBody>
      </p:sp>
      <p:sp>
        <p:nvSpPr>
          <p:cNvPr id="22537" name="Text Box 5"/>
          <p:cNvSpPr txBox="1">
            <a:spLocks noChangeArrowheads="1"/>
          </p:cNvSpPr>
          <p:nvPr/>
        </p:nvSpPr>
        <p:spPr bwMode="auto">
          <a:xfrm>
            <a:off x="5122863" y="6645206"/>
            <a:ext cx="4176712" cy="274638"/>
          </a:xfrm>
          <a:prstGeom prst="rect">
            <a:avLst/>
          </a:prstGeom>
          <a:noFill/>
          <a:ln w="9525">
            <a:noFill/>
            <a:miter lim="800000"/>
            <a:headEnd/>
            <a:tailEnd/>
          </a:ln>
        </p:spPr>
        <p:txBody>
          <a:bodyPr>
            <a:spAutoFit/>
          </a:bodyPr>
          <a:lstStyle/>
          <a:p>
            <a:pPr>
              <a:spcBef>
                <a:spcPct val="50000"/>
              </a:spcBef>
            </a:pPr>
            <a:r>
              <a:rPr lang="en-US" altLang="zh-CN" sz="1200" b="1" dirty="0">
                <a:solidFill>
                  <a:srgbClr val="0000CC"/>
                </a:solidFill>
              </a:rPr>
              <a:t> [X. Song, J. Zhang, M. </a:t>
            </a:r>
            <a:r>
              <a:rPr lang="en-US" altLang="zh-CN" sz="1200" b="1" dirty="0" err="1">
                <a:solidFill>
                  <a:srgbClr val="0000CC"/>
                </a:solidFill>
              </a:rPr>
              <a:t>Yue</a:t>
            </a:r>
            <a:r>
              <a:rPr lang="en-US" altLang="zh-CN" sz="1200" b="1" dirty="0">
                <a:solidFill>
                  <a:srgbClr val="0000CC"/>
                </a:solidFill>
              </a:rPr>
              <a:t>, et al, Adv. Mater. 2006,18]</a:t>
            </a:r>
          </a:p>
        </p:txBody>
      </p:sp>
      <p:sp>
        <p:nvSpPr>
          <p:cNvPr id="22538" name="Line 12"/>
          <p:cNvSpPr>
            <a:spLocks noChangeShapeType="1"/>
          </p:cNvSpPr>
          <p:nvPr/>
        </p:nvSpPr>
        <p:spPr bwMode="auto">
          <a:xfrm>
            <a:off x="4170363" y="6826181"/>
            <a:ext cx="1079500" cy="0"/>
          </a:xfrm>
          <a:prstGeom prst="line">
            <a:avLst/>
          </a:prstGeom>
          <a:noFill/>
          <a:ln w="25400">
            <a:solidFill>
              <a:srgbClr val="0000FF"/>
            </a:solidFill>
            <a:round/>
            <a:headEnd/>
            <a:tailEnd/>
          </a:ln>
        </p:spPr>
        <p:txBody>
          <a:bodyPr/>
          <a:lstStyle/>
          <a:p>
            <a:endParaRPr lang="zh-CN" altLang="en-US"/>
          </a:p>
        </p:txBody>
      </p:sp>
      <p:sp>
        <p:nvSpPr>
          <p:cNvPr id="14"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代表性研究进展</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44673527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代表性研究进展</a:t>
            </a:r>
            <a:endParaRPr lang="zh-CN" altLang="en-US" sz="2400" b="1" kern="0" baseline="0" dirty="0">
              <a:solidFill>
                <a:srgbClr val="FFFF00"/>
              </a:solidFill>
              <a:latin typeface="微软雅黑" pitchFamily="34" charset="-122"/>
              <a:ea typeface="微软雅黑" pitchFamily="34" charset="-122"/>
              <a:cs typeface="+mj-cs"/>
            </a:endParaRPr>
          </a:p>
        </p:txBody>
      </p:sp>
      <p:pic>
        <p:nvPicPr>
          <p:cNvPr id="23554" name="Picture 3" descr="mcontent"/>
          <p:cNvPicPr>
            <a:picLocks noChangeAspect="1" noChangeArrowheads="1"/>
          </p:cNvPicPr>
          <p:nvPr/>
        </p:nvPicPr>
        <p:blipFill>
          <a:blip r:embed="rId2"/>
          <a:srcRect/>
          <a:stretch>
            <a:fillRect/>
          </a:stretch>
        </p:blipFill>
        <p:spPr bwMode="auto">
          <a:xfrm>
            <a:off x="274638" y="828610"/>
            <a:ext cx="2724150" cy="2724150"/>
          </a:xfrm>
          <a:prstGeom prst="rect">
            <a:avLst/>
          </a:prstGeom>
          <a:noFill/>
          <a:ln w="9525">
            <a:noFill/>
            <a:miter lim="800000"/>
            <a:headEnd/>
            <a:tailEnd/>
          </a:ln>
        </p:spPr>
      </p:pic>
      <p:sp>
        <p:nvSpPr>
          <p:cNvPr id="58372" name="Text Box 4"/>
          <p:cNvSpPr txBox="1">
            <a:spLocks noChangeArrowheads="1"/>
          </p:cNvSpPr>
          <p:nvPr/>
        </p:nvSpPr>
        <p:spPr bwMode="auto">
          <a:xfrm>
            <a:off x="495300" y="3674998"/>
            <a:ext cx="2284413" cy="647700"/>
          </a:xfrm>
          <a:prstGeom prst="rect">
            <a:avLst/>
          </a:prstGeom>
          <a:solidFill>
            <a:srgbClr val="FFFFFF"/>
          </a:solidFill>
          <a:ln>
            <a:noFill/>
          </a:ln>
          <a:effectLst>
            <a:outerShdw dist="35921" dir="2700000" algn="ctr" rotWithShape="0">
              <a:srgbClr val="808080"/>
            </a:outerShdw>
          </a:effectLst>
          <a:extLst/>
        </p:spPr>
        <p:txBody>
          <a:bodyPr lIns="144000" rIns="7200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fontAlgn="auto" hangingPunct="1">
              <a:lnSpc>
                <a:spcPct val="110000"/>
              </a:lnSpc>
              <a:spcBef>
                <a:spcPts val="0"/>
              </a:spcBef>
              <a:spcAft>
                <a:spcPts val="0"/>
              </a:spcAft>
              <a:defRPr/>
            </a:pPr>
            <a:r>
              <a:rPr lang="en-US" altLang="zh-CN" sz="1600" b="1" i="1" dirty="0"/>
              <a:t>Advanced Materials,</a:t>
            </a:r>
            <a:r>
              <a:rPr lang="en-US" altLang="zh-CN" sz="1600" b="1" dirty="0"/>
              <a:t> </a:t>
            </a:r>
          </a:p>
          <a:p>
            <a:pPr algn="just" eaLnBrk="1" fontAlgn="auto" hangingPunct="1">
              <a:lnSpc>
                <a:spcPct val="110000"/>
              </a:lnSpc>
              <a:spcBef>
                <a:spcPts val="0"/>
              </a:spcBef>
              <a:spcAft>
                <a:spcPts val="0"/>
              </a:spcAft>
              <a:defRPr/>
            </a:pPr>
            <a:r>
              <a:rPr lang="en-US" altLang="zh-CN" sz="1600" b="1" i="1" dirty="0"/>
              <a:t>2011, 23, 4690</a:t>
            </a:r>
            <a:endParaRPr lang="en-US" altLang="zh-CN" sz="1600" dirty="0"/>
          </a:p>
        </p:txBody>
      </p:sp>
      <p:sp>
        <p:nvSpPr>
          <p:cNvPr id="58373" name="Rectangle 6"/>
          <p:cNvSpPr>
            <a:spLocks noChangeArrowheads="1"/>
          </p:cNvSpPr>
          <p:nvPr/>
        </p:nvSpPr>
        <p:spPr bwMode="auto">
          <a:xfrm>
            <a:off x="150813" y="4487798"/>
            <a:ext cx="2951162" cy="2322512"/>
          </a:xfrm>
          <a:prstGeom prst="rect">
            <a:avLst/>
          </a:prstGeom>
          <a:noFill/>
          <a:ln>
            <a:noFill/>
          </a:ln>
          <a:effectLs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dirty="0">
                <a:solidFill>
                  <a:srgbClr val="0000CC"/>
                </a:solidFill>
                <a:ea typeface="楷体_GB2312" pitchFamily="1" charset="-122"/>
              </a:rPr>
              <a:t>在晶粒尺寸减小到约</a:t>
            </a:r>
            <a:r>
              <a:rPr lang="en-US" altLang="zh-CN" sz="1600" b="1" dirty="0">
                <a:solidFill>
                  <a:srgbClr val="0000CC"/>
                </a:solidFill>
                <a:ea typeface="楷体_GB2312" pitchFamily="1" charset="-122"/>
              </a:rPr>
              <a:t>10</a:t>
            </a:r>
            <a:r>
              <a:rPr lang="zh-CN" altLang="en-US" sz="1600" b="1" dirty="0">
                <a:solidFill>
                  <a:srgbClr val="0000CC"/>
                </a:solidFill>
                <a:ea typeface="楷体_GB2312" pitchFamily="1" charset="-122"/>
              </a:rPr>
              <a:t>纳米的反钙钛矿结构锰氮化合物中获得超宽温度范围（</a:t>
            </a:r>
            <a:r>
              <a:rPr lang="en-US" altLang="zh-CN" sz="1600" b="1" dirty="0">
                <a:solidFill>
                  <a:srgbClr val="0000CC"/>
                </a:solidFill>
                <a:ea typeface="楷体_GB2312" pitchFamily="1" charset="-122"/>
              </a:rPr>
              <a:t>230K</a:t>
            </a:r>
            <a:r>
              <a:rPr lang="zh-CN" altLang="en-US" sz="1600" b="1" dirty="0">
                <a:solidFill>
                  <a:srgbClr val="0000CC"/>
                </a:solidFill>
                <a:ea typeface="楷体_GB2312" pitchFamily="1" charset="-122"/>
              </a:rPr>
              <a:t>）的优异零热膨胀性能。论文发表后国内外 </a:t>
            </a:r>
            <a:r>
              <a:rPr lang="en-US" altLang="zh-CN" b="1" dirty="0">
                <a:solidFill>
                  <a:srgbClr val="0000CC"/>
                </a:solidFill>
                <a:ea typeface="楷体_GB2312" pitchFamily="1" charset="-122"/>
              </a:rPr>
              <a:t>10 </a:t>
            </a:r>
            <a:r>
              <a:rPr lang="zh-CN" altLang="en-US" sz="1600" b="1" dirty="0">
                <a:solidFill>
                  <a:srgbClr val="0000CC"/>
                </a:solidFill>
                <a:ea typeface="楷体_GB2312" pitchFamily="1" charset="-122"/>
              </a:rPr>
              <a:t>余家权威媒体作专题报道，指出：</a:t>
            </a:r>
            <a:r>
              <a:rPr lang="zh-CN" altLang="en-US" sz="1600" b="1" dirty="0">
                <a:solidFill>
                  <a:srgbClr val="FF0000"/>
                </a:solidFill>
                <a:effectLst>
                  <a:outerShdw blurRad="38100" dist="38100" dir="2700000" algn="tl">
                    <a:srgbClr val="C0C0C0"/>
                  </a:outerShdw>
                </a:effectLst>
                <a:ea typeface="黑体" panose="02010609060101010101" pitchFamily="49" charset="-122"/>
              </a:rPr>
              <a:t>“∙∙∙∙∙∙ 这项研究成果使材料科学家为工程师和纳米科学家提供了新型多样、具有极为重要用途的构件”。</a:t>
            </a:r>
          </a:p>
        </p:txBody>
      </p:sp>
      <p:sp>
        <p:nvSpPr>
          <p:cNvPr id="23557" name="Text Box 7"/>
          <p:cNvSpPr txBox="1">
            <a:spLocks noChangeArrowheads="1"/>
          </p:cNvSpPr>
          <p:nvPr/>
        </p:nvSpPr>
        <p:spPr bwMode="auto">
          <a:xfrm>
            <a:off x="8463521" y="1094611"/>
            <a:ext cx="551269" cy="457200"/>
          </a:xfrm>
          <a:prstGeom prst="rect">
            <a:avLst/>
          </a:prstGeom>
          <a:noFill/>
          <a:ln w="9525">
            <a:noFill/>
            <a:miter lim="800000"/>
            <a:headEnd/>
            <a:tailEnd/>
          </a:ln>
        </p:spPr>
        <p:txBody>
          <a:bodyPr vert="horz">
            <a:noAutofit/>
          </a:bodyPr>
          <a:lstStyle/>
          <a:p>
            <a:r>
              <a:rPr lang="zh-CN" altLang="en-US" sz="2400" b="1" dirty="0">
                <a:latin typeface="黑体" pitchFamily="49" charset="-122"/>
                <a:ea typeface="黑体" pitchFamily="49" charset="-122"/>
              </a:rPr>
              <a:t>纳米材料结构性能的尺度效应机制</a:t>
            </a:r>
          </a:p>
        </p:txBody>
      </p:sp>
      <p:grpSp>
        <p:nvGrpSpPr>
          <p:cNvPr id="23558" name="Group 7"/>
          <p:cNvGrpSpPr>
            <a:grpSpLocks/>
          </p:cNvGrpSpPr>
          <p:nvPr/>
        </p:nvGrpSpPr>
        <p:grpSpPr bwMode="auto">
          <a:xfrm>
            <a:off x="3205015" y="937958"/>
            <a:ext cx="5258506" cy="5902580"/>
            <a:chOff x="0" y="0"/>
            <a:chExt cx="3674" cy="4124"/>
          </a:xfrm>
        </p:grpSpPr>
        <p:grpSp>
          <p:nvGrpSpPr>
            <p:cNvPr id="23563" name="Group 8"/>
            <p:cNvGrpSpPr>
              <a:grpSpLocks/>
            </p:cNvGrpSpPr>
            <p:nvPr/>
          </p:nvGrpSpPr>
          <p:grpSpPr bwMode="auto">
            <a:xfrm>
              <a:off x="2038" y="0"/>
              <a:ext cx="1636" cy="4072"/>
              <a:chOff x="0" y="0"/>
              <a:chExt cx="1636" cy="4072"/>
            </a:xfrm>
          </p:grpSpPr>
          <p:grpSp>
            <p:nvGrpSpPr>
              <p:cNvPr id="23569" name="Group 9"/>
              <p:cNvGrpSpPr>
                <a:grpSpLocks/>
              </p:cNvGrpSpPr>
              <p:nvPr/>
            </p:nvGrpSpPr>
            <p:grpSpPr bwMode="auto">
              <a:xfrm>
                <a:off x="50" y="2750"/>
                <a:ext cx="1540" cy="722"/>
                <a:chOff x="0" y="0"/>
                <a:chExt cx="1540" cy="722"/>
              </a:xfrm>
            </p:grpSpPr>
            <p:grpSp>
              <p:nvGrpSpPr>
                <p:cNvPr id="23583" name="Group 10"/>
                <p:cNvGrpSpPr>
                  <a:grpSpLocks/>
                </p:cNvGrpSpPr>
                <p:nvPr/>
              </p:nvGrpSpPr>
              <p:grpSpPr bwMode="auto">
                <a:xfrm>
                  <a:off x="0" y="0"/>
                  <a:ext cx="1498" cy="635"/>
                  <a:chOff x="0" y="0"/>
                  <a:chExt cx="1498" cy="635"/>
                </a:xfrm>
              </p:grpSpPr>
              <p:pic>
                <p:nvPicPr>
                  <p:cNvPr id="23585" name="Picture 16" descr="中国科学网1"/>
                  <p:cNvPicPr>
                    <a:picLocks noChangeAspect="1" noChangeArrowheads="1"/>
                  </p:cNvPicPr>
                  <p:nvPr/>
                </p:nvPicPr>
                <p:blipFill>
                  <a:blip r:embed="rId3" cstate="screen">
                    <a:lum contrast="12000"/>
                    <a:extLst>
                      <a:ext uri="{28A0092B-C50C-407E-A947-70E740481C1C}">
                        <a14:useLocalDpi xmlns:a14="http://schemas.microsoft.com/office/drawing/2010/main"/>
                      </a:ext>
                    </a:extLst>
                  </a:blip>
                  <a:srcRect/>
                  <a:stretch>
                    <a:fillRect/>
                  </a:stretch>
                </p:blipFill>
                <p:spPr bwMode="auto">
                  <a:xfrm>
                    <a:off x="0" y="0"/>
                    <a:ext cx="1498" cy="635"/>
                  </a:xfrm>
                  <a:prstGeom prst="rect">
                    <a:avLst/>
                  </a:prstGeom>
                  <a:noFill/>
                  <a:ln w="9525">
                    <a:noFill/>
                    <a:miter lim="800000"/>
                    <a:headEnd/>
                    <a:tailEnd/>
                  </a:ln>
                </p:spPr>
              </p:pic>
              <p:sp>
                <p:nvSpPr>
                  <p:cNvPr id="23586" name="Line 17"/>
                  <p:cNvSpPr>
                    <a:spLocks noChangeShapeType="1"/>
                  </p:cNvSpPr>
                  <p:nvPr/>
                </p:nvSpPr>
                <p:spPr bwMode="auto">
                  <a:xfrm>
                    <a:off x="120" y="369"/>
                    <a:ext cx="1162" cy="0"/>
                  </a:xfrm>
                  <a:prstGeom prst="line">
                    <a:avLst/>
                  </a:prstGeom>
                  <a:noFill/>
                  <a:ln w="12700">
                    <a:solidFill>
                      <a:srgbClr val="0000FF"/>
                    </a:solidFill>
                    <a:round/>
                    <a:headEnd/>
                    <a:tailEnd/>
                  </a:ln>
                </p:spPr>
                <p:txBody>
                  <a:bodyPr/>
                  <a:lstStyle/>
                  <a:p>
                    <a:endParaRPr lang="zh-CN" altLang="en-US"/>
                  </a:p>
                </p:txBody>
              </p:sp>
            </p:grpSp>
            <p:sp>
              <p:nvSpPr>
                <p:cNvPr id="23584" name="Text Box 23"/>
                <p:cNvSpPr txBox="1">
                  <a:spLocks noChangeArrowheads="1"/>
                </p:cNvSpPr>
                <p:nvPr/>
              </p:nvSpPr>
              <p:spPr bwMode="auto">
                <a:xfrm>
                  <a:off x="2" y="510"/>
                  <a:ext cx="1538" cy="212"/>
                </a:xfrm>
                <a:prstGeom prst="rect">
                  <a:avLst/>
                </a:prstGeom>
                <a:solidFill>
                  <a:srgbClr val="FFFFFF"/>
                </a:solidFill>
                <a:ln w="9525">
                  <a:noFill/>
                  <a:miter lim="800000"/>
                  <a:headEnd/>
                  <a:tailEnd/>
                </a:ln>
              </p:spPr>
              <p:txBody>
                <a:bodyPr>
                  <a:spAutoFit/>
                </a:bodyPr>
                <a:lstStyle/>
                <a:p>
                  <a:pPr algn="ctr">
                    <a:spcBef>
                      <a:spcPct val="50000"/>
                    </a:spcBef>
                  </a:pPr>
                  <a:r>
                    <a:rPr lang="en-US" altLang="zh-CN" sz="1600" b="1">
                      <a:solidFill>
                        <a:srgbClr val="FF00FF"/>
                      </a:solidFill>
                    </a:rPr>
                    <a:t> “</a:t>
                  </a:r>
                  <a:r>
                    <a:rPr lang="zh-CN" altLang="en-US" sz="1600" b="1">
                      <a:solidFill>
                        <a:srgbClr val="FF00FF"/>
                      </a:solidFill>
                    </a:rPr>
                    <a:t>中国科学网”</a:t>
                  </a:r>
                </a:p>
              </p:txBody>
            </p:sp>
          </p:grpSp>
          <p:grpSp>
            <p:nvGrpSpPr>
              <p:cNvPr id="23570" name="Group 14"/>
              <p:cNvGrpSpPr>
                <a:grpSpLocks/>
              </p:cNvGrpSpPr>
              <p:nvPr/>
            </p:nvGrpSpPr>
            <p:grpSpPr bwMode="auto">
              <a:xfrm>
                <a:off x="0" y="0"/>
                <a:ext cx="1636" cy="4072"/>
                <a:chOff x="0" y="0"/>
                <a:chExt cx="1636" cy="4072"/>
              </a:xfrm>
            </p:grpSpPr>
            <p:grpSp>
              <p:nvGrpSpPr>
                <p:cNvPr id="23571" name="Group 15"/>
                <p:cNvGrpSpPr>
                  <a:grpSpLocks noChangeAspect="1"/>
                </p:cNvGrpSpPr>
                <p:nvPr/>
              </p:nvGrpSpPr>
              <p:grpSpPr bwMode="auto">
                <a:xfrm>
                  <a:off x="24" y="0"/>
                  <a:ext cx="1520" cy="1208"/>
                  <a:chOff x="0" y="0"/>
                  <a:chExt cx="1520" cy="1208"/>
                </a:xfrm>
              </p:grpSpPr>
              <p:pic>
                <p:nvPicPr>
                  <p:cNvPr id="23581" name="Picture 1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 y="0"/>
                    <a:ext cx="1477" cy="546"/>
                  </a:xfrm>
                  <a:prstGeom prst="rect">
                    <a:avLst/>
                  </a:prstGeom>
                  <a:noFill/>
                  <a:ln w="9525">
                    <a:noFill/>
                    <a:miter lim="800000"/>
                    <a:headEnd/>
                    <a:tailEnd/>
                  </a:ln>
                </p:spPr>
              </p:pic>
              <p:pic>
                <p:nvPicPr>
                  <p:cNvPr id="23582" name="Picture 1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526"/>
                    <a:ext cx="1520" cy="682"/>
                  </a:xfrm>
                  <a:prstGeom prst="rect">
                    <a:avLst/>
                  </a:prstGeom>
                  <a:noFill/>
                  <a:ln w="9525">
                    <a:noFill/>
                    <a:miter lim="800000"/>
                    <a:headEnd/>
                    <a:tailEnd/>
                  </a:ln>
                </p:spPr>
              </p:pic>
            </p:grpSp>
            <p:grpSp>
              <p:nvGrpSpPr>
                <p:cNvPr id="23572" name="Group 18"/>
                <p:cNvGrpSpPr>
                  <a:grpSpLocks noChangeAspect="1"/>
                </p:cNvGrpSpPr>
                <p:nvPr/>
              </p:nvGrpSpPr>
              <p:grpSpPr bwMode="auto">
                <a:xfrm>
                  <a:off x="72" y="1304"/>
                  <a:ext cx="1478" cy="978"/>
                  <a:chOff x="0" y="0"/>
                  <a:chExt cx="3324" cy="2608"/>
                </a:xfrm>
              </p:grpSpPr>
              <p:pic>
                <p:nvPicPr>
                  <p:cNvPr id="23579" name="Picture 1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1474"/>
                    <a:ext cx="3324" cy="1134"/>
                  </a:xfrm>
                  <a:prstGeom prst="rect">
                    <a:avLst/>
                  </a:prstGeom>
                  <a:noFill/>
                  <a:ln w="9525">
                    <a:noFill/>
                    <a:miter lim="800000"/>
                    <a:headEnd/>
                    <a:tailEnd/>
                  </a:ln>
                </p:spPr>
              </p:pic>
              <p:pic>
                <p:nvPicPr>
                  <p:cNvPr id="23580" name="Picture 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0" y="0"/>
                    <a:ext cx="3318" cy="1476"/>
                  </a:xfrm>
                  <a:prstGeom prst="rect">
                    <a:avLst/>
                  </a:prstGeom>
                  <a:noFill/>
                  <a:ln w="9525">
                    <a:noFill/>
                    <a:miter lim="800000"/>
                    <a:headEnd/>
                    <a:tailEnd/>
                  </a:ln>
                </p:spPr>
              </p:pic>
            </p:grpSp>
            <p:pic>
              <p:nvPicPr>
                <p:cNvPr id="23573" name="Picture 18"/>
                <p:cNvPicPr>
                  <a:picLocks noChangeAspect="1" noChangeArrowheads="1"/>
                </p:cNvPicPr>
                <p:nvPr/>
              </p:nvPicPr>
              <p:blipFill>
                <a:blip r:embed="rId8" cstate="screen">
                  <a:lum bright="-6000" contrast="12000"/>
                  <a:extLst>
                    <a:ext uri="{28A0092B-C50C-407E-A947-70E740481C1C}">
                      <a14:useLocalDpi xmlns:a14="http://schemas.microsoft.com/office/drawing/2010/main"/>
                    </a:ext>
                  </a:extLst>
                </a:blip>
                <a:srcRect t="-4183"/>
                <a:stretch>
                  <a:fillRect/>
                </a:stretch>
              </p:blipFill>
              <p:spPr bwMode="auto">
                <a:xfrm>
                  <a:off x="46" y="2279"/>
                  <a:ext cx="1590" cy="362"/>
                </a:xfrm>
                <a:prstGeom prst="rect">
                  <a:avLst/>
                </a:prstGeom>
                <a:noFill/>
                <a:ln w="9525">
                  <a:noFill/>
                  <a:miter lim="800000"/>
                  <a:headEnd/>
                  <a:tailEnd/>
                </a:ln>
              </p:spPr>
            </p:pic>
            <p:pic>
              <p:nvPicPr>
                <p:cNvPr id="23574" name="Picture 19"/>
                <p:cNvPicPr>
                  <a:picLocks noChangeAspect="1" noChangeArrowheads="1"/>
                </p:cNvPicPr>
                <p:nvPr/>
              </p:nvPicPr>
              <p:blipFill>
                <a:blip r:embed="rId9" cstate="screen">
                  <a:lum bright="-6000" contrast="12000"/>
                  <a:extLst>
                    <a:ext uri="{28A0092B-C50C-407E-A947-70E740481C1C}">
                      <a14:useLocalDpi xmlns:a14="http://schemas.microsoft.com/office/drawing/2010/main"/>
                    </a:ext>
                  </a:extLst>
                </a:blip>
                <a:srcRect/>
                <a:stretch>
                  <a:fillRect/>
                </a:stretch>
              </p:blipFill>
              <p:spPr bwMode="auto">
                <a:xfrm>
                  <a:off x="0" y="3545"/>
                  <a:ext cx="1580" cy="527"/>
                </a:xfrm>
                <a:prstGeom prst="rect">
                  <a:avLst/>
                </a:prstGeom>
                <a:noFill/>
                <a:ln w="9525">
                  <a:noFill/>
                  <a:miter lim="800000"/>
                  <a:headEnd/>
                  <a:tailEnd/>
                </a:ln>
              </p:spPr>
            </p:pic>
            <p:sp>
              <p:nvSpPr>
                <p:cNvPr id="23575" name="Text Box 20"/>
                <p:cNvSpPr txBox="1">
                  <a:spLocks noChangeArrowheads="1"/>
                </p:cNvSpPr>
                <p:nvPr/>
              </p:nvSpPr>
              <p:spPr bwMode="auto">
                <a:xfrm>
                  <a:off x="48" y="1037"/>
                  <a:ext cx="1540" cy="154"/>
                </a:xfrm>
                <a:prstGeom prst="rect">
                  <a:avLst/>
                </a:prstGeom>
                <a:solidFill>
                  <a:schemeClr val="bg1"/>
                </a:solidFill>
                <a:ln w="9525">
                  <a:noFill/>
                  <a:miter lim="800000"/>
                  <a:headEnd/>
                  <a:tailEnd/>
                </a:ln>
              </p:spPr>
              <p:txBody>
                <a:bodyPr lIns="0" tIns="0" rIns="0" bIns="0">
                  <a:spAutoFit/>
                </a:bodyPr>
                <a:lstStyle/>
                <a:p>
                  <a:pPr algn="ctr">
                    <a:spcBef>
                      <a:spcPct val="50000"/>
                    </a:spcBef>
                  </a:pPr>
                  <a:r>
                    <a:rPr lang="zh-CN" altLang="en-US" sz="1600" b="1">
                      <a:solidFill>
                        <a:srgbClr val="FF00FF"/>
                      </a:solidFill>
                    </a:rPr>
                    <a:t>德国 “</a:t>
                  </a:r>
                  <a:r>
                    <a:rPr lang="en-US" altLang="zh-CN" sz="1600" b="1">
                      <a:solidFill>
                        <a:srgbClr val="FF00FF"/>
                      </a:solidFill>
                    </a:rPr>
                    <a:t>Materials Views”</a:t>
                  </a:r>
                </a:p>
              </p:txBody>
            </p:sp>
            <p:sp>
              <p:nvSpPr>
                <p:cNvPr id="23576" name="Text Box 21"/>
                <p:cNvSpPr txBox="1">
                  <a:spLocks noChangeArrowheads="1"/>
                </p:cNvSpPr>
                <p:nvPr/>
              </p:nvSpPr>
              <p:spPr bwMode="auto">
                <a:xfrm>
                  <a:off x="118" y="1682"/>
                  <a:ext cx="1373" cy="212"/>
                </a:xfrm>
                <a:prstGeom prst="rect">
                  <a:avLst/>
                </a:prstGeom>
                <a:solidFill>
                  <a:srgbClr val="FFFFFF"/>
                </a:solidFill>
                <a:ln w="9525">
                  <a:noFill/>
                  <a:miter lim="800000"/>
                  <a:headEnd/>
                  <a:tailEnd/>
                </a:ln>
              </p:spPr>
              <p:txBody>
                <a:bodyPr>
                  <a:spAutoFit/>
                </a:bodyPr>
                <a:lstStyle/>
                <a:p>
                  <a:pPr algn="ctr">
                    <a:spcBef>
                      <a:spcPct val="50000"/>
                    </a:spcBef>
                  </a:pPr>
                  <a:r>
                    <a:rPr lang="zh-CN" altLang="en-US" sz="1600" b="1">
                      <a:solidFill>
                        <a:srgbClr val="FF00FF"/>
                      </a:solidFill>
                    </a:rPr>
                    <a:t>美国 “当代陶瓷技术”</a:t>
                  </a:r>
                </a:p>
              </p:txBody>
            </p:sp>
            <p:sp>
              <p:nvSpPr>
                <p:cNvPr id="23577" name="Text Box 22"/>
                <p:cNvSpPr txBox="1">
                  <a:spLocks noChangeArrowheads="1"/>
                </p:cNvSpPr>
                <p:nvPr/>
              </p:nvSpPr>
              <p:spPr bwMode="auto">
                <a:xfrm>
                  <a:off x="52" y="2492"/>
                  <a:ext cx="1538" cy="212"/>
                </a:xfrm>
                <a:prstGeom prst="rect">
                  <a:avLst/>
                </a:prstGeom>
                <a:solidFill>
                  <a:srgbClr val="FFFFFF"/>
                </a:solidFill>
                <a:ln w="9525">
                  <a:noFill/>
                  <a:miter lim="800000"/>
                  <a:headEnd/>
                  <a:tailEnd/>
                </a:ln>
              </p:spPr>
              <p:txBody>
                <a:bodyPr>
                  <a:spAutoFit/>
                </a:bodyPr>
                <a:lstStyle/>
                <a:p>
                  <a:pPr algn="ctr">
                    <a:spcBef>
                      <a:spcPct val="50000"/>
                    </a:spcBef>
                  </a:pPr>
                  <a:r>
                    <a:rPr lang="zh-CN" altLang="en-US" sz="1600" b="1">
                      <a:solidFill>
                        <a:srgbClr val="FF00FF"/>
                      </a:solidFill>
                    </a:rPr>
                    <a:t>美国 “材料元素”</a:t>
                  </a:r>
                </a:p>
              </p:txBody>
            </p:sp>
            <p:sp>
              <p:nvSpPr>
                <p:cNvPr id="23578" name="Text Box 24"/>
                <p:cNvSpPr txBox="1">
                  <a:spLocks noChangeArrowheads="1"/>
                </p:cNvSpPr>
                <p:nvPr/>
              </p:nvSpPr>
              <p:spPr bwMode="auto">
                <a:xfrm>
                  <a:off x="52" y="3834"/>
                  <a:ext cx="1538" cy="231"/>
                </a:xfrm>
                <a:prstGeom prst="rect">
                  <a:avLst/>
                </a:prstGeom>
                <a:solidFill>
                  <a:srgbClr val="FFFFFF"/>
                </a:solidFill>
                <a:ln w="9525">
                  <a:noFill/>
                  <a:miter lim="800000"/>
                  <a:headEnd/>
                  <a:tailEnd/>
                </a:ln>
              </p:spPr>
              <p:txBody>
                <a:bodyPr>
                  <a:spAutoFit/>
                </a:bodyPr>
                <a:lstStyle/>
                <a:p>
                  <a:pPr algn="ctr">
                    <a:spcBef>
                      <a:spcPct val="50000"/>
                    </a:spcBef>
                  </a:pPr>
                  <a:r>
                    <a:rPr lang="en-US" altLang="zh-CN"/>
                    <a:t> </a:t>
                  </a:r>
                  <a:r>
                    <a:rPr lang="en-US" altLang="zh-CN" b="1">
                      <a:solidFill>
                        <a:srgbClr val="FF00FF"/>
                      </a:solidFill>
                    </a:rPr>
                    <a:t>“</a:t>
                  </a:r>
                  <a:r>
                    <a:rPr lang="zh-CN" altLang="en-US" sz="1600" b="1">
                      <a:solidFill>
                        <a:srgbClr val="FF00FF"/>
                      </a:solidFill>
                    </a:rPr>
                    <a:t>国家科技成果网”</a:t>
                  </a:r>
                </a:p>
              </p:txBody>
            </p:sp>
          </p:grpSp>
        </p:grpSp>
        <p:grpSp>
          <p:nvGrpSpPr>
            <p:cNvPr id="23564" name="Group 27"/>
            <p:cNvGrpSpPr>
              <a:grpSpLocks/>
            </p:cNvGrpSpPr>
            <p:nvPr/>
          </p:nvGrpSpPr>
          <p:grpSpPr bwMode="auto">
            <a:xfrm>
              <a:off x="0" y="2896"/>
              <a:ext cx="2000" cy="1228"/>
              <a:chOff x="0" y="0"/>
              <a:chExt cx="2000" cy="1228"/>
            </a:xfrm>
          </p:grpSpPr>
          <p:pic>
            <p:nvPicPr>
              <p:cNvPr id="23565" name="Picture 30"/>
              <p:cNvPicPr>
                <a:picLocks noChangeAspect="1" noChangeArrowheads="1"/>
              </p:cNvPicPr>
              <p:nvPr/>
            </p:nvPicPr>
            <p:blipFill>
              <a:blip r:embed="rId10" cstate="screen">
                <a:lum bright="-6000" contrast="12000"/>
                <a:extLst>
                  <a:ext uri="{28A0092B-C50C-407E-A947-70E740481C1C}">
                    <a14:useLocalDpi xmlns:a14="http://schemas.microsoft.com/office/drawing/2010/main"/>
                  </a:ext>
                </a:extLst>
              </a:blip>
              <a:srcRect/>
              <a:stretch>
                <a:fillRect/>
              </a:stretch>
            </p:blipFill>
            <p:spPr bwMode="auto">
              <a:xfrm>
                <a:off x="0" y="545"/>
                <a:ext cx="1998" cy="668"/>
              </a:xfrm>
              <a:prstGeom prst="rect">
                <a:avLst/>
              </a:prstGeom>
              <a:noFill/>
              <a:ln w="9525">
                <a:solidFill>
                  <a:srgbClr val="000000"/>
                </a:solidFill>
                <a:miter lim="800000"/>
                <a:headEnd/>
                <a:tailEnd/>
              </a:ln>
            </p:spPr>
          </p:pic>
          <p:pic>
            <p:nvPicPr>
              <p:cNvPr id="23566" name="Picture 31"/>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0" y="0"/>
                <a:ext cx="2000" cy="583"/>
              </a:xfrm>
              <a:prstGeom prst="rect">
                <a:avLst/>
              </a:prstGeom>
              <a:noFill/>
              <a:ln w="9525">
                <a:solidFill>
                  <a:srgbClr val="000000"/>
                </a:solidFill>
                <a:miter lim="800000"/>
                <a:headEnd/>
                <a:tailEnd/>
              </a:ln>
            </p:spPr>
          </p:pic>
          <p:sp>
            <p:nvSpPr>
              <p:cNvPr id="23567" name="Text Box 32"/>
              <p:cNvSpPr txBox="1">
                <a:spLocks noChangeArrowheads="1"/>
              </p:cNvSpPr>
              <p:nvPr/>
            </p:nvSpPr>
            <p:spPr bwMode="auto">
              <a:xfrm>
                <a:off x="240" y="1074"/>
                <a:ext cx="1474" cy="154"/>
              </a:xfrm>
              <a:prstGeom prst="rect">
                <a:avLst/>
              </a:prstGeom>
              <a:solidFill>
                <a:srgbClr val="FFFFFF">
                  <a:alpha val="61960"/>
                </a:srgbClr>
              </a:solidFill>
              <a:ln w="9525">
                <a:noFill/>
                <a:miter lim="800000"/>
                <a:headEnd/>
                <a:tailEnd/>
              </a:ln>
            </p:spPr>
            <p:txBody>
              <a:bodyPr tIns="0" bIns="0">
                <a:spAutoFit/>
              </a:bodyPr>
              <a:lstStyle/>
              <a:p>
                <a:pPr algn="ctr">
                  <a:spcBef>
                    <a:spcPct val="50000"/>
                  </a:spcBef>
                </a:pPr>
                <a:r>
                  <a:rPr lang="en-US" altLang="zh-CN" sz="1600" b="1">
                    <a:solidFill>
                      <a:srgbClr val="FF00FF"/>
                    </a:solidFill>
                  </a:rPr>
                  <a:t>“</a:t>
                </a:r>
                <a:r>
                  <a:rPr lang="zh-CN" altLang="en-US" sz="1600" b="1">
                    <a:solidFill>
                      <a:srgbClr val="FF00FF"/>
                    </a:solidFill>
                  </a:rPr>
                  <a:t>中国纳米网”</a:t>
                </a:r>
              </a:p>
            </p:txBody>
          </p:sp>
          <p:sp>
            <p:nvSpPr>
              <p:cNvPr id="23568" name="Text Box 33"/>
              <p:cNvSpPr txBox="1">
                <a:spLocks noChangeArrowheads="1"/>
              </p:cNvSpPr>
              <p:nvPr/>
            </p:nvSpPr>
            <p:spPr bwMode="auto">
              <a:xfrm>
                <a:off x="240" y="430"/>
                <a:ext cx="1474" cy="154"/>
              </a:xfrm>
              <a:prstGeom prst="rect">
                <a:avLst/>
              </a:prstGeom>
              <a:solidFill>
                <a:srgbClr val="FFFFFF">
                  <a:alpha val="70979"/>
                </a:srgbClr>
              </a:solidFill>
              <a:ln w="9525">
                <a:noFill/>
                <a:miter lim="800000"/>
                <a:headEnd/>
                <a:tailEnd/>
              </a:ln>
            </p:spPr>
            <p:txBody>
              <a:bodyPr tIns="0" bIns="0">
                <a:spAutoFit/>
              </a:bodyPr>
              <a:lstStyle/>
              <a:p>
                <a:pPr algn="ctr">
                  <a:spcBef>
                    <a:spcPct val="50000"/>
                  </a:spcBef>
                </a:pPr>
                <a:r>
                  <a:rPr lang="en-US" altLang="zh-CN" sz="1600" b="1">
                    <a:solidFill>
                      <a:srgbClr val="FF00FF"/>
                    </a:solidFill>
                  </a:rPr>
                  <a:t>“</a:t>
                </a:r>
                <a:r>
                  <a:rPr lang="zh-CN" altLang="en-US" sz="1600" b="1">
                    <a:solidFill>
                      <a:srgbClr val="FF00FF"/>
                    </a:solidFill>
                  </a:rPr>
                  <a:t>中国教育网”</a:t>
                </a:r>
              </a:p>
            </p:txBody>
          </p:sp>
        </p:grpSp>
      </p:grpSp>
      <p:grpSp>
        <p:nvGrpSpPr>
          <p:cNvPr id="23559" name="Group 32"/>
          <p:cNvGrpSpPr>
            <a:grpSpLocks/>
          </p:cNvGrpSpPr>
          <p:nvPr/>
        </p:nvGrpSpPr>
        <p:grpSpPr bwMode="auto">
          <a:xfrm>
            <a:off x="3203575" y="904072"/>
            <a:ext cx="2931411" cy="3936216"/>
            <a:chOff x="0" y="0"/>
            <a:chExt cx="2013" cy="2703"/>
          </a:xfrm>
        </p:grpSpPr>
        <p:pic>
          <p:nvPicPr>
            <p:cNvPr id="23561" name="Picture 5" descr="ncontent"/>
            <p:cNvPicPr>
              <a:picLocks noChangeAspect="1" noChangeArrowheads="1"/>
            </p:cNvPicPr>
            <p:nvPr/>
          </p:nvPicPr>
          <p:blipFill>
            <a:blip r:embed="rId12"/>
            <a:srcRect/>
            <a:stretch>
              <a:fillRect/>
            </a:stretch>
          </p:blipFill>
          <p:spPr bwMode="auto">
            <a:xfrm>
              <a:off x="0" y="0"/>
              <a:ext cx="2013" cy="2703"/>
            </a:xfrm>
            <a:prstGeom prst="rect">
              <a:avLst/>
            </a:prstGeom>
            <a:noFill/>
            <a:ln w="9525">
              <a:noFill/>
              <a:miter lim="800000"/>
              <a:headEnd/>
              <a:tailEnd/>
            </a:ln>
          </p:spPr>
        </p:pic>
        <p:sp>
          <p:nvSpPr>
            <p:cNvPr id="58402" name="Text Box 43"/>
            <p:cNvSpPr txBox="1">
              <a:spLocks noChangeArrowheads="1"/>
            </p:cNvSpPr>
            <p:nvPr/>
          </p:nvSpPr>
          <p:spPr bwMode="auto">
            <a:xfrm>
              <a:off x="934" y="617"/>
              <a:ext cx="771" cy="317"/>
            </a:xfrm>
            <a:prstGeom prst="rect">
              <a:avLst/>
            </a:prstGeom>
            <a:noFill/>
            <a:ln>
              <a:noFill/>
            </a:ln>
            <a:effectLst/>
            <a:extLst/>
          </p:spPr>
          <p:txBody>
            <a:bodyPr lIns="72000" rIns="72000"/>
            <a:lstStyle/>
            <a:p>
              <a:pPr algn="just">
                <a:lnSpc>
                  <a:spcPct val="110000"/>
                </a:lnSpc>
                <a:defRPr/>
              </a:pPr>
              <a:endParaRPr lang="en-US" altLang="zh-CN" sz="2200">
                <a:solidFill>
                  <a:srgbClr val="FF0000"/>
                </a:solidFill>
                <a:effectLst>
                  <a:outerShdw blurRad="38100" dist="38100" dir="2700000" algn="tl">
                    <a:srgbClr val="C0C0C0"/>
                  </a:outerShdw>
                </a:effectLst>
              </a:endParaRPr>
            </a:p>
          </p:txBody>
        </p:sp>
      </p:grpSp>
    </p:spTree>
    <p:extLst>
      <p:ext uri="{BB962C8B-B14F-4D97-AF65-F5344CB8AC3E}">
        <p14:creationId xmlns:p14="http://schemas.microsoft.com/office/powerpoint/2010/main" val="317037631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10914" y="2640076"/>
            <a:ext cx="4775667" cy="1200329"/>
          </a:xfrm>
          <a:prstGeom prst="rect">
            <a:avLst/>
          </a:prstGeom>
          <a:noFill/>
        </p:spPr>
        <p:txBody>
          <a:bodyPr wrap="none" lIns="91440" tIns="45720" rIns="91440" bIns="45720">
            <a:spAutoFit/>
          </a:bodyPr>
          <a:lstStyle/>
          <a:p>
            <a:pPr algn="ctr"/>
            <a:r>
              <a:rPr lang="en-US" altLang="zh-CN" sz="7200" b="1" cap="none" spc="0" dirty="0" smtClean="0">
                <a:ln w="0"/>
                <a:solidFill>
                  <a:schemeClr val="accent1"/>
                </a:solidFill>
                <a:effectLst>
                  <a:outerShdw blurRad="38100" dist="25400" dir="5400000" algn="ctr" rotWithShape="0">
                    <a:srgbClr val="6E747A">
                      <a:alpha val="43000"/>
                    </a:srgbClr>
                  </a:outerShdw>
                </a:effectLst>
              </a:rPr>
              <a:t>Thank you!</a:t>
            </a:r>
            <a:endParaRPr lang="zh-CN" altLang="en-US" sz="7200" b="1"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91289707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主要内容</a:t>
            </a:r>
            <a:endParaRPr lang="zh-CN" altLang="en-US" dirty="0"/>
          </a:p>
        </p:txBody>
      </p:sp>
      <p:sp>
        <p:nvSpPr>
          <p:cNvPr id="5" name="内容占位符 4"/>
          <p:cNvSpPr>
            <a:spLocks noGrp="1"/>
          </p:cNvSpPr>
          <p:nvPr>
            <p:ph idx="1"/>
          </p:nvPr>
        </p:nvSpPr>
        <p:spPr/>
        <p:txBody>
          <a:bodyPr/>
          <a:lstStyle/>
          <a:p>
            <a:r>
              <a:rPr lang="zh-CN" altLang="en-US" dirty="0" smtClean="0"/>
              <a:t>学院概况</a:t>
            </a:r>
            <a:endParaRPr lang="en-US" altLang="zh-CN" dirty="0" smtClean="0"/>
          </a:p>
          <a:p>
            <a:r>
              <a:rPr lang="zh-CN" altLang="en-US" dirty="0" smtClean="0"/>
              <a:t>学科</a:t>
            </a:r>
            <a:r>
              <a:rPr lang="zh-CN" altLang="en-US" dirty="0"/>
              <a:t>发展</a:t>
            </a:r>
            <a:endParaRPr lang="en-US" altLang="zh-CN" dirty="0" smtClean="0"/>
          </a:p>
          <a:p>
            <a:r>
              <a:rPr lang="zh-CN" altLang="en-US" dirty="0" smtClean="0"/>
              <a:t>主要成果</a:t>
            </a:r>
            <a:endParaRPr lang="en-US" altLang="zh-CN" dirty="0" smtClean="0"/>
          </a:p>
          <a:p>
            <a:pPr lvl="1"/>
            <a:r>
              <a:rPr lang="zh-CN" altLang="en-US" dirty="0" smtClean="0"/>
              <a:t>教学</a:t>
            </a:r>
            <a:endParaRPr lang="en-US" altLang="zh-CN" dirty="0" smtClean="0"/>
          </a:p>
          <a:p>
            <a:pPr lvl="1"/>
            <a:r>
              <a:rPr lang="zh-CN" altLang="en-US" dirty="0" smtClean="0"/>
              <a:t>科研</a:t>
            </a:r>
            <a:endParaRPr lang="en-US" altLang="zh-CN" dirty="0" smtClean="0"/>
          </a:p>
          <a:p>
            <a:pPr lvl="1"/>
            <a:r>
              <a:rPr lang="zh-CN" altLang="en-US" dirty="0" smtClean="0"/>
              <a:t>人才培养</a:t>
            </a:r>
            <a:endParaRPr lang="en-US" altLang="zh-CN" dirty="0" smtClean="0"/>
          </a:p>
          <a:p>
            <a:r>
              <a:rPr lang="zh-CN" altLang="en-US" dirty="0" smtClean="0"/>
              <a:t>代表性研究进展</a:t>
            </a:r>
            <a:endParaRPr lang="zh-CN" altLang="en-US" dirty="0"/>
          </a:p>
        </p:txBody>
      </p:sp>
    </p:spTree>
    <p:extLst>
      <p:ext uri="{BB962C8B-B14F-4D97-AF65-F5344CB8AC3E}">
        <p14:creationId xmlns:p14="http://schemas.microsoft.com/office/powerpoint/2010/main" val="357758476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4"/>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7" name="页脚占位符 9"/>
          <p:cNvSpPr txBox="1">
            <a:spLocks noChangeArrowheads="1"/>
          </p:cNvSpPr>
          <p:nvPr/>
        </p:nvSpPr>
        <p:spPr bwMode="auto">
          <a:xfrm>
            <a:off x="287338" y="188913"/>
            <a:ext cx="9390062" cy="715962"/>
          </a:xfrm>
          <a:prstGeom prst="rect">
            <a:avLst/>
          </a:prstGeom>
          <a:noFill/>
          <a:ln w="9525">
            <a:noFill/>
            <a:miter lim="800000"/>
            <a:headEnd/>
            <a:tailEnd/>
          </a:ln>
        </p:spPr>
        <p:txBody>
          <a:bodyPr anchor="ctr"/>
          <a:lstStyle/>
          <a:p>
            <a:pPr eaLnBrk="1" hangingPunct="1">
              <a:defRPr/>
            </a:pPr>
            <a:r>
              <a:rPr lang="zh-CN" altLang="en-US" sz="3200" b="1" kern="0" baseline="0" dirty="0" smtClean="0">
                <a:solidFill>
                  <a:schemeClr val="bg1"/>
                </a:solidFill>
                <a:latin typeface="微软雅黑" pitchFamily="34" charset="-122"/>
                <a:ea typeface="微软雅黑" pitchFamily="34" charset="-122"/>
                <a:cs typeface="+mj-cs"/>
              </a:rPr>
              <a:t>学院概况</a:t>
            </a:r>
            <a:r>
              <a:rPr lang="en-US" altLang="zh-CN" sz="3200" b="1" kern="0" dirty="0" smtClean="0">
                <a:solidFill>
                  <a:schemeClr val="bg1"/>
                </a:solidFill>
                <a:latin typeface="微软雅黑" pitchFamily="34" charset="-122"/>
                <a:ea typeface="微软雅黑" pitchFamily="34" charset="-122"/>
                <a:cs typeface="+mj-cs"/>
              </a:rPr>
              <a:t>——</a:t>
            </a:r>
            <a:r>
              <a:rPr lang="zh-CN" altLang="en-US" sz="3200" b="1" kern="0" dirty="0" smtClean="0">
                <a:solidFill>
                  <a:schemeClr val="bg1"/>
                </a:solidFill>
                <a:latin typeface="微软雅黑" pitchFamily="34" charset="-122"/>
                <a:ea typeface="微软雅黑" pitchFamily="34" charset="-122"/>
                <a:cs typeface="+mj-cs"/>
              </a:rPr>
              <a:t>组织机构</a:t>
            </a:r>
            <a:endParaRPr lang="zh-CN" altLang="en-US" sz="2400" b="1" kern="0" baseline="0" dirty="0">
              <a:solidFill>
                <a:srgbClr val="FFFF00"/>
              </a:solidFill>
              <a:latin typeface="微软雅黑" pitchFamily="34" charset="-122"/>
              <a:ea typeface="微软雅黑" pitchFamily="34" charset="-122"/>
              <a:cs typeface="+mj-cs"/>
            </a:endParaRP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5448" y="1184122"/>
            <a:ext cx="8083777" cy="4948454"/>
          </a:xfrm>
          <a:prstGeom prst="rect">
            <a:avLst/>
          </a:prstGeom>
        </p:spPr>
      </p:pic>
    </p:spTree>
    <p:extLst>
      <p:ext uri="{BB962C8B-B14F-4D97-AF65-F5344CB8AC3E}">
        <p14:creationId xmlns:p14="http://schemas.microsoft.com/office/powerpoint/2010/main" val="337556804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3453" y="812469"/>
            <a:ext cx="8296275" cy="10156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lnSpc>
                <a:spcPct val="150000"/>
              </a:lnSpc>
              <a:defRPr/>
            </a:pPr>
            <a:r>
              <a:rPr lang="zh-CN" altLang="en-US" sz="2000" b="1" dirty="0" smtClean="0">
                <a:solidFill>
                  <a:srgbClr val="002060"/>
                </a:solidFill>
                <a:latin typeface="微软雅黑" pitchFamily="34" charset="-122"/>
                <a:ea typeface="微软雅黑" pitchFamily="34" charset="-122"/>
              </a:rPr>
              <a:t>学院规模：</a:t>
            </a:r>
            <a:r>
              <a:rPr lang="en-US" altLang="zh-CN" sz="2000" b="1" smtClean="0">
                <a:solidFill>
                  <a:srgbClr val="002060"/>
                </a:solidFill>
                <a:latin typeface="微软雅黑" pitchFamily="34" charset="-122"/>
                <a:ea typeface="微软雅黑" pitchFamily="34" charset="-122"/>
              </a:rPr>
              <a:t>2013</a:t>
            </a:r>
            <a:r>
              <a:rPr lang="zh-CN" altLang="zh-CN" sz="2000" b="1" smtClean="0">
                <a:solidFill>
                  <a:srgbClr val="002060"/>
                </a:solidFill>
                <a:latin typeface="微软雅黑" pitchFamily="34" charset="-122"/>
                <a:ea typeface="微软雅黑" pitchFamily="34" charset="-122"/>
              </a:rPr>
              <a:t>年</a:t>
            </a:r>
            <a:r>
              <a:rPr lang="en-US" altLang="zh-CN" sz="2000" b="1" dirty="0" smtClean="0">
                <a:solidFill>
                  <a:srgbClr val="002060"/>
                </a:solidFill>
                <a:latin typeface="微软雅黑" pitchFamily="34" charset="-122"/>
                <a:ea typeface="微软雅黑" pitchFamily="34" charset="-122"/>
              </a:rPr>
              <a:t>12</a:t>
            </a:r>
            <a:r>
              <a:rPr lang="zh-CN" altLang="en-US" sz="2000" b="1" dirty="0" smtClean="0">
                <a:solidFill>
                  <a:srgbClr val="002060"/>
                </a:solidFill>
                <a:latin typeface="微软雅黑" pitchFamily="34" charset="-122"/>
                <a:ea typeface="微软雅黑" pitchFamily="34" charset="-122"/>
              </a:rPr>
              <a:t>月，</a:t>
            </a:r>
            <a:r>
              <a:rPr lang="zh-CN" altLang="zh-CN" sz="2000" b="1" dirty="0" smtClean="0">
                <a:solidFill>
                  <a:srgbClr val="002060"/>
                </a:solidFill>
                <a:latin typeface="微软雅黑" pitchFamily="34" charset="-122"/>
                <a:ea typeface="微软雅黑" pitchFamily="34" charset="-122"/>
              </a:rPr>
              <a:t>在</a:t>
            </a:r>
            <a:r>
              <a:rPr lang="zh-CN" altLang="zh-CN" sz="2000" b="1" dirty="0">
                <a:solidFill>
                  <a:srgbClr val="002060"/>
                </a:solidFill>
                <a:latin typeface="微软雅黑" pitchFamily="34" charset="-122"/>
                <a:ea typeface="微软雅黑" pitchFamily="34" charset="-122"/>
              </a:rPr>
              <a:t>职教职工</a:t>
            </a:r>
            <a:r>
              <a:rPr lang="en-US" altLang="zh-CN" sz="2000" b="1" dirty="0" smtClean="0">
                <a:solidFill>
                  <a:srgbClr val="002060"/>
                </a:solidFill>
                <a:latin typeface="微软雅黑" pitchFamily="34" charset="-122"/>
                <a:ea typeface="微软雅黑" pitchFamily="34" charset="-122"/>
              </a:rPr>
              <a:t>131</a:t>
            </a:r>
            <a:r>
              <a:rPr lang="zh-CN" altLang="zh-CN" sz="2000" b="1" dirty="0" smtClean="0">
                <a:solidFill>
                  <a:srgbClr val="002060"/>
                </a:solidFill>
                <a:latin typeface="微软雅黑" pitchFamily="34" charset="-122"/>
                <a:ea typeface="微软雅黑" pitchFamily="34" charset="-122"/>
              </a:rPr>
              <a:t>人</a:t>
            </a:r>
            <a:r>
              <a:rPr lang="zh-CN" altLang="zh-CN" sz="2000" b="1" dirty="0">
                <a:solidFill>
                  <a:srgbClr val="002060"/>
                </a:solidFill>
                <a:latin typeface="微软雅黑" pitchFamily="34" charset="-122"/>
                <a:ea typeface="微软雅黑" pitchFamily="34" charset="-122"/>
              </a:rPr>
              <a:t>，院士</a:t>
            </a:r>
            <a:r>
              <a:rPr lang="en-US" altLang="zh-CN" sz="2000" b="1" dirty="0">
                <a:solidFill>
                  <a:srgbClr val="002060"/>
                </a:solidFill>
                <a:latin typeface="微软雅黑" pitchFamily="34" charset="-122"/>
                <a:ea typeface="微软雅黑" pitchFamily="34" charset="-122"/>
              </a:rPr>
              <a:t>2</a:t>
            </a:r>
            <a:r>
              <a:rPr lang="zh-CN" altLang="zh-CN" sz="2000" b="1" dirty="0">
                <a:solidFill>
                  <a:srgbClr val="002060"/>
                </a:solidFill>
                <a:latin typeface="微软雅黑" pitchFamily="34" charset="-122"/>
                <a:ea typeface="微软雅黑" pitchFamily="34" charset="-122"/>
              </a:rPr>
              <a:t>人（兼职</a:t>
            </a:r>
            <a:r>
              <a:rPr lang="en-US" altLang="zh-CN" sz="2000" b="1" dirty="0">
                <a:solidFill>
                  <a:srgbClr val="002060"/>
                </a:solidFill>
                <a:latin typeface="微软雅黑" pitchFamily="34" charset="-122"/>
                <a:ea typeface="微软雅黑" pitchFamily="34" charset="-122"/>
              </a:rPr>
              <a:t>1</a:t>
            </a:r>
            <a:r>
              <a:rPr lang="zh-CN" altLang="zh-CN" sz="2000" b="1" dirty="0">
                <a:solidFill>
                  <a:srgbClr val="002060"/>
                </a:solidFill>
                <a:latin typeface="微软雅黑" pitchFamily="34" charset="-122"/>
                <a:ea typeface="微软雅黑" pitchFamily="34" charset="-122"/>
              </a:rPr>
              <a:t>人），博导</a:t>
            </a:r>
            <a:r>
              <a:rPr lang="en-US" altLang="zh-CN" sz="2000" b="1" dirty="0" smtClean="0">
                <a:solidFill>
                  <a:srgbClr val="002060"/>
                </a:solidFill>
                <a:latin typeface="微软雅黑" pitchFamily="34" charset="-122"/>
                <a:ea typeface="微软雅黑" pitchFamily="34" charset="-122"/>
              </a:rPr>
              <a:t>25</a:t>
            </a:r>
            <a:r>
              <a:rPr lang="zh-CN" altLang="zh-CN" sz="2000" b="1" dirty="0" smtClean="0">
                <a:solidFill>
                  <a:srgbClr val="002060"/>
                </a:solidFill>
                <a:latin typeface="微软雅黑" pitchFamily="34" charset="-122"/>
                <a:ea typeface="微软雅黑" pitchFamily="34" charset="-122"/>
              </a:rPr>
              <a:t>人（</a:t>
            </a:r>
            <a:r>
              <a:rPr lang="zh-CN" altLang="en-US" sz="2000" b="1" dirty="0">
                <a:solidFill>
                  <a:srgbClr val="002060"/>
                </a:solidFill>
                <a:latin typeface="微软雅黑" pitchFamily="34" charset="-122"/>
                <a:ea typeface="微软雅黑" pitchFamily="34" charset="-122"/>
              </a:rPr>
              <a:t>跨</a:t>
            </a:r>
            <a:r>
              <a:rPr lang="zh-CN" altLang="en-US" sz="2000" b="1" dirty="0" smtClean="0">
                <a:solidFill>
                  <a:srgbClr val="002060"/>
                </a:solidFill>
                <a:latin typeface="微软雅黑" pitchFamily="34" charset="-122"/>
                <a:ea typeface="微软雅黑" pitchFamily="34" charset="-122"/>
              </a:rPr>
              <a:t>学科１人，</a:t>
            </a:r>
            <a:r>
              <a:rPr lang="zh-CN" altLang="zh-CN" sz="2000" b="1" dirty="0" smtClean="0">
                <a:solidFill>
                  <a:srgbClr val="002060"/>
                </a:solidFill>
                <a:latin typeface="微软雅黑" pitchFamily="34" charset="-122"/>
                <a:ea typeface="微软雅黑" pitchFamily="34" charset="-122"/>
              </a:rPr>
              <a:t>兼职</a:t>
            </a:r>
            <a:r>
              <a:rPr lang="en-US" altLang="zh-CN" sz="2000" b="1" dirty="0">
                <a:solidFill>
                  <a:srgbClr val="002060"/>
                </a:solidFill>
                <a:latin typeface="微软雅黑" pitchFamily="34" charset="-122"/>
                <a:ea typeface="微软雅黑" pitchFamily="34" charset="-122"/>
              </a:rPr>
              <a:t>2</a:t>
            </a:r>
            <a:r>
              <a:rPr lang="zh-CN" altLang="zh-CN" sz="2000" b="1" dirty="0">
                <a:solidFill>
                  <a:srgbClr val="002060"/>
                </a:solidFill>
                <a:latin typeface="微软雅黑" pitchFamily="34" charset="-122"/>
                <a:ea typeface="微软雅黑" pitchFamily="34" charset="-122"/>
              </a:rPr>
              <a:t>人），正高职称</a:t>
            </a:r>
            <a:r>
              <a:rPr lang="en-US" altLang="zh-CN" sz="2000" b="1" dirty="0" smtClean="0">
                <a:solidFill>
                  <a:srgbClr val="002060"/>
                </a:solidFill>
                <a:latin typeface="微软雅黑" pitchFamily="34" charset="-122"/>
                <a:ea typeface="微软雅黑" pitchFamily="34" charset="-122"/>
              </a:rPr>
              <a:t>3</a:t>
            </a:r>
            <a:r>
              <a:rPr lang="en-US" altLang="zh-CN" sz="2000" b="1" dirty="0">
                <a:solidFill>
                  <a:srgbClr val="002060"/>
                </a:solidFill>
                <a:latin typeface="微软雅黑" pitchFamily="34" charset="-122"/>
                <a:ea typeface="微软雅黑" pitchFamily="34" charset="-122"/>
              </a:rPr>
              <a:t>4</a:t>
            </a:r>
            <a:r>
              <a:rPr lang="zh-CN" altLang="zh-CN" sz="2000" b="1" dirty="0" smtClean="0">
                <a:solidFill>
                  <a:srgbClr val="002060"/>
                </a:solidFill>
                <a:latin typeface="微软雅黑" pitchFamily="34" charset="-122"/>
                <a:ea typeface="微软雅黑" pitchFamily="34" charset="-122"/>
              </a:rPr>
              <a:t>人</a:t>
            </a:r>
            <a:r>
              <a:rPr lang="zh-CN" altLang="zh-CN" sz="2000" b="1" dirty="0">
                <a:solidFill>
                  <a:srgbClr val="002060"/>
                </a:solidFill>
                <a:latin typeface="微软雅黑" pitchFamily="34" charset="-122"/>
                <a:ea typeface="微软雅黑" pitchFamily="34" charset="-122"/>
              </a:rPr>
              <a:t>，副高职称</a:t>
            </a:r>
            <a:r>
              <a:rPr lang="en-US" altLang="zh-CN" sz="2000" b="1" dirty="0" smtClean="0">
                <a:solidFill>
                  <a:srgbClr val="002060"/>
                </a:solidFill>
                <a:latin typeface="微软雅黑" pitchFamily="34" charset="-122"/>
                <a:ea typeface="微软雅黑" pitchFamily="34" charset="-122"/>
              </a:rPr>
              <a:t>4</a:t>
            </a:r>
            <a:r>
              <a:rPr lang="en-US" altLang="zh-CN" sz="2000" b="1" dirty="0">
                <a:solidFill>
                  <a:srgbClr val="002060"/>
                </a:solidFill>
                <a:latin typeface="微软雅黑" pitchFamily="34" charset="-122"/>
                <a:ea typeface="微软雅黑" pitchFamily="34" charset="-122"/>
              </a:rPr>
              <a:t>8</a:t>
            </a:r>
            <a:r>
              <a:rPr lang="zh-CN" altLang="zh-CN" sz="2000" b="1" dirty="0" smtClean="0">
                <a:solidFill>
                  <a:srgbClr val="002060"/>
                </a:solidFill>
                <a:latin typeface="微软雅黑" pitchFamily="34" charset="-122"/>
                <a:ea typeface="微软雅黑" pitchFamily="34" charset="-122"/>
              </a:rPr>
              <a:t>人</a:t>
            </a:r>
            <a:r>
              <a:rPr lang="zh-CN" altLang="en-US" sz="2000" b="1" dirty="0">
                <a:solidFill>
                  <a:srgbClr val="002060"/>
                </a:solidFill>
                <a:latin typeface="微软雅黑" pitchFamily="34" charset="-122"/>
                <a:ea typeface="微软雅黑" pitchFamily="34" charset="-122"/>
              </a:rPr>
              <a:t>。</a:t>
            </a:r>
          </a:p>
        </p:txBody>
      </p:sp>
      <p:grpSp>
        <p:nvGrpSpPr>
          <p:cNvPr id="15364" name="组合 1"/>
          <p:cNvGrpSpPr>
            <a:grpSpLocks/>
          </p:cNvGrpSpPr>
          <p:nvPr/>
        </p:nvGrpSpPr>
        <p:grpSpPr bwMode="auto">
          <a:xfrm>
            <a:off x="120650" y="1690583"/>
            <a:ext cx="8775700" cy="5108002"/>
            <a:chOff x="1549400" y="2133600"/>
            <a:chExt cx="6883400" cy="3905251"/>
          </a:xfrm>
        </p:grpSpPr>
        <p:grpSp>
          <p:nvGrpSpPr>
            <p:cNvPr id="15367" name="Group 73"/>
            <p:cNvGrpSpPr>
              <a:grpSpLocks/>
            </p:cNvGrpSpPr>
            <p:nvPr/>
          </p:nvGrpSpPr>
          <p:grpSpPr bwMode="auto">
            <a:xfrm>
              <a:off x="1549400" y="2133600"/>
              <a:ext cx="3381375" cy="3905251"/>
              <a:chOff x="672" y="1344"/>
              <a:chExt cx="2130" cy="2460"/>
            </a:xfrm>
          </p:grpSpPr>
          <p:sp>
            <p:nvSpPr>
              <p:cNvPr id="4" name="AutoShape 74"/>
              <p:cNvSpPr>
                <a:spLocks noChangeArrowheads="1"/>
              </p:cNvSpPr>
              <p:nvPr/>
            </p:nvSpPr>
            <p:spPr bwMode="gray">
              <a:xfrm>
                <a:off x="672" y="1625"/>
                <a:ext cx="2112" cy="2179"/>
              </a:xfrm>
              <a:prstGeom prst="roundRect">
                <a:avLst>
                  <a:gd name="adj" fmla="val 10347"/>
                </a:avLst>
              </a:prstGeom>
              <a:gradFill rotWithShape="1">
                <a:gsLst>
                  <a:gs pos="0">
                    <a:srgbClr val="CCECFF"/>
                  </a:gs>
                  <a:gs pos="100000">
                    <a:srgbClr val="CCECFF">
                      <a:gamma/>
                      <a:tint val="0"/>
                      <a:invGamma/>
                    </a:srgbClr>
                  </a:gs>
                </a:gsLst>
                <a:lin ang="18900000" scaled="1"/>
              </a:gradFill>
              <a:ln w="50800">
                <a:solidFill>
                  <a:srgbClr val="7099E2"/>
                </a:solidFill>
                <a:round/>
                <a:headEnd/>
                <a:tailEnd/>
              </a:ln>
              <a:effectLst>
                <a:outerShdw dist="107763" dir="2700000" algn="ctr" rotWithShape="0">
                  <a:srgbClr val="C0C0C0">
                    <a:alpha val="50000"/>
                  </a:srgbClr>
                </a:outerShdw>
              </a:effectLst>
            </p:spPr>
            <p:txBody>
              <a:bodyPr wrap="none" anchor="ctr"/>
              <a:lstStyle/>
              <a:p>
                <a:pPr>
                  <a:defRPr/>
                </a:pPr>
                <a:endParaRPr lang="zh-CN" altLang="en-US">
                  <a:latin typeface="Arial" charset="0"/>
                  <a:ea typeface="宋体" charset="-122"/>
                </a:endParaRPr>
              </a:p>
            </p:txBody>
          </p:sp>
          <p:grpSp>
            <p:nvGrpSpPr>
              <p:cNvPr id="15376" name="Group 75"/>
              <p:cNvGrpSpPr>
                <a:grpSpLocks/>
              </p:cNvGrpSpPr>
              <p:nvPr/>
            </p:nvGrpSpPr>
            <p:grpSpPr bwMode="auto">
              <a:xfrm>
                <a:off x="2304" y="1344"/>
                <a:ext cx="498" cy="1245"/>
                <a:chOff x="2304" y="1344"/>
                <a:chExt cx="498" cy="1245"/>
              </a:xfrm>
            </p:grpSpPr>
            <p:sp>
              <p:nvSpPr>
                <p:cNvPr id="6" name="Freeform 76"/>
                <p:cNvSpPr>
                  <a:spLocks/>
                </p:cNvSpPr>
                <p:nvPr/>
              </p:nvSpPr>
              <p:spPr bwMode="gray">
                <a:xfrm>
                  <a:off x="2425" y="1344"/>
                  <a:ext cx="233" cy="254"/>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a typeface="宋体" charset="-122"/>
                  </a:endParaRPr>
                </a:p>
              </p:txBody>
            </p:sp>
            <p:sp>
              <p:nvSpPr>
                <p:cNvPr id="7" name="Freeform 77"/>
                <p:cNvSpPr>
                  <a:spLocks/>
                </p:cNvSpPr>
                <p:nvPr/>
              </p:nvSpPr>
              <p:spPr bwMode="gray">
                <a:xfrm>
                  <a:off x="2304" y="1625"/>
                  <a:ext cx="498" cy="965"/>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a typeface="宋体" charset="-122"/>
                  </a:endParaRPr>
                </a:p>
              </p:txBody>
            </p:sp>
          </p:grpSp>
        </p:grpSp>
        <p:sp>
          <p:nvSpPr>
            <p:cNvPr id="15368" name="Text Box 78"/>
            <p:cNvSpPr txBox="1">
              <a:spLocks noChangeArrowheads="1"/>
            </p:cNvSpPr>
            <p:nvPr/>
          </p:nvSpPr>
          <p:spPr bwMode="gray">
            <a:xfrm>
              <a:off x="1677098" y="3201722"/>
              <a:ext cx="3113614" cy="248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国家杰出青年基金</a:t>
              </a:r>
              <a:r>
                <a:rPr lang="zh-CN" altLang="zh-CN" b="1" dirty="0" smtClean="0">
                  <a:latin typeface="微软雅黑" panose="020B0503020204020204" pitchFamily="34" charset="-122"/>
                  <a:ea typeface="微软雅黑" panose="020B0503020204020204" pitchFamily="34" charset="-122"/>
                </a:rPr>
                <a:t>获得者</a:t>
              </a:r>
              <a:r>
                <a:rPr lang="en-US" altLang="zh-CN" b="1" dirty="0" smtClean="0">
                  <a:latin typeface="微软雅黑" panose="020B0503020204020204" pitchFamily="34" charset="-122"/>
                  <a:ea typeface="微软雅黑" panose="020B0503020204020204" pitchFamily="34" charset="-122"/>
                </a:rPr>
                <a:t>2</a:t>
              </a:r>
              <a:r>
                <a:rPr lang="zh-CN" altLang="zh-CN" b="1" dirty="0" smtClean="0">
                  <a:latin typeface="微软雅黑" panose="020B0503020204020204" pitchFamily="34" charset="-122"/>
                  <a:ea typeface="微软雅黑" panose="020B0503020204020204" pitchFamily="34" charset="-122"/>
                </a:rPr>
                <a:t>人</a:t>
              </a:r>
              <a:endParaRPr lang="zh-CN" altLang="zh-CN" b="1" dirty="0">
                <a:latin typeface="微软雅黑" panose="020B0503020204020204" pitchFamily="34" charset="-122"/>
                <a:ea typeface="微软雅黑" panose="020B0503020204020204" pitchFamily="34" charset="-122"/>
              </a:endParaRP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长江学者特聘教授</a:t>
              </a:r>
              <a:r>
                <a:rPr lang="en-US" altLang="zh-CN" b="1" dirty="0">
                  <a:latin typeface="微软雅黑" panose="020B0503020204020204" pitchFamily="34" charset="-122"/>
                  <a:ea typeface="微软雅黑" panose="020B0503020204020204" pitchFamily="34" charset="-122"/>
                </a:rPr>
                <a:t>2</a:t>
              </a:r>
              <a:r>
                <a:rPr lang="zh-CN" altLang="zh-CN" b="1" dirty="0">
                  <a:latin typeface="微软雅黑" panose="020B0503020204020204" pitchFamily="34" charset="-122"/>
                  <a:ea typeface="微软雅黑" panose="020B0503020204020204" pitchFamily="34" charset="-122"/>
                </a:rPr>
                <a:t>人</a:t>
              </a: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北京市特聘教授</a:t>
              </a:r>
              <a:r>
                <a:rPr lang="en-US" altLang="zh-CN" b="1" dirty="0">
                  <a:latin typeface="微软雅黑" panose="020B0503020204020204" pitchFamily="34" charset="-122"/>
                  <a:ea typeface="微软雅黑" panose="020B0503020204020204" pitchFamily="34" charset="-122"/>
                </a:rPr>
                <a:t>3</a:t>
              </a:r>
              <a:r>
                <a:rPr lang="zh-CN" altLang="zh-CN" b="1" dirty="0">
                  <a:latin typeface="微软雅黑" panose="020B0503020204020204" pitchFamily="34" charset="-122"/>
                  <a:ea typeface="微软雅黑" panose="020B0503020204020204" pitchFamily="34" charset="-122"/>
                </a:rPr>
                <a:t>人</a:t>
              </a: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人事部新世纪百千万人才</a:t>
              </a:r>
              <a:r>
                <a:rPr lang="zh-CN" altLang="zh-CN" b="1" dirty="0" smtClean="0">
                  <a:latin typeface="微软雅黑" panose="020B0503020204020204" pitchFamily="34" charset="-122"/>
                  <a:ea typeface="微软雅黑" panose="020B0503020204020204" pitchFamily="34" charset="-122"/>
                </a:rPr>
                <a:t>工程</a:t>
              </a:r>
              <a:r>
                <a:rPr lang="en-US" altLang="zh-CN" b="1" dirty="0" smtClean="0">
                  <a:latin typeface="微软雅黑" panose="020B0503020204020204" pitchFamily="34" charset="-122"/>
                  <a:ea typeface="微软雅黑" panose="020B0503020204020204" pitchFamily="34" charset="-122"/>
                </a:rPr>
                <a:t>4</a:t>
              </a:r>
              <a:r>
                <a:rPr lang="zh-CN" altLang="zh-CN" b="1" dirty="0" smtClean="0">
                  <a:latin typeface="微软雅黑" panose="020B0503020204020204" pitchFamily="34" charset="-122"/>
                  <a:ea typeface="微软雅黑" panose="020B0503020204020204" pitchFamily="34" charset="-122"/>
                </a:rPr>
                <a:t>人</a:t>
              </a:r>
              <a:endParaRPr lang="zh-CN" altLang="zh-CN" b="1" dirty="0">
                <a:latin typeface="微软雅黑" panose="020B0503020204020204" pitchFamily="34" charset="-122"/>
                <a:ea typeface="微软雅黑" panose="020B0503020204020204" pitchFamily="34" charset="-122"/>
              </a:endParaRP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教育部高校青年教师奖励计划</a:t>
              </a:r>
              <a:r>
                <a:rPr lang="en-US" altLang="zh-CN" b="1" dirty="0">
                  <a:latin typeface="微软雅黑" panose="020B0503020204020204" pitchFamily="34" charset="-122"/>
                  <a:ea typeface="微软雅黑" panose="020B0503020204020204" pitchFamily="34" charset="-122"/>
                </a:rPr>
                <a:t>1</a:t>
              </a:r>
              <a:r>
                <a:rPr lang="zh-CN" altLang="zh-CN" b="1" dirty="0">
                  <a:latin typeface="微软雅黑" panose="020B0503020204020204" pitchFamily="34" charset="-122"/>
                  <a:ea typeface="微软雅黑" panose="020B0503020204020204" pitchFamily="34" charset="-122"/>
                </a:rPr>
                <a:t>人</a:t>
              </a: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新（跨）世纪优秀人才</a:t>
              </a:r>
              <a:r>
                <a:rPr lang="en-US" altLang="zh-CN" b="1" dirty="0">
                  <a:latin typeface="微软雅黑" panose="020B0503020204020204" pitchFamily="34" charset="-122"/>
                  <a:ea typeface="微软雅黑" panose="020B0503020204020204" pitchFamily="34" charset="-122"/>
                </a:rPr>
                <a:t>5</a:t>
              </a:r>
              <a:r>
                <a:rPr lang="zh-CN" altLang="zh-CN" b="1" dirty="0">
                  <a:latin typeface="微软雅黑" panose="020B0503020204020204" pitchFamily="34" charset="-122"/>
                  <a:ea typeface="微软雅黑" panose="020B0503020204020204" pitchFamily="34" charset="-122"/>
                </a:rPr>
                <a:t>人</a:t>
              </a: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北京市百千万人才</a:t>
              </a:r>
              <a:r>
                <a:rPr lang="zh-CN" altLang="zh-CN" b="1" dirty="0" smtClean="0">
                  <a:latin typeface="微软雅黑" panose="020B0503020204020204" pitchFamily="34" charset="-122"/>
                  <a:ea typeface="微软雅黑" panose="020B0503020204020204" pitchFamily="34" charset="-122"/>
                </a:rPr>
                <a:t>工程</a:t>
              </a:r>
              <a:r>
                <a:rPr lang="en-US" altLang="zh-CN" b="1" dirty="0">
                  <a:latin typeface="微软雅黑" panose="020B0503020204020204" pitchFamily="34" charset="-122"/>
                  <a:ea typeface="微软雅黑" panose="020B0503020204020204" pitchFamily="34" charset="-122"/>
                </a:rPr>
                <a:t>4</a:t>
              </a:r>
              <a:r>
                <a:rPr lang="zh-CN" altLang="zh-CN" b="1" dirty="0" smtClean="0">
                  <a:latin typeface="微软雅黑" panose="020B0503020204020204" pitchFamily="34" charset="-122"/>
                  <a:ea typeface="微软雅黑" panose="020B0503020204020204" pitchFamily="34" charset="-122"/>
                </a:rPr>
                <a:t>人</a:t>
              </a:r>
              <a:endParaRPr lang="zh-CN" altLang="zh-CN" b="1" dirty="0">
                <a:latin typeface="微软雅黑" panose="020B0503020204020204" pitchFamily="34" charset="-122"/>
                <a:ea typeface="微软雅黑" panose="020B0503020204020204" pitchFamily="34" charset="-122"/>
              </a:endParaRP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北京市高层次人才</a:t>
              </a:r>
              <a:r>
                <a:rPr lang="en-US" altLang="zh-CN" b="1" dirty="0">
                  <a:latin typeface="微软雅黑" panose="020B0503020204020204" pitchFamily="34" charset="-122"/>
                  <a:ea typeface="微软雅黑" panose="020B0503020204020204" pitchFamily="34" charset="-122"/>
                </a:rPr>
                <a:t>2</a:t>
              </a:r>
              <a:r>
                <a:rPr lang="zh-CN" altLang="zh-CN" b="1" dirty="0">
                  <a:latin typeface="微软雅黑" panose="020B0503020204020204" pitchFamily="34" charset="-122"/>
                  <a:ea typeface="微软雅黑" panose="020B0503020204020204" pitchFamily="34" charset="-122"/>
                </a:rPr>
                <a:t>人</a:t>
              </a:r>
            </a:p>
            <a:p>
              <a:pPr algn="just" eaLnBrk="1" hangingPunct="1">
                <a:lnSpc>
                  <a:spcPct val="114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北京市拔尖人才</a:t>
              </a:r>
              <a:r>
                <a:rPr lang="en-US" altLang="zh-CN" b="1" dirty="0">
                  <a:latin typeface="微软雅黑" panose="020B0503020204020204" pitchFamily="34" charset="-122"/>
                  <a:ea typeface="微软雅黑" panose="020B0503020204020204" pitchFamily="34" charset="-122"/>
                </a:rPr>
                <a:t>5</a:t>
              </a:r>
              <a:r>
                <a:rPr lang="zh-CN" altLang="zh-CN" b="1" dirty="0" smtClean="0">
                  <a:latin typeface="微软雅黑" panose="020B0503020204020204" pitchFamily="34" charset="-122"/>
                  <a:ea typeface="微软雅黑" panose="020B0503020204020204" pitchFamily="34" charset="-122"/>
                </a:rPr>
                <a:t>人</a:t>
              </a:r>
              <a:endParaRPr lang="en-US" altLang="zh-CN" b="1" dirty="0" smtClean="0">
                <a:latin typeface="微软雅黑" panose="020B0503020204020204" pitchFamily="34" charset="-122"/>
                <a:ea typeface="微软雅黑" panose="020B0503020204020204" pitchFamily="34" charset="-122"/>
              </a:endParaRPr>
            </a:p>
            <a:p>
              <a:pPr algn="just" eaLnBrk="1" hangingPunct="1">
                <a:lnSpc>
                  <a:spcPct val="114000"/>
                </a:lnSpc>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长城学者</a:t>
              </a: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人</a:t>
              </a:r>
              <a:endParaRPr lang="en-US" altLang="zh-CN" b="1" dirty="0" smtClean="0">
                <a:latin typeface="微软雅黑" panose="020B0503020204020204" pitchFamily="34" charset="-122"/>
                <a:ea typeface="微软雅黑" panose="020B0503020204020204" pitchFamily="34" charset="-122"/>
              </a:endParaRPr>
            </a:p>
          </p:txBody>
        </p:sp>
        <p:grpSp>
          <p:nvGrpSpPr>
            <p:cNvPr id="15369" name="Group 79"/>
            <p:cNvGrpSpPr>
              <a:grpSpLocks/>
            </p:cNvGrpSpPr>
            <p:nvPr/>
          </p:nvGrpSpPr>
          <p:grpSpPr bwMode="auto">
            <a:xfrm>
              <a:off x="5054600" y="2133600"/>
              <a:ext cx="3378200" cy="3905250"/>
              <a:chOff x="2880" y="1344"/>
              <a:chExt cx="2128" cy="2460"/>
            </a:xfrm>
          </p:grpSpPr>
          <p:sp>
            <p:nvSpPr>
              <p:cNvPr id="10" name="AutoShape 80"/>
              <p:cNvSpPr>
                <a:spLocks noChangeArrowheads="1"/>
              </p:cNvSpPr>
              <p:nvPr/>
            </p:nvSpPr>
            <p:spPr bwMode="gray">
              <a:xfrm>
                <a:off x="2896" y="1634"/>
                <a:ext cx="2112" cy="2170"/>
              </a:xfrm>
              <a:prstGeom prst="roundRect">
                <a:avLst>
                  <a:gd name="adj" fmla="val 10347"/>
                </a:avLst>
              </a:prstGeom>
              <a:gradFill rotWithShape="1">
                <a:gsLst>
                  <a:gs pos="0">
                    <a:srgbClr val="D8F4BE">
                      <a:gamma/>
                      <a:tint val="0"/>
                      <a:invGamma/>
                    </a:srgbClr>
                  </a:gs>
                  <a:gs pos="100000">
                    <a:srgbClr val="D8F4BE"/>
                  </a:gs>
                </a:gsLst>
                <a:lin ang="2700000" scaled="1"/>
              </a:gradFill>
              <a:ln w="50800">
                <a:solidFill>
                  <a:srgbClr val="44988C"/>
                </a:solidFill>
                <a:round/>
                <a:headEnd/>
                <a:tailEnd/>
              </a:ln>
              <a:effectLst>
                <a:outerShdw dist="107763" dir="2700000" algn="ctr" rotWithShape="0">
                  <a:srgbClr val="C0C0C0">
                    <a:alpha val="50000"/>
                  </a:srgbClr>
                </a:outerShdw>
              </a:effectLst>
            </p:spPr>
            <p:txBody>
              <a:bodyPr wrap="none" anchor="ctr"/>
              <a:lstStyle/>
              <a:p>
                <a:pPr>
                  <a:defRPr/>
                </a:pPr>
                <a:endParaRPr lang="zh-CN" altLang="en-US">
                  <a:latin typeface="Arial" charset="0"/>
                  <a:ea typeface="宋体" charset="-122"/>
                </a:endParaRPr>
              </a:p>
            </p:txBody>
          </p:sp>
          <p:sp>
            <p:nvSpPr>
              <p:cNvPr id="15371" name="Text Box 81"/>
              <p:cNvSpPr txBox="1">
                <a:spLocks noChangeArrowheads="1"/>
              </p:cNvSpPr>
              <p:nvPr/>
            </p:nvSpPr>
            <p:spPr bwMode="gray">
              <a:xfrm>
                <a:off x="3156" y="2026"/>
                <a:ext cx="1632" cy="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科技部“国家高技术（</a:t>
                </a:r>
                <a:r>
                  <a:rPr lang="en-US" altLang="zh-CN" b="1" dirty="0">
                    <a:latin typeface="微软雅黑" panose="020B0503020204020204" pitchFamily="34" charset="-122"/>
                    <a:ea typeface="微软雅黑" panose="020B0503020204020204" pitchFamily="34" charset="-122"/>
                  </a:rPr>
                  <a:t>863</a:t>
                </a:r>
                <a:r>
                  <a:rPr lang="zh-CN" altLang="zh-CN" b="1" dirty="0">
                    <a:latin typeface="微软雅黑" panose="020B0503020204020204" pitchFamily="34" charset="-122"/>
                    <a:ea typeface="微软雅黑" panose="020B0503020204020204" pitchFamily="34" charset="-122"/>
                  </a:rPr>
                  <a:t>）计划”创新团队</a:t>
                </a:r>
              </a:p>
              <a:p>
                <a:pPr algn="just" eaLnBrk="1" hangingPunct="1">
                  <a:lnSpc>
                    <a:spcPct val="150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教育部“长江学者奖励计划”创新团队</a:t>
                </a:r>
              </a:p>
              <a:p>
                <a:pPr algn="just" eaLnBrk="1" hangingPunct="1">
                  <a:lnSpc>
                    <a:spcPct val="150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北京市“人才强教计划”创新团队</a:t>
                </a:r>
              </a:p>
              <a:p>
                <a:pPr algn="just" eaLnBrk="1" hangingPunct="1">
                  <a:lnSpc>
                    <a:spcPct val="150000"/>
                  </a:lnSpc>
                  <a:buFont typeface="Arial" panose="020B0604020202020204" pitchFamily="34" charset="0"/>
                  <a:buChar char="•"/>
                </a:pPr>
                <a:r>
                  <a:rPr lang="zh-CN" altLang="zh-CN" b="1" dirty="0">
                    <a:latin typeface="微软雅黑" panose="020B0503020204020204" pitchFamily="34" charset="-122"/>
                    <a:ea typeface="微软雅黑" panose="020B0503020204020204" pitchFamily="34" charset="-122"/>
                  </a:rPr>
                  <a:t>北京市优秀博士后流动</a:t>
                </a:r>
                <a:r>
                  <a:rPr lang="zh-CN" altLang="zh-CN" b="1" dirty="0" smtClean="0">
                    <a:latin typeface="微软雅黑" panose="020B0503020204020204" pitchFamily="34" charset="-122"/>
                    <a:ea typeface="微软雅黑" panose="020B0503020204020204" pitchFamily="34" charset="-122"/>
                  </a:rPr>
                  <a:t>站</a:t>
                </a:r>
                <a:endParaRPr lang="zh-CN" altLang="zh-CN" b="1" dirty="0">
                  <a:latin typeface="微软雅黑" panose="020B0503020204020204" pitchFamily="34" charset="-122"/>
                  <a:ea typeface="微软雅黑" panose="020B0503020204020204" pitchFamily="34" charset="-122"/>
                </a:endParaRPr>
              </a:p>
            </p:txBody>
          </p:sp>
          <p:grpSp>
            <p:nvGrpSpPr>
              <p:cNvPr id="15372" name="Group 82"/>
              <p:cNvGrpSpPr>
                <a:grpSpLocks/>
              </p:cNvGrpSpPr>
              <p:nvPr/>
            </p:nvGrpSpPr>
            <p:grpSpPr bwMode="auto">
              <a:xfrm>
                <a:off x="2880" y="1344"/>
                <a:ext cx="498" cy="1245"/>
                <a:chOff x="2880" y="1344"/>
                <a:chExt cx="498" cy="1245"/>
              </a:xfrm>
            </p:grpSpPr>
            <p:sp>
              <p:nvSpPr>
                <p:cNvPr id="13" name="Freeform 83"/>
                <p:cNvSpPr>
                  <a:spLocks/>
                </p:cNvSpPr>
                <p:nvPr/>
              </p:nvSpPr>
              <p:spPr bwMode="gray">
                <a:xfrm>
                  <a:off x="3001" y="1344"/>
                  <a:ext cx="233" cy="254"/>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44988C"/>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a typeface="宋体" charset="-122"/>
                  </a:endParaRPr>
                </a:p>
              </p:txBody>
            </p:sp>
            <p:sp>
              <p:nvSpPr>
                <p:cNvPr id="14" name="Freeform 84"/>
                <p:cNvSpPr>
                  <a:spLocks/>
                </p:cNvSpPr>
                <p:nvPr/>
              </p:nvSpPr>
              <p:spPr bwMode="gray">
                <a:xfrm>
                  <a:off x="2880" y="1625"/>
                  <a:ext cx="498" cy="965"/>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44988C"/>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a typeface="宋体" charset="-122"/>
                  </a:endParaRPr>
                </a:p>
              </p:txBody>
            </p:sp>
          </p:grpSp>
        </p:grpSp>
      </p:grpSp>
      <p:sp>
        <p:nvSpPr>
          <p:cNvPr id="5" name="TextBox 4"/>
          <p:cNvSpPr txBox="1"/>
          <p:nvPr/>
        </p:nvSpPr>
        <p:spPr>
          <a:xfrm>
            <a:off x="1773724" y="2439204"/>
            <a:ext cx="800100" cy="461962"/>
          </a:xfrm>
          <a:prstGeom prst="rect">
            <a:avLst/>
          </a:prstGeom>
          <a:noFill/>
        </p:spPr>
        <p:txBody>
          <a:bodyPr wrap="none">
            <a:spAutoFit/>
          </a:bodyPr>
          <a:lstStyle>
            <a:defPPr>
              <a:defRPr lang="zh-CN"/>
            </a:defPPr>
            <a:lvl1pPr>
              <a:defRPr sz="2400" b="1">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r>
              <a:rPr lang="zh-CN" altLang="en-US" dirty="0"/>
              <a:t>个人</a:t>
            </a:r>
          </a:p>
        </p:txBody>
      </p:sp>
      <p:sp>
        <p:nvSpPr>
          <p:cNvPr id="18" name="TextBox 17"/>
          <p:cNvSpPr txBox="1"/>
          <p:nvPr/>
        </p:nvSpPr>
        <p:spPr>
          <a:xfrm>
            <a:off x="6282142" y="2434238"/>
            <a:ext cx="1416050" cy="460375"/>
          </a:xfrm>
          <a:prstGeom prst="rect">
            <a:avLst/>
          </a:prstGeom>
          <a:noFill/>
        </p:spPr>
        <p:txBody>
          <a:bodyPr wrap="none">
            <a:spAutoFit/>
          </a:bodyPr>
          <a:lstStyle/>
          <a:p>
            <a:pPr>
              <a:defRPr/>
            </a:pPr>
            <a:r>
              <a:rPr lang="zh-CN" altLang="en-US" sz="2400" b="1" dirty="0">
                <a:effectLst>
                  <a:outerShdw blurRad="38100" dist="38100" dir="2700000" algn="tl">
                    <a:srgbClr val="000000">
                      <a:alpha val="43137"/>
                    </a:srgbClr>
                  </a:outerShdw>
                </a:effectLst>
                <a:latin typeface="微软雅黑" pitchFamily="34" charset="-122"/>
                <a:ea typeface="微软雅黑" pitchFamily="34" charset="-122"/>
              </a:rPr>
              <a:t>团队建设</a:t>
            </a:r>
          </a:p>
        </p:txBody>
      </p:sp>
      <p:sp>
        <p:nvSpPr>
          <p:cNvPr id="21" name="页脚占位符 9"/>
          <p:cNvSpPr txBox="1">
            <a:spLocks noChangeArrowheads="1"/>
          </p:cNvSpPr>
          <p:nvPr/>
        </p:nvSpPr>
        <p:spPr bwMode="auto">
          <a:xfrm>
            <a:off x="287338" y="188913"/>
            <a:ext cx="9390062" cy="715962"/>
          </a:xfrm>
          <a:prstGeom prst="rect">
            <a:avLst/>
          </a:prstGeom>
          <a:noFill/>
          <a:ln w="9525">
            <a:noFill/>
            <a:miter lim="800000"/>
            <a:headEnd/>
            <a:tailEnd/>
          </a:ln>
        </p:spPr>
        <p:txBody>
          <a:bodyPr anchor="ctr"/>
          <a:lstStyle/>
          <a:p>
            <a:pPr eaLnBrk="1" hangingPunct="1">
              <a:defRPr/>
            </a:pPr>
            <a:r>
              <a:rPr lang="zh-CN" altLang="en-US" sz="3200" b="1" kern="0" baseline="0" dirty="0" smtClean="0">
                <a:solidFill>
                  <a:schemeClr val="bg1"/>
                </a:solidFill>
                <a:latin typeface="微软雅黑" pitchFamily="34" charset="-122"/>
                <a:ea typeface="微软雅黑" pitchFamily="34" charset="-122"/>
                <a:cs typeface="+mj-cs"/>
              </a:rPr>
              <a:t>学院概况</a:t>
            </a:r>
            <a:r>
              <a:rPr lang="en-US" altLang="zh-CN" sz="3200" b="1" kern="0" dirty="0" smtClean="0">
                <a:solidFill>
                  <a:schemeClr val="bg1"/>
                </a:solidFill>
                <a:latin typeface="微软雅黑" pitchFamily="34" charset="-122"/>
                <a:ea typeface="微软雅黑" pitchFamily="34" charset="-122"/>
                <a:cs typeface="+mj-cs"/>
              </a:rPr>
              <a:t>——</a:t>
            </a:r>
            <a:r>
              <a:rPr lang="zh-CN" altLang="en-US" sz="3200" b="1" kern="0" dirty="0" smtClean="0">
                <a:solidFill>
                  <a:schemeClr val="bg1"/>
                </a:solidFill>
                <a:latin typeface="微软雅黑" pitchFamily="34" charset="-122"/>
                <a:ea typeface="微软雅黑" pitchFamily="34" charset="-122"/>
                <a:cs typeface="+mj-cs"/>
              </a:rPr>
              <a:t>师资队伍</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82584577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页脚占位符 9"/>
          <p:cNvSpPr txBox="1">
            <a:spLocks noChangeArrowheads="1"/>
          </p:cNvSpPr>
          <p:nvPr/>
        </p:nvSpPr>
        <p:spPr bwMode="auto">
          <a:xfrm>
            <a:off x="287338" y="188913"/>
            <a:ext cx="9390062" cy="715962"/>
          </a:xfrm>
          <a:prstGeom prst="rect">
            <a:avLst/>
          </a:prstGeom>
          <a:noFill/>
          <a:ln w="9525">
            <a:noFill/>
            <a:miter lim="800000"/>
            <a:headEnd/>
            <a:tailEnd/>
          </a:ln>
        </p:spPr>
        <p:txBody>
          <a:bodyPr anchor="ctr"/>
          <a:lstStyle/>
          <a:p>
            <a:pPr eaLnBrk="1" hangingPunct="1">
              <a:defRPr/>
            </a:pPr>
            <a:r>
              <a:rPr lang="zh-CN" altLang="en-US" sz="3200" b="1" kern="0" baseline="0" dirty="0" smtClean="0">
                <a:solidFill>
                  <a:schemeClr val="bg1"/>
                </a:solidFill>
                <a:latin typeface="微软雅黑" pitchFamily="34" charset="-122"/>
                <a:ea typeface="微软雅黑" pitchFamily="34" charset="-122"/>
                <a:cs typeface="+mj-cs"/>
              </a:rPr>
              <a:t>学院概况</a:t>
            </a:r>
            <a:r>
              <a:rPr lang="en-US" altLang="zh-CN" sz="3200" b="1" kern="0" baseline="0" dirty="0" smtClean="0">
                <a:solidFill>
                  <a:schemeClr val="bg1"/>
                </a:solidFill>
                <a:latin typeface="微软雅黑" pitchFamily="34" charset="-122"/>
                <a:ea typeface="微软雅黑" pitchFamily="34" charset="-122"/>
                <a:cs typeface="+mj-cs"/>
              </a:rPr>
              <a:t>——</a:t>
            </a:r>
            <a:r>
              <a:rPr lang="zh-CN" altLang="en-US" sz="3200" b="1" kern="0" baseline="0" dirty="0" smtClean="0">
                <a:solidFill>
                  <a:schemeClr val="bg1"/>
                </a:solidFill>
                <a:latin typeface="微软雅黑" pitchFamily="34" charset="-122"/>
                <a:ea typeface="微软雅黑" pitchFamily="34" charset="-122"/>
                <a:cs typeface="+mj-cs"/>
              </a:rPr>
              <a:t>学生概况</a:t>
            </a:r>
            <a:endParaRPr lang="zh-CN" altLang="en-US" sz="2400" b="1" kern="0" baseline="0" dirty="0">
              <a:solidFill>
                <a:srgbClr val="FFFF00"/>
              </a:solidFill>
              <a:latin typeface="微软雅黑" pitchFamily="34" charset="-122"/>
              <a:ea typeface="微软雅黑" pitchFamily="34" charset="-122"/>
              <a:cs typeface="+mj-cs"/>
            </a:endParaRPr>
          </a:p>
        </p:txBody>
      </p:sp>
      <p:graphicFrame>
        <p:nvGraphicFramePr>
          <p:cNvPr id="37891" name="对象 1"/>
          <p:cNvGraphicFramePr>
            <a:graphicFrameLocks noGrp="1"/>
          </p:cNvGraphicFramePr>
          <p:nvPr>
            <p:extLst>
              <p:ext uri="{D42A27DB-BD31-4B8C-83A1-F6EECF244321}">
                <p14:modId xmlns:p14="http://schemas.microsoft.com/office/powerpoint/2010/main" val="155664316"/>
              </p:ext>
            </p:extLst>
          </p:nvPr>
        </p:nvGraphicFramePr>
        <p:xfrm>
          <a:off x="457200" y="1277640"/>
          <a:ext cx="8248650" cy="4716462"/>
        </p:xfrm>
        <a:graphic>
          <a:graphicData uri="http://schemas.openxmlformats.org/presentationml/2006/ole">
            <mc:AlternateContent xmlns:mc="http://schemas.openxmlformats.org/markup-compatibility/2006">
              <mc:Choice xmlns:v="urn:schemas-microsoft-com:vml" Requires="v">
                <p:oleObj spid="_x0000_s1061" name="工作表" r:id="rId5" imgW="8248751" imgH="4714960" progId="Excel.Sheet.8">
                  <p:embed/>
                </p:oleObj>
              </mc:Choice>
              <mc:Fallback>
                <p:oleObj name="工作表" r:id="rId5" imgW="8248751" imgH="4714960" progId="Excel.Sheet.8">
                  <p:embed/>
                  <p:pic>
                    <p:nvPicPr>
                      <p:cNvPr id="0" name=""/>
                      <p:cNvPicPr>
                        <a:picLocks noGrp="1" noChangeArrowheads="1"/>
                      </p:cNvPicPr>
                      <p:nvPr/>
                    </p:nvPicPr>
                    <p:blipFill>
                      <a:blip r:embed="rId6"/>
                      <a:srcRect/>
                      <a:stretch>
                        <a:fillRect/>
                      </a:stretch>
                    </p:blipFill>
                    <p:spPr bwMode="auto">
                      <a:xfrm>
                        <a:off x="457200" y="1277640"/>
                        <a:ext cx="8248650" cy="471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标注 3"/>
          <p:cNvSpPr/>
          <p:nvPr/>
        </p:nvSpPr>
        <p:spPr bwMode="gray">
          <a:xfrm>
            <a:off x="1187450" y="862343"/>
            <a:ext cx="2232025" cy="1300163"/>
          </a:xfrm>
          <a:prstGeom prst="wedgeRectCallout">
            <a:avLst>
              <a:gd name="adj1" fmla="val -36781"/>
              <a:gd name="adj2" fmla="val 75458"/>
            </a:avLst>
          </a:prstGeom>
          <a:ln>
            <a:headEnd/>
            <a:tailEnd/>
          </a:ln>
          <a:extLst/>
        </p:spPr>
        <p:style>
          <a:lnRef idx="2">
            <a:schemeClr val="accent1"/>
          </a:lnRef>
          <a:fillRef idx="1">
            <a:schemeClr val="lt1"/>
          </a:fillRef>
          <a:effectRef idx="0">
            <a:schemeClr val="accent1"/>
          </a:effectRef>
          <a:fontRef idx="minor">
            <a:schemeClr val="dk1"/>
          </a:fontRef>
        </p:style>
        <p:txBody>
          <a:bodyPr anchor="ctr">
            <a:flatTx/>
          </a:bodyPr>
          <a:lstStyle/>
          <a:p>
            <a:pPr>
              <a:buClr>
                <a:schemeClr val="bg1"/>
              </a:buClr>
              <a:defRPr/>
            </a:pPr>
            <a:r>
              <a:rPr lang="zh-CN" altLang="en-US" b="1" dirty="0">
                <a:solidFill>
                  <a:srgbClr val="FF0000"/>
                </a:solidFill>
                <a:latin typeface="+mj-lt"/>
              </a:rPr>
              <a:t>本科生招生人数增加</a:t>
            </a:r>
            <a:r>
              <a:rPr lang="zh-CN" altLang="en-US" b="1" dirty="0" smtClean="0">
                <a:solidFill>
                  <a:srgbClr val="FF0000"/>
                </a:solidFill>
                <a:latin typeface="+mj-lt"/>
              </a:rPr>
              <a:t>：</a:t>
            </a:r>
            <a:r>
              <a:rPr lang="zh-CN" altLang="en-US" sz="1600" b="1" dirty="0" smtClean="0">
                <a:solidFill>
                  <a:schemeClr val="tx1"/>
                </a:solidFill>
                <a:latin typeface="+mj-lt"/>
              </a:rPr>
              <a:t>从</a:t>
            </a:r>
            <a:r>
              <a:rPr lang="en-US" altLang="zh-CN" sz="1600" b="1" dirty="0" smtClean="0">
                <a:solidFill>
                  <a:schemeClr val="tx1"/>
                </a:solidFill>
                <a:latin typeface="+mj-lt"/>
              </a:rPr>
              <a:t>2011</a:t>
            </a:r>
            <a:r>
              <a:rPr lang="zh-CN" altLang="en-US" sz="1600" b="1" dirty="0" smtClean="0">
                <a:solidFill>
                  <a:schemeClr val="tx1"/>
                </a:solidFill>
                <a:latin typeface="+mj-lt"/>
              </a:rPr>
              <a:t>年</a:t>
            </a:r>
            <a:r>
              <a:rPr lang="zh-CN" altLang="en-US" sz="1600" b="1" dirty="0">
                <a:solidFill>
                  <a:schemeClr val="tx1"/>
                </a:solidFill>
                <a:latin typeface="+mj-lt"/>
              </a:rPr>
              <a:t>开始招收“资源循环科学与工程</a:t>
            </a:r>
            <a:r>
              <a:rPr lang="en-US" altLang="zh-CN" sz="1600" b="1" dirty="0">
                <a:solidFill>
                  <a:schemeClr val="tx1"/>
                </a:solidFill>
                <a:latin typeface="+mj-lt"/>
              </a:rPr>
              <a:t>”</a:t>
            </a:r>
            <a:r>
              <a:rPr lang="zh-CN" altLang="en-US" sz="1600" b="1" dirty="0">
                <a:solidFill>
                  <a:schemeClr val="tx1"/>
                </a:solidFill>
                <a:latin typeface="+mj-lt"/>
              </a:rPr>
              <a:t>专业，本科生每年招生均超过</a:t>
            </a:r>
            <a:r>
              <a:rPr lang="en-US" altLang="zh-CN" sz="1600" b="1" dirty="0">
                <a:solidFill>
                  <a:schemeClr val="tx1"/>
                </a:solidFill>
                <a:latin typeface="+mj-lt"/>
              </a:rPr>
              <a:t>100</a:t>
            </a:r>
            <a:r>
              <a:rPr lang="zh-CN" altLang="en-US" sz="1600" b="1" dirty="0">
                <a:solidFill>
                  <a:schemeClr val="tx1"/>
                </a:solidFill>
                <a:latin typeface="+mj-lt"/>
              </a:rPr>
              <a:t>人</a:t>
            </a:r>
          </a:p>
        </p:txBody>
      </p:sp>
      <p:cxnSp>
        <p:nvCxnSpPr>
          <p:cNvPr id="6" name="直接连接符 5"/>
          <p:cNvCxnSpPr/>
          <p:nvPr/>
        </p:nvCxnSpPr>
        <p:spPr bwMode="auto">
          <a:xfrm>
            <a:off x="1116013" y="2823865"/>
            <a:ext cx="1943100"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 name="椭圆 6"/>
          <p:cNvSpPr/>
          <p:nvPr/>
        </p:nvSpPr>
        <p:spPr bwMode="gray">
          <a:xfrm>
            <a:off x="3455987" y="1514418"/>
            <a:ext cx="863600" cy="863600"/>
          </a:xfrm>
          <a:prstGeom prst="ellipse">
            <a:avLst/>
          </a:prstGeom>
          <a:noFill/>
          <a:ln w="28575" cap="rnd">
            <a:solidFill>
              <a:srgbClr val="FF0000"/>
            </a:solidFill>
            <a:prstDash val="solid"/>
            <a:round/>
            <a:headEnd/>
            <a:tailEnd/>
          </a:ln>
          <a:effectLst/>
          <a:extLst/>
        </p:spPr>
        <p:txBody>
          <a:bodyPr wrap="none" anchor="ctr">
            <a:flatTx/>
          </a:bodyPr>
          <a:lstStyle/>
          <a:p>
            <a:pPr algn="ctr">
              <a:buClr>
                <a:schemeClr val="bg1"/>
              </a:buClr>
              <a:defRPr/>
            </a:pPr>
            <a:endParaRPr lang="zh-CN" altLang="en-US" sz="2400" b="1" dirty="0">
              <a:solidFill>
                <a:schemeClr val="bg1"/>
              </a:solidFill>
              <a:latin typeface="+mj-lt"/>
            </a:endParaRPr>
          </a:p>
        </p:txBody>
      </p:sp>
      <p:sp>
        <p:nvSpPr>
          <p:cNvPr id="9" name="矩形标注 8"/>
          <p:cNvSpPr/>
          <p:nvPr/>
        </p:nvSpPr>
        <p:spPr bwMode="gray">
          <a:xfrm>
            <a:off x="5056965" y="1479267"/>
            <a:ext cx="2016125" cy="1163772"/>
          </a:xfrm>
          <a:prstGeom prst="wedgeRectCallout">
            <a:avLst>
              <a:gd name="adj1" fmla="val -85967"/>
              <a:gd name="adj2" fmla="val -28564"/>
            </a:avLst>
          </a:prstGeom>
          <a:ln>
            <a:headEnd/>
            <a:tailEnd/>
          </a:ln>
          <a:extLst/>
        </p:spPr>
        <p:style>
          <a:lnRef idx="2">
            <a:schemeClr val="accent1"/>
          </a:lnRef>
          <a:fillRef idx="1">
            <a:schemeClr val="lt1"/>
          </a:fillRef>
          <a:effectRef idx="0">
            <a:schemeClr val="accent1"/>
          </a:effectRef>
          <a:fontRef idx="minor">
            <a:schemeClr val="dk1"/>
          </a:fontRef>
        </p:style>
        <p:txBody>
          <a:bodyPr anchor="ctr">
            <a:flatTx/>
          </a:bodyPr>
          <a:lstStyle/>
          <a:p>
            <a:pPr>
              <a:buClr>
                <a:schemeClr val="bg1"/>
              </a:buClr>
              <a:defRPr/>
            </a:pPr>
            <a:r>
              <a:rPr lang="zh-CN" altLang="en-US" sz="1600" b="1" dirty="0">
                <a:solidFill>
                  <a:srgbClr val="FF0000"/>
                </a:solidFill>
              </a:rPr>
              <a:t>硕士生规模扩大：</a:t>
            </a:r>
            <a:endParaRPr lang="en-US" altLang="zh-CN" sz="1600" b="1" dirty="0">
              <a:solidFill>
                <a:srgbClr val="FF0000"/>
              </a:solidFill>
              <a:latin typeface="+mj-lt"/>
            </a:endParaRPr>
          </a:p>
          <a:p>
            <a:pPr>
              <a:buClr>
                <a:schemeClr val="bg1"/>
              </a:buClr>
              <a:defRPr/>
            </a:pPr>
            <a:r>
              <a:rPr lang="en-US" altLang="zh-CN" sz="1600" b="1" dirty="0">
                <a:solidFill>
                  <a:schemeClr val="tx1"/>
                </a:solidFill>
                <a:latin typeface="+mj-lt"/>
              </a:rPr>
              <a:t>2013</a:t>
            </a:r>
            <a:r>
              <a:rPr lang="zh-CN" altLang="en-US" sz="1600" b="1" dirty="0">
                <a:solidFill>
                  <a:schemeClr val="tx1"/>
                </a:solidFill>
                <a:latin typeface="+mj-lt"/>
              </a:rPr>
              <a:t>年“材料工程”专业型硕士人数增加，达到</a:t>
            </a:r>
            <a:r>
              <a:rPr lang="en-US" altLang="zh-CN" sz="1600" b="1" dirty="0">
                <a:solidFill>
                  <a:schemeClr val="tx1"/>
                </a:solidFill>
                <a:latin typeface="+mj-lt"/>
              </a:rPr>
              <a:t>55</a:t>
            </a:r>
            <a:r>
              <a:rPr lang="zh-CN" altLang="en-US" sz="1600" b="1" dirty="0">
                <a:solidFill>
                  <a:schemeClr val="tx1"/>
                </a:solidFill>
                <a:latin typeface="+mj-lt"/>
              </a:rPr>
              <a:t>人。</a:t>
            </a:r>
          </a:p>
        </p:txBody>
      </p:sp>
      <p:sp>
        <p:nvSpPr>
          <p:cNvPr id="8" name="圆角矩形 7"/>
          <p:cNvSpPr/>
          <p:nvPr/>
        </p:nvSpPr>
        <p:spPr bwMode="gray">
          <a:xfrm>
            <a:off x="531628" y="6036634"/>
            <a:ext cx="8080744" cy="800100"/>
          </a:xfrm>
          <a:prstGeom prst="roundRect">
            <a:avLst/>
          </a:prstGeom>
          <a:ln>
            <a:headEnd/>
            <a:tailEnd/>
          </a:ln>
          <a:extLst/>
        </p:spPr>
        <p:style>
          <a:lnRef idx="2">
            <a:schemeClr val="accent1"/>
          </a:lnRef>
          <a:fillRef idx="1">
            <a:schemeClr val="lt1"/>
          </a:fillRef>
          <a:effectRef idx="0">
            <a:schemeClr val="accent1"/>
          </a:effectRef>
          <a:fontRef idx="minor">
            <a:schemeClr val="dk1"/>
          </a:fontRef>
        </p:style>
        <p:txBody>
          <a:bodyPr wrap="none" anchor="ctr">
            <a:flatTx/>
          </a:bodyPr>
          <a:lstStyle/>
          <a:p>
            <a:pPr algn="ctr">
              <a:buClr>
                <a:schemeClr val="bg1"/>
              </a:buClr>
              <a:defRPr/>
            </a:pPr>
            <a:r>
              <a:rPr lang="zh-CN" altLang="en-US" sz="2400" b="1" dirty="0" smtClean="0">
                <a:solidFill>
                  <a:srgbClr val="FF0000"/>
                </a:solidFill>
              </a:rPr>
              <a:t>目前在校生</a:t>
            </a:r>
            <a:r>
              <a:rPr lang="en-US" altLang="zh-CN" sz="2400" b="1" dirty="0" smtClean="0">
                <a:solidFill>
                  <a:srgbClr val="FF0000"/>
                </a:solidFill>
              </a:rPr>
              <a:t>814</a:t>
            </a:r>
            <a:r>
              <a:rPr lang="zh-CN" altLang="en-US" sz="2400" b="1" dirty="0" smtClean="0">
                <a:solidFill>
                  <a:srgbClr val="FF0000"/>
                </a:solidFill>
              </a:rPr>
              <a:t>人，研究生</a:t>
            </a:r>
            <a:r>
              <a:rPr lang="zh-CN" altLang="en-US" sz="2400" b="1" dirty="0">
                <a:solidFill>
                  <a:srgbClr val="FF0000"/>
                </a:solidFill>
              </a:rPr>
              <a:t>在校生总数超过本科生：</a:t>
            </a:r>
            <a:endParaRPr lang="en-US" altLang="zh-CN" sz="2400" b="1" dirty="0">
              <a:solidFill>
                <a:srgbClr val="FF0000"/>
              </a:solidFill>
            </a:endParaRPr>
          </a:p>
          <a:p>
            <a:pPr algn="ctr">
              <a:buClr>
                <a:schemeClr val="bg1"/>
              </a:buClr>
              <a:defRPr/>
            </a:pPr>
            <a:r>
              <a:rPr lang="zh-CN" altLang="en-US" sz="2400" b="1" dirty="0"/>
              <a:t>研究生（硕</a:t>
            </a:r>
            <a:r>
              <a:rPr lang="en-US" altLang="zh-CN" sz="2400" b="1" dirty="0"/>
              <a:t>+</a:t>
            </a:r>
            <a:r>
              <a:rPr lang="zh-CN" altLang="en-US" sz="2400" b="1" dirty="0"/>
              <a:t>博）</a:t>
            </a:r>
            <a:r>
              <a:rPr lang="en-US" altLang="zh-CN" sz="2400" b="1" dirty="0"/>
              <a:t>:</a:t>
            </a:r>
            <a:r>
              <a:rPr lang="zh-CN" altLang="en-US" sz="2400" b="1" dirty="0"/>
              <a:t>本科生</a:t>
            </a:r>
            <a:r>
              <a:rPr lang="en-US" altLang="zh-CN" sz="2400" b="1" dirty="0"/>
              <a:t>=</a:t>
            </a:r>
            <a:r>
              <a:rPr lang="en-US" altLang="zh-CN" sz="2400" b="1" dirty="0" smtClean="0"/>
              <a:t>1.13:1</a:t>
            </a:r>
            <a:endParaRPr lang="en-US" altLang="zh-CN" sz="2400" b="1" dirty="0"/>
          </a:p>
        </p:txBody>
      </p:sp>
    </p:spTree>
    <p:extLst>
      <p:ext uri="{BB962C8B-B14F-4D97-AF65-F5344CB8AC3E}">
        <p14:creationId xmlns:p14="http://schemas.microsoft.com/office/powerpoint/2010/main" val="181430286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22137"/>
            <a:ext cx="9144000" cy="3378200"/>
          </a:xfrm>
          <a:prstGeom prst="rect">
            <a:avLst/>
          </a:prstGeom>
          <a:solidFill>
            <a:schemeClr val="accent1">
              <a:lumMod val="20000"/>
              <a:lumOff val="80000"/>
            </a:schemeClr>
          </a:solidFill>
        </p:spPr>
        <p:txBody>
          <a:bodyPr>
            <a:spAutoFit/>
          </a:bodyPr>
          <a:lstStyle/>
          <a:p>
            <a:pPr eaLnBrk="0" hangingPunct="0"/>
            <a:r>
              <a:rPr lang="en-US" altLang="zh-CN" sz="2400" b="1" dirty="0">
                <a:latin typeface="楷体" pitchFamily="49" charset="-122"/>
                <a:ea typeface="楷体" pitchFamily="49" charset="-122"/>
              </a:rPr>
              <a:t>2000</a:t>
            </a:r>
            <a:r>
              <a:rPr lang="zh-CN" altLang="en-US" sz="2400" b="1" dirty="0">
                <a:latin typeface="楷体" pitchFamily="49" charset="-122"/>
                <a:ea typeface="楷体" pitchFamily="49" charset="-122"/>
              </a:rPr>
              <a:t>：一级学科博士点和博士后流动站</a:t>
            </a:r>
          </a:p>
          <a:p>
            <a:pPr eaLnBrk="0" hangingPunct="0"/>
            <a:r>
              <a:rPr lang="en-US" altLang="zh-CN" sz="2400" b="1" dirty="0">
                <a:latin typeface="楷体" pitchFamily="49" charset="-122"/>
                <a:ea typeface="楷体" pitchFamily="49" charset="-122"/>
              </a:rPr>
              <a:t>2000</a:t>
            </a:r>
            <a:r>
              <a:rPr lang="zh-CN" altLang="en-US" sz="2400" b="1" dirty="0">
                <a:latin typeface="楷体" pitchFamily="49" charset="-122"/>
                <a:ea typeface="楷体" pitchFamily="49" charset="-122"/>
              </a:rPr>
              <a:t>：新型功能材料教育部重点实验室</a:t>
            </a:r>
          </a:p>
          <a:p>
            <a:pPr eaLnBrk="0" hangingPunct="0"/>
            <a:r>
              <a:rPr lang="en-US" altLang="zh-CN" sz="2400" b="1" dirty="0">
                <a:latin typeface="楷体" pitchFamily="49" charset="-122"/>
                <a:ea typeface="楷体" pitchFamily="49" charset="-122"/>
              </a:rPr>
              <a:t>2001</a:t>
            </a:r>
            <a:r>
              <a:rPr lang="zh-CN" altLang="en-US" sz="2400" b="1" dirty="0">
                <a:latin typeface="楷体" pitchFamily="49" charset="-122"/>
                <a:ea typeface="楷体" pitchFamily="49" charset="-122"/>
              </a:rPr>
              <a:t>：材料学国家重点学科</a:t>
            </a:r>
          </a:p>
          <a:p>
            <a:pPr eaLnBrk="0" hangingPunct="0"/>
            <a:r>
              <a:rPr lang="en-US" altLang="zh-CN" sz="2400" b="1" dirty="0">
                <a:latin typeface="楷体" pitchFamily="49" charset="-122"/>
                <a:ea typeface="楷体" pitchFamily="49" charset="-122"/>
              </a:rPr>
              <a:t>2005</a:t>
            </a:r>
            <a:r>
              <a:rPr lang="zh-CN" altLang="en-US" sz="2400" b="1" dirty="0">
                <a:latin typeface="楷体" pitchFamily="49" charset="-122"/>
                <a:ea typeface="楷体" pitchFamily="49" charset="-122"/>
              </a:rPr>
              <a:t>：教育部创新团队</a:t>
            </a:r>
          </a:p>
          <a:p>
            <a:pPr eaLnBrk="0" hangingPunct="0"/>
            <a:r>
              <a:rPr lang="en-US" altLang="zh-CN" sz="2400" b="1" dirty="0">
                <a:latin typeface="楷体" pitchFamily="49" charset="-122"/>
                <a:ea typeface="楷体" pitchFamily="49" charset="-122"/>
              </a:rPr>
              <a:t>2008</a:t>
            </a:r>
            <a:r>
              <a:rPr lang="zh-CN" altLang="en-US" sz="2400" b="1" dirty="0">
                <a:latin typeface="楷体" pitchFamily="49" charset="-122"/>
                <a:ea typeface="楷体" pitchFamily="49" charset="-122"/>
              </a:rPr>
              <a:t>：材料科学与工程北京市一级重点学科、国家级优秀教学团队</a:t>
            </a:r>
          </a:p>
          <a:p>
            <a:pPr eaLnBrk="0" hangingPunct="0"/>
            <a:r>
              <a:rPr lang="en-US" altLang="zh-CN" sz="2400" b="1" dirty="0">
                <a:latin typeface="楷体" pitchFamily="49" charset="-122"/>
                <a:ea typeface="楷体" pitchFamily="49" charset="-122"/>
              </a:rPr>
              <a:t>2009</a:t>
            </a:r>
            <a:r>
              <a:rPr lang="zh-CN" altLang="en-US" sz="2400" b="1" dirty="0">
                <a:latin typeface="楷体" pitchFamily="49" charset="-122"/>
                <a:ea typeface="楷体" pitchFamily="49" charset="-122"/>
              </a:rPr>
              <a:t>：国家高技术创新团队</a:t>
            </a:r>
          </a:p>
          <a:p>
            <a:pPr eaLnBrk="0" hangingPunct="0"/>
            <a:r>
              <a:rPr lang="zh-CN" altLang="en-US" sz="2400" b="1" dirty="0">
                <a:latin typeface="楷体" pitchFamily="49" charset="-122"/>
                <a:ea typeface="楷体" pitchFamily="49" charset="-122"/>
              </a:rPr>
              <a:t>      环境友好新材料北京高等院校工程研究中心 </a:t>
            </a:r>
          </a:p>
          <a:p>
            <a:pPr eaLnBrk="0" hangingPunct="0"/>
            <a:r>
              <a:rPr lang="en-US" altLang="zh-CN" sz="2400" b="1" dirty="0">
                <a:latin typeface="楷体" pitchFamily="49" charset="-122"/>
                <a:ea typeface="楷体" pitchFamily="49" charset="-122"/>
              </a:rPr>
              <a:t>2011</a:t>
            </a:r>
            <a:r>
              <a:rPr lang="zh-CN" altLang="en-US" sz="2400" b="1" dirty="0">
                <a:latin typeface="楷体" pitchFamily="49" charset="-122"/>
                <a:ea typeface="楷体" pitchFamily="49" charset="-122"/>
              </a:rPr>
              <a:t>：北京市生态环境材料及其评价工程技术研究中心</a:t>
            </a:r>
          </a:p>
          <a:p>
            <a:pPr eaLnBrk="0" hangingPunct="0"/>
            <a:r>
              <a:rPr lang="en-US" altLang="zh-CN" sz="2400" b="1" dirty="0">
                <a:latin typeface="楷体" pitchFamily="49" charset="-122"/>
                <a:ea typeface="楷体" pitchFamily="49" charset="-122"/>
              </a:rPr>
              <a:t>2012:  </a:t>
            </a:r>
            <a:r>
              <a:rPr lang="zh-CN" altLang="en-US" sz="2400" b="1" dirty="0">
                <a:latin typeface="楷体" pitchFamily="49" charset="-122"/>
                <a:ea typeface="楷体" pitchFamily="49" charset="-122"/>
              </a:rPr>
              <a:t>首都资源循环材料技术协同创新中心</a:t>
            </a:r>
          </a:p>
        </p:txBody>
      </p:sp>
      <p:sp>
        <p:nvSpPr>
          <p:cNvPr id="31751" name="矩形 2"/>
          <p:cNvSpPr>
            <a:spLocks noChangeArrowheads="1"/>
          </p:cNvSpPr>
          <p:nvPr/>
        </p:nvSpPr>
        <p:spPr bwMode="auto">
          <a:xfrm>
            <a:off x="0" y="5108575"/>
            <a:ext cx="9144000" cy="1200150"/>
          </a:xfrm>
          <a:prstGeom prst="rect">
            <a:avLst/>
          </a:prstGeom>
          <a:solidFill>
            <a:srgbClr val="FFFFCC"/>
          </a:solidFill>
          <a:ln w="9525">
            <a:noFill/>
            <a:miter lim="800000"/>
            <a:headEnd/>
            <a:tailEnd/>
          </a:ln>
        </p:spPr>
        <p:txBody>
          <a:bodyPr wrap="square">
            <a:spAutoFit/>
          </a:bodyPr>
          <a:lstStyle/>
          <a:p>
            <a:pPr algn="just" eaLnBrk="0" hangingPunct="0"/>
            <a:r>
              <a:rPr lang="en-US" altLang="zh-CN" sz="2400" b="1">
                <a:latin typeface="楷体" pitchFamily="49" charset="-122"/>
                <a:ea typeface="楷体" pitchFamily="49" charset="-122"/>
              </a:rPr>
              <a:t>2007</a:t>
            </a:r>
            <a:r>
              <a:rPr lang="zh-CN" altLang="en-US" sz="2400" b="1">
                <a:latin typeface="楷体" pitchFamily="49" charset="-122"/>
                <a:ea typeface="楷体" pitchFamily="49" charset="-122"/>
              </a:rPr>
              <a:t>：新型功能材料教育部重点实验室评估优秀</a:t>
            </a:r>
          </a:p>
          <a:p>
            <a:pPr algn="just" eaLnBrk="0" hangingPunct="0"/>
            <a:r>
              <a:rPr lang="en-US" altLang="zh-CN" sz="2400" b="1">
                <a:latin typeface="楷体" pitchFamily="49" charset="-122"/>
                <a:ea typeface="楷体" pitchFamily="49" charset="-122"/>
              </a:rPr>
              <a:t>2012</a:t>
            </a:r>
            <a:r>
              <a:rPr lang="zh-CN" altLang="en-US" sz="2400" b="1">
                <a:latin typeface="楷体" pitchFamily="49" charset="-122"/>
                <a:ea typeface="楷体" pitchFamily="49" charset="-122"/>
              </a:rPr>
              <a:t>：国家重点学科“三期</a:t>
            </a:r>
            <a:r>
              <a:rPr lang="en-US" altLang="zh-CN" sz="2400" b="1">
                <a:latin typeface="楷体" pitchFamily="49" charset="-122"/>
                <a:ea typeface="楷体" pitchFamily="49" charset="-122"/>
              </a:rPr>
              <a:t>211”</a:t>
            </a:r>
            <a:r>
              <a:rPr lang="zh-CN" altLang="en-US" sz="2400" b="1">
                <a:latin typeface="楷体" pitchFamily="49" charset="-122"/>
                <a:ea typeface="楷体" pitchFamily="49" charset="-122"/>
              </a:rPr>
              <a:t>验收获得嘉奖（全国</a:t>
            </a:r>
            <a:r>
              <a:rPr lang="en-US" altLang="zh-CN" sz="2400" b="1">
                <a:latin typeface="楷体" pitchFamily="49" charset="-122"/>
                <a:ea typeface="楷体" pitchFamily="49" charset="-122"/>
              </a:rPr>
              <a:t>28</a:t>
            </a:r>
            <a:r>
              <a:rPr lang="zh-CN" altLang="en-US" sz="2400" b="1">
                <a:latin typeface="楷体" pitchFamily="49" charset="-122"/>
                <a:ea typeface="楷体" pitchFamily="49" charset="-122"/>
              </a:rPr>
              <a:t>个，其中地方院校</a:t>
            </a:r>
            <a:r>
              <a:rPr lang="en-US" altLang="zh-CN" sz="2400" b="1">
                <a:latin typeface="楷体" pitchFamily="49" charset="-122"/>
                <a:ea typeface="楷体" pitchFamily="49" charset="-122"/>
              </a:rPr>
              <a:t>7</a:t>
            </a:r>
            <a:r>
              <a:rPr lang="zh-CN" altLang="en-US" sz="2400" b="1">
                <a:latin typeface="楷体" pitchFamily="49" charset="-122"/>
                <a:ea typeface="楷体" pitchFamily="49" charset="-122"/>
              </a:rPr>
              <a:t>个）</a:t>
            </a:r>
          </a:p>
        </p:txBody>
      </p:sp>
      <p:sp>
        <p:nvSpPr>
          <p:cNvPr id="6"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学科</a:t>
            </a:r>
            <a:r>
              <a:rPr lang="zh-CN" altLang="en-US" sz="3200" b="1" kern="0" dirty="0">
                <a:solidFill>
                  <a:schemeClr val="bg1"/>
                </a:solidFill>
                <a:latin typeface="微软雅黑" pitchFamily="34" charset="-122"/>
                <a:ea typeface="微软雅黑" pitchFamily="34" charset="-122"/>
                <a:cs typeface="+mj-cs"/>
              </a:rPr>
              <a:t>发展</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60288822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solidFill>
                  <a:srgbClr val="0070C0"/>
                </a:solidFill>
              </a:rPr>
              <a:t>国家级教学奖励：</a:t>
            </a:r>
            <a:endParaRPr lang="zh-CN" altLang="en-US" dirty="0">
              <a:solidFill>
                <a:srgbClr val="0070C0"/>
              </a:solidFill>
            </a:endParaRPr>
          </a:p>
        </p:txBody>
      </p:sp>
      <p:sp>
        <p:nvSpPr>
          <p:cNvPr id="4" name="内容占位符 3"/>
          <p:cNvSpPr>
            <a:spLocks noGrp="1"/>
          </p:cNvSpPr>
          <p:nvPr>
            <p:ph idx="1"/>
          </p:nvPr>
        </p:nvSpPr>
        <p:spPr>
          <a:xfrm>
            <a:off x="228602" y="1557340"/>
            <a:ext cx="6829912" cy="4702175"/>
          </a:xfrm>
        </p:spPr>
        <p:txBody>
          <a:bodyPr/>
          <a:lstStyle/>
          <a:p>
            <a:r>
              <a:rPr lang="zh-CN" altLang="en-US" sz="2400" b="1" dirty="0" smtClean="0">
                <a:solidFill>
                  <a:srgbClr val="FF0000"/>
                </a:solidFill>
                <a:latin typeface="华文中宋" panose="02010600040101010101" pitchFamily="2" charset="-122"/>
                <a:ea typeface="华文中宋" panose="02010600040101010101" pitchFamily="2" charset="-122"/>
              </a:rPr>
              <a:t>国家教育教学成果二等奖：</a:t>
            </a:r>
          </a:p>
          <a:p>
            <a:pPr lvl="1"/>
            <a:r>
              <a:rPr lang="zh-CN" altLang="en-US" sz="2000" dirty="0" smtClean="0">
                <a:latin typeface="华文中宋" panose="02010600040101010101" pitchFamily="2" charset="-122"/>
                <a:ea typeface="华文中宋" panose="02010600040101010101" pitchFamily="2" charset="-122"/>
              </a:rPr>
              <a:t>“‘以资源节约与环境友好为主导’的材料专业建设与改革”（</a:t>
            </a:r>
            <a:r>
              <a:rPr lang="en-US" altLang="zh-CN" sz="2000" dirty="0" smtClean="0">
                <a:latin typeface="华文中宋" panose="02010600040101010101" pitchFamily="2" charset="-122"/>
                <a:ea typeface="华文中宋" panose="02010600040101010101" pitchFamily="2" charset="-122"/>
              </a:rPr>
              <a:t>2009</a:t>
            </a:r>
            <a:r>
              <a:rPr lang="zh-CN" altLang="en-US" sz="2000" dirty="0" smtClean="0">
                <a:latin typeface="华文中宋" panose="02010600040101010101" pitchFamily="2" charset="-122"/>
                <a:ea typeface="华文中宋" panose="02010600040101010101" pitchFamily="2" charset="-122"/>
              </a:rPr>
              <a:t>年）</a:t>
            </a:r>
          </a:p>
          <a:p>
            <a:r>
              <a:rPr lang="zh-CN" altLang="en-US" sz="2400" b="1" dirty="0" smtClean="0">
                <a:solidFill>
                  <a:srgbClr val="FF0000"/>
                </a:solidFill>
                <a:latin typeface="华文中宋" panose="02010600040101010101" pitchFamily="2" charset="-122"/>
                <a:ea typeface="华文中宋" panose="02010600040101010101" pitchFamily="2" charset="-122"/>
              </a:rPr>
              <a:t>国家级</a:t>
            </a:r>
            <a:r>
              <a:rPr lang="zh-CN" altLang="en-US" sz="2400" b="1" dirty="0">
                <a:solidFill>
                  <a:srgbClr val="FF0000"/>
                </a:solidFill>
                <a:latin typeface="华文中宋" panose="02010600040101010101" pitchFamily="2" charset="-122"/>
                <a:ea typeface="华文中宋" panose="02010600040101010101" pitchFamily="2" charset="-122"/>
              </a:rPr>
              <a:t>特色专业建设点</a:t>
            </a:r>
            <a:r>
              <a:rPr lang="zh-CN" altLang="en-US" sz="2400" b="1" dirty="0" smtClean="0">
                <a:solidFill>
                  <a:srgbClr val="FF0000"/>
                </a:solidFill>
                <a:latin typeface="华文中宋" panose="02010600040101010101" pitchFamily="2" charset="-122"/>
                <a:ea typeface="华文中宋" panose="02010600040101010101" pitchFamily="2" charset="-122"/>
              </a:rPr>
              <a:t>：</a:t>
            </a:r>
            <a:endParaRPr lang="en-US" altLang="zh-CN" sz="2400" b="1" dirty="0" smtClean="0">
              <a:solidFill>
                <a:srgbClr val="FF0000"/>
              </a:solidFill>
              <a:latin typeface="华文中宋" panose="02010600040101010101" pitchFamily="2" charset="-122"/>
              <a:ea typeface="华文中宋" panose="02010600040101010101" pitchFamily="2" charset="-122"/>
            </a:endParaRPr>
          </a:p>
          <a:p>
            <a:pPr lvl="1"/>
            <a:r>
              <a:rPr lang="zh-CN" altLang="en-US" sz="2000" dirty="0" smtClean="0">
                <a:latin typeface="华文中宋" panose="02010600040101010101" pitchFamily="2" charset="-122"/>
                <a:ea typeface="华文中宋" panose="02010600040101010101" pitchFamily="2" charset="-122"/>
              </a:rPr>
              <a:t>材料科学</a:t>
            </a:r>
            <a:r>
              <a:rPr lang="zh-CN" altLang="en-US" sz="2000" dirty="0">
                <a:latin typeface="华文中宋" panose="02010600040101010101" pitchFamily="2" charset="-122"/>
                <a:ea typeface="华文中宋" panose="02010600040101010101" pitchFamily="2" charset="-122"/>
              </a:rPr>
              <a:t>与工程本科专业（</a:t>
            </a:r>
            <a:r>
              <a:rPr lang="en-US" altLang="zh-CN" sz="2000" dirty="0">
                <a:latin typeface="华文中宋" panose="02010600040101010101" pitchFamily="2" charset="-122"/>
                <a:ea typeface="华文中宋" panose="02010600040101010101" pitchFamily="2" charset="-122"/>
              </a:rPr>
              <a:t>2008</a:t>
            </a:r>
            <a:r>
              <a:rPr lang="zh-CN" altLang="en-US" sz="2000" dirty="0">
                <a:latin typeface="华文中宋" panose="02010600040101010101" pitchFamily="2" charset="-122"/>
                <a:ea typeface="华文中宋" panose="02010600040101010101" pitchFamily="2" charset="-122"/>
              </a:rPr>
              <a:t>）</a:t>
            </a:r>
          </a:p>
          <a:p>
            <a:r>
              <a:rPr lang="zh-CN" altLang="en-US" sz="2400" b="1" dirty="0" smtClean="0">
                <a:solidFill>
                  <a:srgbClr val="FF0000"/>
                </a:solidFill>
                <a:latin typeface="华文中宋" panose="02010600040101010101" pitchFamily="2" charset="-122"/>
                <a:ea typeface="华文中宋" panose="02010600040101010101" pitchFamily="2" charset="-122"/>
              </a:rPr>
              <a:t>国家级教学团队：</a:t>
            </a:r>
            <a:endParaRPr lang="en-US" altLang="zh-CN" sz="2400" b="1" dirty="0" smtClean="0">
              <a:solidFill>
                <a:srgbClr val="FF0000"/>
              </a:solidFill>
              <a:latin typeface="华文中宋" panose="02010600040101010101" pitchFamily="2" charset="-122"/>
              <a:ea typeface="华文中宋" panose="02010600040101010101" pitchFamily="2" charset="-122"/>
            </a:endParaRPr>
          </a:p>
          <a:p>
            <a:pPr lvl="1"/>
            <a:r>
              <a:rPr lang="zh-CN" altLang="en-US" sz="2000" dirty="0" smtClean="0">
                <a:latin typeface="华文中宋" panose="02010600040101010101" pitchFamily="2" charset="-122"/>
                <a:ea typeface="华文中宋" panose="02010600040101010101" pitchFamily="2" charset="-122"/>
              </a:rPr>
              <a:t>材料科学与工程学科教学团队（</a:t>
            </a:r>
            <a:r>
              <a:rPr lang="en-US" altLang="zh-CN" sz="2000" dirty="0" smtClean="0">
                <a:latin typeface="华文中宋" panose="02010600040101010101" pitchFamily="2" charset="-122"/>
                <a:ea typeface="华文中宋" panose="02010600040101010101" pitchFamily="2" charset="-122"/>
              </a:rPr>
              <a:t>2008</a:t>
            </a:r>
            <a:r>
              <a:rPr lang="zh-CN" altLang="en-US" sz="2000" dirty="0" smtClean="0">
                <a:latin typeface="华文中宋" panose="02010600040101010101" pitchFamily="2" charset="-122"/>
                <a:ea typeface="华文中宋" panose="02010600040101010101" pitchFamily="2" charset="-122"/>
              </a:rPr>
              <a:t>）</a:t>
            </a:r>
          </a:p>
          <a:p>
            <a:r>
              <a:rPr lang="zh-CN" altLang="en-US" sz="2400" b="1" dirty="0" smtClean="0">
                <a:solidFill>
                  <a:srgbClr val="FF0000"/>
                </a:solidFill>
                <a:latin typeface="华文中宋" panose="02010600040101010101" pitchFamily="2" charset="-122"/>
                <a:ea typeface="华文中宋" panose="02010600040101010101" pitchFamily="2" charset="-122"/>
              </a:rPr>
              <a:t>国家级</a:t>
            </a:r>
            <a:r>
              <a:rPr lang="zh-CN" altLang="en-US" sz="2400" b="1" dirty="0">
                <a:solidFill>
                  <a:srgbClr val="FF0000"/>
                </a:solidFill>
                <a:latin typeface="华文中宋" panose="02010600040101010101" pitchFamily="2" charset="-122"/>
                <a:ea typeface="华文中宋" panose="02010600040101010101" pitchFamily="2" charset="-122"/>
              </a:rPr>
              <a:t>精品课程：</a:t>
            </a:r>
          </a:p>
          <a:p>
            <a:pPr lvl="1"/>
            <a:r>
              <a:rPr lang="zh-CN" altLang="en-US" sz="2000" dirty="0">
                <a:latin typeface="华文中宋" panose="02010600040101010101" pitchFamily="2" charset="-122"/>
                <a:ea typeface="华文中宋" panose="02010600040101010101" pitchFamily="2" charset="-122"/>
              </a:rPr>
              <a:t>“材料工程基础综合实验”（</a:t>
            </a:r>
            <a:r>
              <a:rPr lang="en-US" altLang="zh-CN" sz="2000" dirty="0">
                <a:latin typeface="华文中宋" panose="02010600040101010101" pitchFamily="2" charset="-122"/>
                <a:ea typeface="华文中宋" panose="02010600040101010101" pitchFamily="2" charset="-122"/>
              </a:rPr>
              <a:t>2009</a:t>
            </a:r>
            <a:r>
              <a:rPr lang="zh-CN" altLang="en-US" sz="2000" dirty="0">
                <a:latin typeface="华文中宋" panose="02010600040101010101" pitchFamily="2" charset="-122"/>
                <a:ea typeface="华文中宋" panose="02010600040101010101" pitchFamily="2" charset="-122"/>
              </a:rPr>
              <a:t>）</a:t>
            </a:r>
          </a:p>
          <a:p>
            <a:pPr lvl="1"/>
            <a:r>
              <a:rPr lang="zh-CN" altLang="en-US" sz="2000" dirty="0">
                <a:latin typeface="华文中宋" panose="02010600040101010101" pitchFamily="2" charset="-122"/>
                <a:ea typeface="华文中宋" panose="02010600040101010101" pitchFamily="2" charset="-122"/>
              </a:rPr>
              <a:t>“材料科学与工程学导论”（</a:t>
            </a:r>
            <a:r>
              <a:rPr lang="en-US" altLang="zh-CN" sz="2000" dirty="0">
                <a:latin typeface="华文中宋" panose="02010600040101010101" pitchFamily="2" charset="-122"/>
                <a:ea typeface="华文中宋" panose="02010600040101010101" pitchFamily="2" charset="-122"/>
              </a:rPr>
              <a:t>2006</a:t>
            </a:r>
            <a:r>
              <a:rPr lang="zh-CN" altLang="en-US" sz="2000" dirty="0">
                <a:latin typeface="华文中宋" panose="02010600040101010101" pitchFamily="2" charset="-122"/>
                <a:ea typeface="华文中宋" panose="02010600040101010101" pitchFamily="2" charset="-122"/>
              </a:rPr>
              <a:t>）</a:t>
            </a:r>
          </a:p>
          <a:p>
            <a:r>
              <a:rPr lang="zh-CN" altLang="en-US" sz="2400" b="1" dirty="0">
                <a:solidFill>
                  <a:srgbClr val="FF0000"/>
                </a:solidFill>
                <a:latin typeface="华文中宋" panose="02010600040101010101" pitchFamily="2" charset="-122"/>
                <a:ea typeface="华文中宋" panose="02010600040101010101" pitchFamily="2" charset="-122"/>
              </a:rPr>
              <a:t>国家级双语教学示范课程建设项目：</a:t>
            </a:r>
          </a:p>
          <a:p>
            <a:pPr lvl="1"/>
            <a:r>
              <a:rPr lang="zh-CN" altLang="en-US" sz="2000" dirty="0">
                <a:latin typeface="华文中宋" panose="02010600040101010101" pitchFamily="2" charset="-122"/>
                <a:ea typeface="华文中宋" panose="02010600040101010101" pitchFamily="2" charset="-122"/>
              </a:rPr>
              <a:t>“材料科学基础”（</a:t>
            </a:r>
            <a:r>
              <a:rPr lang="en-US" altLang="zh-CN" sz="2000" dirty="0">
                <a:latin typeface="华文中宋" panose="02010600040101010101" pitchFamily="2" charset="-122"/>
                <a:ea typeface="华文中宋" panose="02010600040101010101" pitchFamily="2" charset="-122"/>
              </a:rPr>
              <a:t>2008</a:t>
            </a:r>
            <a:r>
              <a:rPr lang="zh-CN" altLang="en-US" sz="2000" dirty="0" smtClean="0">
                <a:latin typeface="华文中宋" panose="02010600040101010101" pitchFamily="2" charset="-122"/>
                <a:ea typeface="华文中宋" panose="02010600040101010101" pitchFamily="2" charset="-122"/>
              </a:rPr>
              <a:t>）</a:t>
            </a:r>
            <a:endParaRPr lang="en-US" altLang="zh-CN" sz="2000" dirty="0" smtClean="0">
              <a:latin typeface="华文中宋" panose="02010600040101010101" pitchFamily="2" charset="-122"/>
              <a:ea typeface="华文中宋" panose="02010600040101010101" pitchFamily="2" charset="-122"/>
            </a:endParaRPr>
          </a:p>
          <a:p>
            <a:r>
              <a:rPr lang="zh-CN" altLang="en-US" sz="2400" b="1" dirty="0" smtClean="0">
                <a:solidFill>
                  <a:srgbClr val="FF0000"/>
                </a:solidFill>
                <a:latin typeface="华文中宋" panose="02010600040101010101" pitchFamily="2" charset="-122"/>
                <a:ea typeface="华文中宋" panose="02010600040101010101" pitchFamily="2" charset="-122"/>
              </a:rPr>
              <a:t>国家级教学名师：</a:t>
            </a:r>
            <a:r>
              <a:rPr lang="zh-CN" altLang="en-US" sz="2000" dirty="0" smtClean="0">
                <a:latin typeface="华文中宋" panose="02010600040101010101" pitchFamily="2" charset="-122"/>
                <a:ea typeface="华文中宋" panose="02010600040101010101" pitchFamily="2" charset="-122"/>
              </a:rPr>
              <a:t>左铁镛院士（</a:t>
            </a:r>
            <a:r>
              <a:rPr lang="en-US" altLang="zh-CN" sz="2000" dirty="0" smtClean="0">
                <a:latin typeface="华文中宋" panose="02010600040101010101" pitchFamily="2" charset="-122"/>
                <a:ea typeface="华文中宋" panose="02010600040101010101" pitchFamily="2" charset="-122"/>
              </a:rPr>
              <a:t>2007</a:t>
            </a:r>
            <a:r>
              <a:rPr lang="zh-CN" altLang="en-US" sz="2000" dirty="0" smtClean="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endParaRPr lang="zh-CN" altLang="en-US" dirty="0"/>
          </a:p>
          <a:p>
            <a:endParaRPr lang="en-US" altLang="zh-CN" dirty="0" smtClean="0"/>
          </a:p>
          <a:p>
            <a:endParaRPr lang="zh-CN" altLang="en-US" dirty="0"/>
          </a:p>
        </p:txBody>
      </p:sp>
      <p:pic>
        <p:nvPicPr>
          <p:cNvPr id="5" name="Picture 2" descr="E:\教学成果\左铁镛名师\DSCN0042.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7701" t="9929" r="9959" b="4424"/>
          <a:stretch/>
        </p:blipFill>
        <p:spPr bwMode="auto">
          <a:xfrm>
            <a:off x="7193820" y="4522885"/>
            <a:ext cx="1579857" cy="2190736"/>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Picture 3" descr="E:\教学成果\教学成果国家二等奖证书.jpg"/>
          <p:cNvPicPr>
            <a:picLocks noChangeAspect="1" noChangeArrowheads="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7012512" y="846138"/>
            <a:ext cx="1896472" cy="2579297"/>
          </a:xfrm>
          <a:prstGeom prst="rect">
            <a:avLst/>
          </a:prstGeom>
          <a:noFill/>
          <a:extLst>
            <a:ext uri="{909E8E84-426E-40DD-AFC4-6F175D3DCCD1}">
              <a14:hiddenFill xmlns:a14="http://schemas.microsoft.com/office/drawing/2010/main">
                <a:solidFill>
                  <a:srgbClr val="FFFFFF"/>
                </a:solidFill>
              </a14:hiddenFill>
            </a:ext>
          </a:extLst>
        </p:spPr>
      </p:pic>
      <p:sp>
        <p:nvSpPr>
          <p:cNvPr id="7"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教学成果</a:t>
            </a:r>
            <a:endParaRPr lang="zh-CN" altLang="en-US" sz="2400" b="1" kern="0" baseline="0" dirty="0">
              <a:solidFill>
                <a:srgbClr val="FFFF0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76672737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solidFill>
                  <a:srgbClr val="0070C0"/>
                </a:solidFill>
              </a:rPr>
              <a:t>市级教学奖励：</a:t>
            </a:r>
          </a:p>
        </p:txBody>
      </p:sp>
      <p:sp>
        <p:nvSpPr>
          <p:cNvPr id="5" name="内容占位符 4"/>
          <p:cNvSpPr>
            <a:spLocks noGrp="1"/>
          </p:cNvSpPr>
          <p:nvPr>
            <p:ph idx="1"/>
          </p:nvPr>
        </p:nvSpPr>
        <p:spPr>
          <a:xfrm>
            <a:off x="228601" y="1557340"/>
            <a:ext cx="6460957" cy="4702175"/>
          </a:xfrm>
        </p:spPr>
        <p:txBody>
          <a:bodyPr/>
          <a:lstStyle/>
          <a:p>
            <a:r>
              <a:rPr lang="zh-CN" altLang="en-US" sz="2400" dirty="0">
                <a:latin typeface="华文中宋" panose="02010600040101010101" pitchFamily="2" charset="-122"/>
                <a:ea typeface="华文中宋" panose="02010600040101010101" pitchFamily="2" charset="-122"/>
              </a:rPr>
              <a:t>北京市精品教材：</a:t>
            </a:r>
          </a:p>
          <a:p>
            <a:pPr lvl="1"/>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环境材料基础</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a:t>
            </a:r>
            <a:r>
              <a:rPr lang="en-US" altLang="zh-CN" sz="2000" dirty="0">
                <a:latin typeface="华文中宋" panose="02010600040101010101" pitchFamily="2" charset="-122"/>
                <a:ea typeface="华文中宋" panose="02010600040101010101" pitchFamily="2" charset="-122"/>
              </a:rPr>
              <a:t>2006</a:t>
            </a:r>
            <a:r>
              <a:rPr lang="zh-CN" altLang="en-US" sz="2000" dirty="0">
                <a:latin typeface="华文中宋" panose="02010600040101010101" pitchFamily="2" charset="-122"/>
                <a:ea typeface="华文中宋" panose="02010600040101010101" pitchFamily="2" charset="-122"/>
              </a:rPr>
              <a:t>）</a:t>
            </a:r>
          </a:p>
          <a:p>
            <a:pPr lvl="1"/>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无铅钎焊技术与应用</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a:t>
            </a:r>
            <a:r>
              <a:rPr lang="en-US" altLang="zh-CN" sz="2000" dirty="0">
                <a:latin typeface="华文中宋" panose="02010600040101010101" pitchFamily="2" charset="-122"/>
                <a:ea typeface="华文中宋" panose="02010600040101010101" pitchFamily="2" charset="-122"/>
              </a:rPr>
              <a:t>2008</a:t>
            </a:r>
            <a:r>
              <a:rPr lang="zh-CN" altLang="en-US" sz="2000" dirty="0">
                <a:latin typeface="华文中宋" panose="02010600040101010101" pitchFamily="2" charset="-122"/>
                <a:ea typeface="华文中宋" panose="02010600040101010101" pitchFamily="2" charset="-122"/>
              </a:rPr>
              <a:t>）</a:t>
            </a:r>
          </a:p>
          <a:p>
            <a:pPr marL="0" indent="0">
              <a:buNone/>
            </a:pPr>
            <a:endParaRPr lang="en-US" altLang="zh-CN" sz="3200" b="1" dirty="0" smtClean="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endParaRPr>
          </a:p>
          <a:p>
            <a:pPr marL="0" indent="0">
              <a:buNone/>
            </a:pPr>
            <a:r>
              <a:rPr lang="zh-CN" altLang="en-US" sz="3200" b="1" dirty="0" smtClean="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其他</a:t>
            </a:r>
            <a:r>
              <a:rPr lang="zh-CN" altLang="en-US" sz="3200" b="1"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a:t>
            </a:r>
          </a:p>
          <a:p>
            <a:r>
              <a:rPr lang="zh-CN" altLang="en-US" sz="2400" dirty="0" smtClean="0">
                <a:latin typeface="华文中宋" panose="02010600040101010101" pitchFamily="2" charset="-122"/>
                <a:ea typeface="华文中宋" panose="02010600040101010101" pitchFamily="2" charset="-122"/>
              </a:rPr>
              <a:t>资源</a:t>
            </a:r>
            <a:r>
              <a:rPr lang="zh-CN" altLang="en-US" sz="2400" dirty="0">
                <a:latin typeface="华文中宋" panose="02010600040101010101" pitchFamily="2" charset="-122"/>
                <a:ea typeface="华文中宋" panose="02010600040101010101" pitchFamily="2" charset="-122"/>
              </a:rPr>
              <a:t>循环科学与工程专业获得教育部</a:t>
            </a:r>
            <a:r>
              <a:rPr lang="zh-CN" altLang="en-US" sz="2400" dirty="0" smtClean="0">
                <a:latin typeface="华文中宋" panose="02010600040101010101" pitchFamily="2" charset="-122"/>
                <a:ea typeface="华文中宋" panose="02010600040101010101" pitchFamily="2" charset="-122"/>
              </a:rPr>
              <a:t>批准（</a:t>
            </a:r>
            <a:r>
              <a:rPr lang="en-US" altLang="zh-CN" sz="2400" dirty="0" smtClean="0">
                <a:latin typeface="华文中宋" panose="02010600040101010101" pitchFamily="2" charset="-122"/>
                <a:ea typeface="华文中宋" panose="02010600040101010101" pitchFamily="2" charset="-122"/>
              </a:rPr>
              <a:t>2010</a:t>
            </a:r>
            <a:r>
              <a:rPr lang="zh-CN" altLang="en-US" sz="2400" dirty="0" smtClean="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卓越</a:t>
            </a:r>
            <a:r>
              <a:rPr lang="zh-CN" altLang="en-US" sz="2400" dirty="0">
                <a:latin typeface="华文中宋" panose="02010600040101010101" pitchFamily="2" charset="-122"/>
                <a:ea typeface="华文中宋" panose="02010600040101010101" pitchFamily="2" charset="-122"/>
              </a:rPr>
              <a:t>工程师教育计划试点专业获</a:t>
            </a:r>
            <a:r>
              <a:rPr lang="zh-CN" altLang="en-US" sz="2400" dirty="0" smtClean="0">
                <a:latin typeface="华文中宋" panose="02010600040101010101" pitchFamily="2" charset="-122"/>
                <a:ea typeface="华文中宋" panose="02010600040101010101" pitchFamily="2" charset="-122"/>
              </a:rPr>
              <a:t>批（</a:t>
            </a:r>
            <a:r>
              <a:rPr lang="en-US" altLang="zh-CN" sz="2400" dirty="0" smtClean="0">
                <a:latin typeface="华文中宋" panose="02010600040101010101" pitchFamily="2" charset="-122"/>
                <a:ea typeface="华文中宋" panose="02010600040101010101" pitchFamily="2" charset="-122"/>
              </a:rPr>
              <a:t>2011</a:t>
            </a:r>
            <a:r>
              <a:rPr lang="zh-CN" altLang="en-US" sz="2400" dirty="0" smtClean="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市</a:t>
            </a:r>
            <a:r>
              <a:rPr lang="zh-CN" altLang="en-US" sz="2400" dirty="0">
                <a:latin typeface="华文中宋" panose="02010600040101010101" pitchFamily="2" charset="-122"/>
                <a:ea typeface="华文中宋" panose="02010600040101010101" pitchFamily="2" charset="-122"/>
              </a:rPr>
              <a:t>级校外培养基地获</a:t>
            </a:r>
            <a:r>
              <a:rPr lang="zh-CN" altLang="en-US" sz="2400" dirty="0" smtClean="0">
                <a:latin typeface="华文中宋" panose="02010600040101010101" pitchFamily="2" charset="-122"/>
                <a:ea typeface="华文中宋" panose="02010600040101010101" pitchFamily="2" charset="-122"/>
              </a:rPr>
              <a:t>批（</a:t>
            </a:r>
            <a:r>
              <a:rPr lang="en-US" altLang="zh-CN" sz="2400" dirty="0" smtClean="0">
                <a:latin typeface="华文中宋" panose="02010600040101010101" pitchFamily="2" charset="-122"/>
                <a:ea typeface="华文中宋" panose="02010600040101010101" pitchFamily="2" charset="-122"/>
              </a:rPr>
              <a:t>2012</a:t>
            </a:r>
            <a:r>
              <a:rPr lang="zh-CN" altLang="en-US" sz="2400" dirty="0" smtClean="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首届</a:t>
            </a:r>
            <a:r>
              <a:rPr lang="zh-CN" altLang="en-US" sz="2400" dirty="0">
                <a:latin typeface="华文中宋" panose="02010600040101010101" pitchFamily="2" charset="-122"/>
                <a:ea typeface="华文中宋" panose="02010600040101010101" pitchFamily="2" charset="-122"/>
              </a:rPr>
              <a:t>全国高校微</a:t>
            </a:r>
            <a:r>
              <a:rPr lang="zh-CN" altLang="en-US" sz="2400" dirty="0" smtClean="0">
                <a:latin typeface="华文中宋" panose="02010600040101010101" pitchFamily="2" charset="-122"/>
                <a:ea typeface="华文中宋" panose="02010600040101010101" pitchFamily="2" charset="-122"/>
              </a:rPr>
              <a:t>课北京市比赛优秀奖（</a:t>
            </a:r>
            <a:r>
              <a:rPr lang="en-US" altLang="zh-CN" sz="2400" dirty="0" smtClean="0">
                <a:latin typeface="华文中宋" panose="02010600040101010101" pitchFamily="2" charset="-122"/>
                <a:ea typeface="华文中宋" panose="02010600040101010101" pitchFamily="2" charset="-122"/>
              </a:rPr>
              <a:t>2013</a:t>
            </a:r>
            <a:r>
              <a:rPr lang="zh-CN" altLang="en-US" sz="2400" dirty="0" smtClean="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p:txBody>
      </p:sp>
      <p:pic>
        <p:nvPicPr>
          <p:cNvPr id="6" name="Picture 2" descr="E:\教学成果\2006年北京市精品教材（左鉄镛聂祚仁）.jpg"/>
          <p:cNvPicPr>
            <a:picLocks noChangeAspect="1" noChangeArrowheads="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4417995" y="846139"/>
            <a:ext cx="2135193" cy="1502934"/>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2" descr="E:\教学成果\2008年北京市精品教材（郭福）.jpg"/>
          <p:cNvPicPr>
            <a:picLocks noChangeAspect="1" noChangeArrowheads="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6776185" y="846138"/>
            <a:ext cx="2200946" cy="1502935"/>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 name="Picture 4" descr="E:\教学成果\2013首届全国高校微课比赛-王朝辉.jpg"/>
          <p:cNvPicPr>
            <a:picLocks noChangeAspect="1" noChangeArrowheads="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rot="16200000">
            <a:off x="7084324" y="4776861"/>
            <a:ext cx="1558937" cy="2175215"/>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Picture 2" descr="E:\教学成果\2012年校外人才培养基地牌.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776185" y="3330596"/>
            <a:ext cx="2110222" cy="1552350"/>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37985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3"/>
          <p:cNvGraphicFramePr>
            <a:graphicFrameLocks noGrp="1"/>
          </p:cNvGraphicFramePr>
          <p:nvPr>
            <p:extLst>
              <p:ext uri="{D42A27DB-BD31-4B8C-83A1-F6EECF244321}">
                <p14:modId xmlns:p14="http://schemas.microsoft.com/office/powerpoint/2010/main" val="2782796263"/>
              </p:ext>
            </p:extLst>
          </p:nvPr>
        </p:nvGraphicFramePr>
        <p:xfrm>
          <a:off x="287338" y="2556668"/>
          <a:ext cx="4344988" cy="3394075"/>
        </p:xfrm>
        <a:graphic>
          <a:graphicData uri="http://schemas.openxmlformats.org/drawingml/2006/table">
            <a:tbl>
              <a:tblPr/>
              <a:tblGrid>
                <a:gridCol w="2427288"/>
                <a:gridCol w="1917700"/>
              </a:tblGrid>
              <a:tr h="679450">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2000" b="1" i="0" u="none" strike="noStrike" cap="none" normalizeH="0" baseline="0" dirty="0" smtClean="0">
                          <a:ln>
                            <a:noFill/>
                          </a:ln>
                          <a:solidFill>
                            <a:schemeClr val="tx1"/>
                          </a:solidFill>
                          <a:effectLst/>
                          <a:latin typeface="宋体" charset="-122"/>
                          <a:ea typeface="微软雅黑" pitchFamily="34" charset="-122"/>
                        </a:rPr>
                        <a:t>项目类型</a:t>
                      </a:r>
                    </a:p>
                  </a:txBody>
                  <a:tcPr marL="0" marR="0" marT="0" marB="0" anchor="ctr" horzOverflow="overflow">
                    <a:lnL w="28575" cap="flat" cmpd="sng" algn="ctr">
                      <a:solidFill>
                        <a:srgbClr val="000000"/>
                      </a:solidFill>
                      <a:prstDash val="solid"/>
                      <a:round/>
                      <a:headEnd type="none" w="med" len="med"/>
                      <a:tailEnd type="none" w="med" len="med"/>
                    </a:lnL>
                    <a:lnR w="19050" cap="flat" cmpd="sng" algn="ctr">
                      <a:solidFill>
                        <a:srgbClr val="14145F"/>
                      </a:solidFill>
                      <a:prstDash val="solid"/>
                      <a:round/>
                      <a:headEnd type="none" w="med" len="med"/>
                      <a:tailEnd type="none" w="med" len="med"/>
                    </a:lnR>
                    <a:lnT w="28575" cap="flat" cmpd="sng" algn="ctr">
                      <a:solidFill>
                        <a:srgbClr val="000000"/>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2000" b="1" i="0" u="none" strike="noStrike" cap="none" normalizeH="0" baseline="0" smtClean="0">
                          <a:ln>
                            <a:noFill/>
                          </a:ln>
                          <a:solidFill>
                            <a:schemeClr val="tx1"/>
                          </a:solidFill>
                          <a:effectLst/>
                          <a:latin typeface="宋体" charset="-122"/>
                          <a:ea typeface="微软雅黑" pitchFamily="34" charset="-122"/>
                        </a:rPr>
                        <a:t>数量</a:t>
                      </a:r>
                      <a:r>
                        <a:rPr kumimoji="0" lang="en-US" altLang="zh-CN" sz="2000" b="1" i="0" u="none" strike="noStrike" cap="none" normalizeH="0" baseline="0" smtClean="0">
                          <a:ln>
                            <a:noFill/>
                          </a:ln>
                          <a:solidFill>
                            <a:schemeClr val="tx1"/>
                          </a:solidFill>
                          <a:effectLst/>
                          <a:latin typeface="Arial" charset="0"/>
                          <a:ea typeface="微软雅黑" pitchFamily="34" charset="-122"/>
                        </a:rPr>
                        <a:t>/</a:t>
                      </a:r>
                      <a:r>
                        <a:rPr kumimoji="0" lang="zh-CN" altLang="en-US" sz="2000" b="1" i="0" u="none" strike="noStrike" cap="none" normalizeH="0" baseline="0" smtClean="0">
                          <a:ln>
                            <a:noFill/>
                          </a:ln>
                          <a:solidFill>
                            <a:schemeClr val="tx1"/>
                          </a:solidFill>
                          <a:effectLst/>
                          <a:latin typeface="宋体" charset="-122"/>
                          <a:ea typeface="微软雅黑" pitchFamily="34" charset="-122"/>
                        </a:rPr>
                        <a:t>项</a:t>
                      </a:r>
                      <a:endParaRPr kumimoji="0" lang="zh-CN" altLang="en-US" sz="2000" b="1" i="0" u="none" strike="noStrike" cap="none" normalizeH="0" baseline="0" smtClean="0">
                        <a:ln>
                          <a:noFill/>
                        </a:ln>
                        <a:solidFill>
                          <a:schemeClr val="tx1"/>
                        </a:solidFill>
                        <a:effectLst/>
                        <a:latin typeface="微软雅黑" pitchFamily="34" charset="-122"/>
                        <a:ea typeface="微软雅黑" pitchFamily="34" charset="-122"/>
                      </a:endParaRPr>
                    </a:p>
                  </a:txBody>
                  <a:tcPr marL="0" marR="0" marT="0" marB="0" anchor="ctr" horzOverflow="overflow">
                    <a:lnL w="19050" cap="flat" cmpd="sng" algn="ctr">
                      <a:solidFill>
                        <a:srgbClr val="14145F"/>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noFill/>
                  </a:tcPr>
                </a:tc>
              </a:tr>
              <a:tr h="679450">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2000" b="1" i="0" u="none" strike="noStrike" cap="none" normalizeH="0" baseline="0" smtClean="0">
                          <a:ln>
                            <a:noFill/>
                          </a:ln>
                          <a:solidFill>
                            <a:schemeClr val="tx1"/>
                          </a:solidFill>
                          <a:effectLst/>
                          <a:latin typeface="Arial" charset="0"/>
                          <a:ea typeface="微软雅黑" pitchFamily="34" charset="-122"/>
                        </a:rPr>
                        <a:t>国家</a:t>
                      </a:r>
                      <a:r>
                        <a:rPr kumimoji="0" lang="en-US" altLang="zh-CN" sz="2000" b="1" i="0" u="none" strike="noStrike" cap="none" normalizeH="0" baseline="0" smtClean="0">
                          <a:ln>
                            <a:noFill/>
                          </a:ln>
                          <a:solidFill>
                            <a:schemeClr val="tx1"/>
                          </a:solidFill>
                          <a:effectLst/>
                          <a:latin typeface="Arial" charset="0"/>
                          <a:ea typeface="微软雅黑" pitchFamily="34" charset="-122"/>
                        </a:rPr>
                        <a:t>973</a:t>
                      </a:r>
                      <a:r>
                        <a:rPr kumimoji="0" lang="zh-CN" altLang="en-US" sz="2000" b="1" i="0" u="none" strike="noStrike" cap="none" normalizeH="0" baseline="0" smtClean="0">
                          <a:ln>
                            <a:noFill/>
                          </a:ln>
                          <a:solidFill>
                            <a:schemeClr val="tx1"/>
                          </a:solidFill>
                          <a:effectLst/>
                          <a:latin typeface="Arial" charset="0"/>
                          <a:ea typeface="微软雅黑" pitchFamily="34" charset="-122"/>
                        </a:rPr>
                        <a:t>计划课题</a:t>
                      </a:r>
                      <a:endParaRPr kumimoji="0" lang="zh-CN" altLang="en-US" sz="2000" b="1" i="0" u="none" strike="noStrike" cap="none" normalizeH="0" baseline="0" smtClean="0">
                        <a:ln>
                          <a:noFill/>
                        </a:ln>
                        <a:solidFill>
                          <a:schemeClr val="tx1"/>
                        </a:solidFill>
                        <a:effectLst/>
                        <a:latin typeface="微软雅黑" pitchFamily="34" charset="-122"/>
                        <a:ea typeface="微软雅黑" pitchFamily="34" charset="-122"/>
                      </a:endParaRPr>
                    </a:p>
                  </a:txBody>
                  <a:tcPr marL="0" marR="0" marT="0" marB="0" anchor="ctr" horzOverflow="overflow">
                    <a:lnL w="28575" cap="flat" cmpd="sng" algn="ctr">
                      <a:solidFill>
                        <a:srgbClr val="000000"/>
                      </a:solidFill>
                      <a:prstDash val="solid"/>
                      <a:round/>
                      <a:headEnd type="none" w="med" len="med"/>
                      <a:tailEnd type="none" w="med" len="med"/>
                    </a:lnL>
                    <a:lnR w="19050" cap="flat" cmpd="sng" algn="ctr">
                      <a:solidFill>
                        <a:srgbClr val="14145F"/>
                      </a:solidFill>
                      <a:prstDash val="solid"/>
                      <a:round/>
                      <a:headEnd type="none" w="med" len="med"/>
                      <a:tailEnd type="none" w="med" len="med"/>
                    </a:lnR>
                    <a:lnT w="19050" cap="flat" cmpd="sng" algn="ctr">
                      <a:solidFill>
                        <a:srgbClr val="14145F"/>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2000" b="1" i="0" u="none" strike="noStrike" cap="none" normalizeH="0" baseline="0" dirty="0" smtClean="0">
                          <a:ln>
                            <a:noFill/>
                          </a:ln>
                          <a:solidFill>
                            <a:schemeClr val="tx1"/>
                          </a:solidFill>
                          <a:effectLst/>
                          <a:latin typeface="Arial" charset="0"/>
                          <a:ea typeface="微软雅黑" pitchFamily="34" charset="-122"/>
                        </a:rPr>
                        <a:t>7</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0" marR="0" marT="0" marB="0" anchor="ctr" horzOverflow="overflow">
                    <a:lnL w="19050" cap="flat" cmpd="sng" algn="ctr">
                      <a:solidFill>
                        <a:srgbClr val="14145F"/>
                      </a:solidFill>
                      <a:prstDash val="solid"/>
                      <a:round/>
                      <a:headEnd type="none" w="med" len="med"/>
                      <a:tailEnd type="none" w="med" len="med"/>
                    </a:lnL>
                    <a:lnR w="28575" cap="flat" cmpd="sng" algn="ctr">
                      <a:solidFill>
                        <a:srgbClr val="000000"/>
                      </a:solidFill>
                      <a:prstDash val="solid"/>
                      <a:round/>
                      <a:headEnd type="none" w="med" len="med"/>
                      <a:tailEnd type="none" w="med" len="med"/>
                    </a:lnR>
                    <a:lnT w="19050" cap="flat" cmpd="sng" algn="ctr">
                      <a:solidFill>
                        <a:srgbClr val="14145F"/>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solidFill>
                      <a:srgbClr val="FFFF66"/>
                    </a:solidFill>
                  </a:tcPr>
                </a:tc>
              </a:tr>
              <a:tr h="676275">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2000" b="1" i="0" u="none" strike="noStrike" cap="none" normalizeH="0" baseline="0" smtClean="0">
                          <a:ln>
                            <a:noFill/>
                          </a:ln>
                          <a:solidFill>
                            <a:schemeClr val="tx1"/>
                          </a:solidFill>
                          <a:effectLst/>
                          <a:latin typeface="Arial" charset="0"/>
                          <a:ea typeface="微软雅黑" pitchFamily="34" charset="-122"/>
                        </a:rPr>
                        <a:t>国家</a:t>
                      </a:r>
                      <a:r>
                        <a:rPr kumimoji="0" lang="en-US" altLang="zh-CN" sz="2000" b="1" i="0" u="none" strike="noStrike" cap="none" normalizeH="0" baseline="0" smtClean="0">
                          <a:ln>
                            <a:noFill/>
                          </a:ln>
                          <a:solidFill>
                            <a:schemeClr val="tx1"/>
                          </a:solidFill>
                          <a:effectLst/>
                          <a:latin typeface="Arial" charset="0"/>
                          <a:ea typeface="微软雅黑" pitchFamily="34" charset="-122"/>
                        </a:rPr>
                        <a:t>863</a:t>
                      </a:r>
                      <a:r>
                        <a:rPr kumimoji="0" lang="zh-CN" altLang="en-US" sz="2000" b="1" i="0" u="none" strike="noStrike" cap="none" normalizeH="0" baseline="0" smtClean="0">
                          <a:ln>
                            <a:noFill/>
                          </a:ln>
                          <a:solidFill>
                            <a:schemeClr val="tx1"/>
                          </a:solidFill>
                          <a:effectLst/>
                          <a:latin typeface="Arial" charset="0"/>
                          <a:ea typeface="微软雅黑" pitchFamily="34" charset="-122"/>
                        </a:rPr>
                        <a:t>计划课题</a:t>
                      </a:r>
                      <a:endParaRPr kumimoji="0" lang="zh-CN" altLang="en-US" sz="2000" b="1" i="0" u="none" strike="noStrike" cap="none" normalizeH="0" baseline="0" smtClean="0">
                        <a:ln>
                          <a:noFill/>
                        </a:ln>
                        <a:solidFill>
                          <a:schemeClr val="tx1"/>
                        </a:solidFill>
                        <a:effectLst/>
                        <a:latin typeface="微软雅黑" pitchFamily="34" charset="-122"/>
                        <a:ea typeface="微软雅黑" pitchFamily="34" charset="-122"/>
                      </a:endParaRPr>
                    </a:p>
                  </a:txBody>
                  <a:tcPr marL="0" marR="0" marT="0" marB="0" anchor="ctr" horzOverflow="overflow">
                    <a:lnL w="28575" cap="flat" cmpd="sng" algn="ctr">
                      <a:solidFill>
                        <a:srgbClr val="000000"/>
                      </a:solidFill>
                      <a:prstDash val="solid"/>
                      <a:round/>
                      <a:headEnd type="none" w="med" len="med"/>
                      <a:tailEnd type="none" w="med" len="med"/>
                    </a:lnL>
                    <a:lnR w="19050" cap="flat" cmpd="sng" algn="ctr">
                      <a:solidFill>
                        <a:srgbClr val="14145F"/>
                      </a:solidFill>
                      <a:prstDash val="solid"/>
                      <a:round/>
                      <a:headEnd type="none" w="med" len="med"/>
                      <a:tailEnd type="none" w="med" len="med"/>
                    </a:lnR>
                    <a:lnT w="19050" cap="flat" cmpd="sng" algn="ctr">
                      <a:solidFill>
                        <a:srgbClr val="14145F"/>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2000" b="1" i="0" u="none" strike="noStrike" cap="none" normalizeH="0" baseline="0" dirty="0" smtClean="0">
                          <a:ln>
                            <a:noFill/>
                          </a:ln>
                          <a:solidFill>
                            <a:schemeClr val="tx1"/>
                          </a:solidFill>
                          <a:effectLst/>
                          <a:latin typeface="Arial" charset="0"/>
                          <a:ea typeface="微软雅黑" pitchFamily="34" charset="-122"/>
                        </a:rPr>
                        <a:t>14</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0" marR="0" marT="0" marB="0" anchor="ctr" horzOverflow="overflow">
                    <a:lnL w="19050" cap="flat" cmpd="sng" algn="ctr">
                      <a:solidFill>
                        <a:srgbClr val="14145F"/>
                      </a:solidFill>
                      <a:prstDash val="solid"/>
                      <a:round/>
                      <a:headEnd type="none" w="med" len="med"/>
                      <a:tailEnd type="none" w="med" len="med"/>
                    </a:lnL>
                    <a:lnR w="28575" cap="flat" cmpd="sng" algn="ctr">
                      <a:solidFill>
                        <a:srgbClr val="000000"/>
                      </a:solidFill>
                      <a:prstDash val="solid"/>
                      <a:round/>
                      <a:headEnd type="none" w="med" len="med"/>
                      <a:tailEnd type="none" w="med" len="med"/>
                    </a:lnR>
                    <a:lnT w="19050" cap="flat" cmpd="sng" algn="ctr">
                      <a:solidFill>
                        <a:srgbClr val="14145F"/>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solidFill>
                      <a:srgbClr val="FFFF66"/>
                    </a:solidFill>
                  </a:tcPr>
                </a:tc>
              </a:tr>
              <a:tr h="679450">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2000" b="1" i="0" u="none" strike="noStrike" cap="none" normalizeH="0" baseline="0" smtClean="0">
                          <a:ln>
                            <a:noFill/>
                          </a:ln>
                          <a:solidFill>
                            <a:schemeClr val="tx1"/>
                          </a:solidFill>
                          <a:effectLst/>
                          <a:latin typeface="宋体" charset="-122"/>
                          <a:ea typeface="微软雅黑" pitchFamily="34" charset="-122"/>
                        </a:rPr>
                        <a:t>国家科技支撑计划</a:t>
                      </a:r>
                    </a:p>
                  </a:txBody>
                  <a:tcPr marL="0" marR="0" marT="0" marB="0" anchor="ctr" horzOverflow="overflow">
                    <a:lnL w="28575" cap="flat" cmpd="sng" algn="ctr">
                      <a:solidFill>
                        <a:srgbClr val="000000"/>
                      </a:solidFill>
                      <a:prstDash val="solid"/>
                      <a:round/>
                      <a:headEnd type="none" w="med" len="med"/>
                      <a:tailEnd type="none" w="med" len="med"/>
                    </a:lnL>
                    <a:lnR w="19050" cap="flat" cmpd="sng" algn="ctr">
                      <a:solidFill>
                        <a:srgbClr val="14145F"/>
                      </a:solidFill>
                      <a:prstDash val="solid"/>
                      <a:round/>
                      <a:headEnd type="none" w="med" len="med"/>
                      <a:tailEnd type="none" w="med" len="med"/>
                    </a:lnR>
                    <a:lnT w="19050" cap="flat" cmpd="sng" algn="ctr">
                      <a:solidFill>
                        <a:srgbClr val="14145F"/>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2000" b="1" i="0" u="none" strike="noStrike" cap="none" normalizeH="0" baseline="0" dirty="0" smtClean="0">
                          <a:ln>
                            <a:noFill/>
                          </a:ln>
                          <a:solidFill>
                            <a:schemeClr val="tx1"/>
                          </a:solidFill>
                          <a:effectLst/>
                          <a:latin typeface="Arial" charset="0"/>
                          <a:ea typeface="微软雅黑" pitchFamily="34" charset="-122"/>
                        </a:rPr>
                        <a:t>12</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0" marR="0" marT="0" marB="0" anchor="ctr" horzOverflow="overflow">
                    <a:lnL w="19050" cap="flat" cmpd="sng" algn="ctr">
                      <a:solidFill>
                        <a:srgbClr val="14145F"/>
                      </a:solidFill>
                      <a:prstDash val="solid"/>
                      <a:round/>
                      <a:headEnd type="none" w="med" len="med"/>
                      <a:tailEnd type="none" w="med" len="med"/>
                    </a:lnL>
                    <a:lnR w="28575" cap="flat" cmpd="sng" algn="ctr">
                      <a:solidFill>
                        <a:srgbClr val="000000"/>
                      </a:solidFill>
                      <a:prstDash val="solid"/>
                      <a:round/>
                      <a:headEnd type="none" w="med" len="med"/>
                      <a:tailEnd type="none" w="med" len="med"/>
                    </a:lnR>
                    <a:lnT w="19050" cap="flat" cmpd="sng" algn="ctr">
                      <a:solidFill>
                        <a:srgbClr val="14145F"/>
                      </a:solidFill>
                      <a:prstDash val="solid"/>
                      <a:round/>
                      <a:headEnd type="none" w="med" len="med"/>
                      <a:tailEnd type="none" w="med" len="med"/>
                    </a:lnT>
                    <a:lnB w="19050" cap="flat" cmpd="sng" algn="ctr">
                      <a:solidFill>
                        <a:srgbClr val="14145F"/>
                      </a:solidFill>
                      <a:prstDash val="solid"/>
                      <a:round/>
                      <a:headEnd type="none" w="med" len="med"/>
                      <a:tailEnd type="none" w="med" len="med"/>
                    </a:lnB>
                    <a:lnTlToBr>
                      <a:noFill/>
                    </a:lnTlToBr>
                    <a:lnBlToTr>
                      <a:noFill/>
                    </a:lnBlToTr>
                    <a:solidFill>
                      <a:srgbClr val="FFFF66"/>
                    </a:solidFill>
                  </a:tcPr>
                </a:tc>
              </a:tr>
              <a:tr h="679450">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2000" b="1" i="0" u="none" strike="noStrike" cap="none" normalizeH="0" baseline="0" smtClean="0">
                          <a:ln>
                            <a:noFill/>
                          </a:ln>
                          <a:solidFill>
                            <a:schemeClr val="tx1"/>
                          </a:solidFill>
                          <a:effectLst/>
                          <a:latin typeface="宋体" charset="-122"/>
                          <a:ea typeface="微软雅黑" pitchFamily="34" charset="-122"/>
                        </a:rPr>
                        <a:t>国家自然科学基金</a:t>
                      </a:r>
                    </a:p>
                  </a:txBody>
                  <a:tcPr marL="0" marR="0" marT="0" marB="0" anchor="ctr" horzOverflow="overflow">
                    <a:lnL w="28575" cap="flat" cmpd="sng" algn="ctr">
                      <a:solidFill>
                        <a:srgbClr val="000000"/>
                      </a:solidFill>
                      <a:prstDash val="solid"/>
                      <a:round/>
                      <a:headEnd type="none" w="med" len="med"/>
                      <a:tailEnd type="none" w="med" len="med"/>
                    </a:lnL>
                    <a:lnR w="19050" cap="flat" cmpd="sng" algn="ctr">
                      <a:solidFill>
                        <a:srgbClr val="14145F"/>
                      </a:solidFill>
                      <a:prstDash val="solid"/>
                      <a:round/>
                      <a:headEnd type="none" w="med" len="med"/>
                      <a:tailEnd type="none" w="med" len="med"/>
                    </a:lnR>
                    <a:lnT w="19050" cap="flat" cmpd="sng" algn="ctr">
                      <a:solidFill>
                        <a:srgbClr val="14145F"/>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7C80"/>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2000" b="1" i="0" u="none" strike="noStrike" cap="none" normalizeH="0" baseline="0" dirty="0" smtClean="0">
                          <a:ln>
                            <a:noFill/>
                          </a:ln>
                          <a:solidFill>
                            <a:schemeClr val="tx1"/>
                          </a:solidFill>
                          <a:effectLst/>
                          <a:latin typeface="Arial" charset="0"/>
                          <a:ea typeface="微软雅黑" pitchFamily="34" charset="-122"/>
                        </a:rPr>
                        <a:t>50</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0" marR="0" marT="0" marB="0" anchor="ctr" horzOverflow="overflow">
                    <a:lnL w="19050" cap="flat" cmpd="sng" algn="ctr">
                      <a:solidFill>
                        <a:srgbClr val="14145F"/>
                      </a:solidFill>
                      <a:prstDash val="solid"/>
                      <a:round/>
                      <a:headEnd type="none" w="med" len="med"/>
                      <a:tailEnd type="none" w="med" len="med"/>
                    </a:lnL>
                    <a:lnR w="28575" cap="flat" cmpd="sng" algn="ctr">
                      <a:solidFill>
                        <a:srgbClr val="000000"/>
                      </a:solidFill>
                      <a:prstDash val="solid"/>
                      <a:round/>
                      <a:headEnd type="none" w="med" len="med"/>
                      <a:tailEnd type="none" w="med" len="med"/>
                    </a:lnR>
                    <a:lnT w="19050" cap="flat" cmpd="sng" algn="ctr">
                      <a:solidFill>
                        <a:srgbClr val="14145F"/>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7C80"/>
                    </a:solidFill>
                  </a:tcPr>
                </a:tc>
              </a:tr>
            </a:tbl>
          </a:graphicData>
        </a:graphic>
      </p:graphicFrame>
      <p:grpSp>
        <p:nvGrpSpPr>
          <p:cNvPr id="16407" name="Group 23"/>
          <p:cNvGrpSpPr>
            <a:grpSpLocks/>
          </p:cNvGrpSpPr>
          <p:nvPr/>
        </p:nvGrpSpPr>
        <p:grpSpPr bwMode="auto">
          <a:xfrm>
            <a:off x="5065713" y="2537192"/>
            <a:ext cx="3790950" cy="688975"/>
            <a:chOff x="0" y="0"/>
            <a:chExt cx="2615" cy="434"/>
          </a:xfrm>
        </p:grpSpPr>
        <p:pic>
          <p:nvPicPr>
            <p:cNvPr id="16411" name="Text Box 28"/>
            <p:cNvPicPr>
              <a:picLocks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2615" cy="434"/>
            </a:xfrm>
            <a:prstGeom prst="rect">
              <a:avLst/>
            </a:prstGeom>
            <a:noFill/>
            <a:ln w="9525">
              <a:noFill/>
              <a:miter lim="800000"/>
              <a:headEnd/>
              <a:tailEnd/>
            </a:ln>
          </p:spPr>
        </p:pic>
        <p:sp>
          <p:nvSpPr>
            <p:cNvPr id="16412" name="Text Box 25"/>
            <p:cNvSpPr txBox="1">
              <a:spLocks noChangeArrowheads="1"/>
            </p:cNvSpPr>
            <p:nvPr/>
          </p:nvSpPr>
          <p:spPr bwMode="auto">
            <a:xfrm>
              <a:off x="40" y="57"/>
              <a:ext cx="2540" cy="330"/>
            </a:xfrm>
            <a:prstGeom prst="rect">
              <a:avLst/>
            </a:prstGeom>
            <a:noFill/>
            <a:ln w="9525">
              <a:noFill/>
              <a:miter lim="800000"/>
              <a:headEnd/>
              <a:tailEnd/>
            </a:ln>
          </p:spPr>
          <p:txBody>
            <a:bodyPr>
              <a:spAutoFit/>
            </a:bodyPr>
            <a:lstStyle/>
            <a:p>
              <a:pPr algn="ctr">
                <a:spcBef>
                  <a:spcPct val="50000"/>
                </a:spcBef>
              </a:pPr>
              <a:r>
                <a:rPr lang="zh-CN" altLang="en-US" sz="2800" b="1" dirty="0">
                  <a:solidFill>
                    <a:srgbClr val="FFFFFF"/>
                  </a:solidFill>
                  <a:latin typeface="仿宋_GB2312"/>
                  <a:ea typeface="仿宋_GB2312"/>
                  <a:cs typeface="仿宋_GB2312"/>
                </a:rPr>
                <a:t>承担各类科研</a:t>
              </a:r>
              <a:r>
                <a:rPr lang="en-US" altLang="zh-CN" sz="2800" b="1" dirty="0">
                  <a:solidFill>
                    <a:srgbClr val="FFFFFF"/>
                  </a:solidFill>
                  <a:latin typeface="仿宋_GB2312"/>
                  <a:ea typeface="仿宋_GB2312"/>
                  <a:cs typeface="仿宋_GB2312"/>
                </a:rPr>
                <a:t>2</a:t>
              </a:r>
              <a:r>
                <a:rPr lang="zh-CN" altLang="en-US" sz="2800" b="1" dirty="0">
                  <a:solidFill>
                    <a:srgbClr val="FFFFFF"/>
                  </a:solidFill>
                  <a:latin typeface="仿宋_GB2312"/>
                  <a:ea typeface="仿宋_GB2312"/>
                  <a:cs typeface="仿宋_GB2312"/>
                </a:rPr>
                <a:t>95项</a:t>
              </a:r>
              <a:r>
                <a:rPr lang="zh-CN" altLang="en-US" sz="2800" b="1" dirty="0">
                  <a:latin typeface="仿宋_GB2312"/>
                  <a:ea typeface="仿宋_GB2312"/>
                  <a:cs typeface="仿宋_GB2312"/>
                </a:rPr>
                <a:t> </a:t>
              </a:r>
            </a:p>
          </p:txBody>
        </p:sp>
      </p:grpSp>
      <p:sp>
        <p:nvSpPr>
          <p:cNvPr id="16408" name="Rectangle 38"/>
          <p:cNvSpPr txBox="1">
            <a:spLocks noRot="1" noChangeArrowheads="1"/>
          </p:cNvSpPr>
          <p:nvPr/>
        </p:nvSpPr>
        <p:spPr bwMode="auto">
          <a:xfrm>
            <a:off x="5437188" y="4851767"/>
            <a:ext cx="3024187" cy="1044575"/>
          </a:xfrm>
          <a:prstGeom prst="rect">
            <a:avLst/>
          </a:prstGeom>
          <a:solidFill>
            <a:srgbClr val="FF7C80"/>
          </a:solidFill>
          <a:ln w="9525">
            <a:miter lim="800000"/>
            <a:headEnd/>
            <a:tailEnd/>
          </a:ln>
          <a:scene3d>
            <a:camera prst="legacyObliqueTopLeft"/>
            <a:lightRig rig="legacyFlat3" dir="t"/>
          </a:scene3d>
          <a:sp3d extrusionH="430200" prstMaterial="legacyMatte">
            <a:bevelT w="13500" h="13500" prst="angle"/>
            <a:bevelB w="13500" h="13500" prst="angle"/>
            <a:extrusionClr>
              <a:srgbClr val="FF7C80"/>
            </a:extrusionClr>
          </a:sp3d>
        </p:spPr>
        <p:txBody>
          <a:bodyPr>
            <a:flatTx/>
          </a:bodyPr>
          <a:lstStyle/>
          <a:p>
            <a:pPr marL="273050" indent="-273050" eaLnBrk="0" hangingPunct="0">
              <a:lnSpc>
                <a:spcPct val="120000"/>
              </a:lnSpc>
              <a:spcBef>
                <a:spcPct val="20000"/>
              </a:spcBef>
              <a:buClr>
                <a:schemeClr val="tx1"/>
              </a:buClr>
              <a:buSzPct val="60000"/>
              <a:buFont typeface="Wingdings" pitchFamily="2" charset="2"/>
              <a:buNone/>
            </a:pPr>
            <a:r>
              <a:rPr lang="zh-CN" altLang="en-US" sz="2400" b="1">
                <a:latin typeface="仿宋_GB2312"/>
                <a:ea typeface="仿宋_GB2312"/>
                <a:cs typeface="仿宋_GB2312"/>
              </a:rPr>
              <a:t>  总到校科研经费：</a:t>
            </a:r>
            <a:r>
              <a:rPr lang="en-US" altLang="zh-CN" sz="2400" b="1">
                <a:latin typeface="仿宋_GB2312"/>
                <a:ea typeface="仿宋_GB2312"/>
                <a:cs typeface="仿宋_GB2312"/>
              </a:rPr>
              <a:t>2.4</a:t>
            </a:r>
            <a:r>
              <a:rPr lang="zh-CN" altLang="en-US" sz="2400" b="1">
                <a:latin typeface="仿宋_GB2312"/>
                <a:ea typeface="仿宋_GB2312"/>
                <a:cs typeface="仿宋_GB2312"/>
              </a:rPr>
              <a:t>亿元</a:t>
            </a:r>
          </a:p>
        </p:txBody>
      </p:sp>
      <p:sp>
        <p:nvSpPr>
          <p:cNvPr id="16409" name="Rectangle 27"/>
          <p:cNvSpPr>
            <a:spLocks noChangeArrowheads="1"/>
          </p:cNvSpPr>
          <p:nvPr/>
        </p:nvSpPr>
        <p:spPr bwMode="auto">
          <a:xfrm>
            <a:off x="287338" y="1557338"/>
            <a:ext cx="3959225" cy="684213"/>
          </a:xfrm>
          <a:prstGeom prst="rect">
            <a:avLst/>
          </a:prstGeom>
          <a:solidFill>
            <a:srgbClr val="FFDF85"/>
          </a:solidFill>
          <a:ln w="28575">
            <a:solidFill>
              <a:srgbClr val="99CC00"/>
            </a:solidFill>
            <a:miter lim="800000"/>
            <a:headEnd/>
            <a:tailEnd/>
          </a:ln>
        </p:spPr>
        <p:txBody>
          <a:bodyPr wrap="none" anchor="ctr"/>
          <a:lstStyle/>
          <a:p>
            <a:r>
              <a:rPr lang="zh-CN" altLang="en-US" sz="2800" b="1" dirty="0">
                <a:latin typeface="仿宋_GB2312"/>
                <a:ea typeface="仿宋_GB2312"/>
                <a:cs typeface="仿宋_GB2312"/>
              </a:rPr>
              <a:t>国家三大主体科技计划</a:t>
            </a:r>
          </a:p>
        </p:txBody>
      </p:sp>
      <p:sp>
        <p:nvSpPr>
          <p:cNvPr id="11" name="AutoShape 29"/>
          <p:cNvSpPr>
            <a:spLocks noChangeArrowheads="1"/>
          </p:cNvSpPr>
          <p:nvPr/>
        </p:nvSpPr>
        <p:spPr bwMode="auto">
          <a:xfrm>
            <a:off x="6264275" y="3405555"/>
            <a:ext cx="1295400" cy="1157287"/>
          </a:xfrm>
          <a:prstGeom prst="downArrow">
            <a:avLst>
              <a:gd name="adj1" fmla="val 50000"/>
              <a:gd name="adj2" fmla="val 25000"/>
            </a:avLst>
          </a:prstGeom>
          <a:solidFill>
            <a:schemeClr val="accent1"/>
          </a:solidFill>
          <a:ln w="9525">
            <a:solidFill>
              <a:schemeClr val="tx1"/>
            </a:solidFill>
            <a:miter lim="800000"/>
            <a:headEnd/>
            <a:tailEnd/>
          </a:ln>
          <a:effectLst>
            <a:prstShdw prst="shdw13" dist="53882" dir="13500000">
              <a:schemeClr val="tx1">
                <a:gamma/>
                <a:shade val="60000"/>
                <a:invGamma/>
                <a:alpha val="50000"/>
              </a:schemeClr>
            </a:prstShdw>
          </a:effectLst>
        </p:spPr>
        <p:txBody>
          <a:bodyPr vert="eaVert" anchor="ctr"/>
          <a:lstStyle/>
          <a:p>
            <a:pPr fontAlgn="auto">
              <a:spcBef>
                <a:spcPts val="0"/>
              </a:spcBef>
              <a:spcAft>
                <a:spcPts val="0"/>
              </a:spcAft>
              <a:defRPr/>
            </a:pPr>
            <a:endParaRPr lang="zh-CN" altLang="en-US">
              <a:latin typeface="+mn-lt"/>
              <a:ea typeface="+mn-ea"/>
            </a:endParaRPr>
          </a:p>
        </p:txBody>
      </p:sp>
      <p:sp>
        <p:nvSpPr>
          <p:cNvPr id="12" name="页脚占位符 9"/>
          <p:cNvSpPr txBox="1">
            <a:spLocks noChangeArrowheads="1"/>
          </p:cNvSpPr>
          <p:nvPr/>
        </p:nvSpPr>
        <p:spPr bwMode="auto">
          <a:xfrm>
            <a:off x="287338" y="188913"/>
            <a:ext cx="8486339" cy="715962"/>
          </a:xfrm>
          <a:prstGeom prst="rect">
            <a:avLst/>
          </a:prstGeom>
          <a:noFill/>
          <a:ln w="9525">
            <a:noFill/>
            <a:miter lim="800000"/>
            <a:headEnd/>
            <a:tailEnd/>
          </a:ln>
        </p:spPr>
        <p:txBody>
          <a:bodyPr anchor="ctr"/>
          <a:lstStyle/>
          <a:p>
            <a:pPr eaLnBrk="1" hangingPunct="1">
              <a:defRPr/>
            </a:pPr>
            <a:r>
              <a:rPr lang="zh-CN" altLang="en-US" sz="3200" b="1" kern="0" dirty="0" smtClean="0">
                <a:solidFill>
                  <a:schemeClr val="bg1"/>
                </a:solidFill>
                <a:latin typeface="微软雅黑" pitchFamily="34" charset="-122"/>
                <a:ea typeface="微软雅黑" pitchFamily="34" charset="-122"/>
                <a:cs typeface="+mj-cs"/>
              </a:rPr>
              <a:t>科研成果</a:t>
            </a:r>
            <a:endParaRPr lang="zh-CN" altLang="en-US" sz="2400" b="1" kern="0" baseline="0" dirty="0">
              <a:solidFill>
                <a:srgbClr val="FFFF00"/>
              </a:solidFill>
              <a:latin typeface="微软雅黑" pitchFamily="34" charset="-122"/>
              <a:ea typeface="微软雅黑" pitchFamily="34" charset="-122"/>
              <a:cs typeface="+mj-cs"/>
            </a:endParaRPr>
          </a:p>
        </p:txBody>
      </p:sp>
      <p:sp>
        <p:nvSpPr>
          <p:cNvPr id="2" name="标题 1"/>
          <p:cNvSpPr>
            <a:spLocks noGrp="1"/>
          </p:cNvSpPr>
          <p:nvPr>
            <p:ph type="title"/>
          </p:nvPr>
        </p:nvSpPr>
        <p:spPr/>
        <p:txBody>
          <a:bodyPr/>
          <a:lstStyle/>
          <a:p>
            <a:r>
              <a:rPr lang="zh-CN" altLang="en-US" dirty="0" smtClean="0"/>
              <a:t>科研项目及科研经费</a:t>
            </a:r>
            <a:r>
              <a:rPr lang="en-US" altLang="zh-CN" dirty="0" smtClean="0"/>
              <a:t>——</a:t>
            </a:r>
            <a:r>
              <a:rPr lang="zh-CN" altLang="en-US" dirty="0" smtClean="0"/>
              <a:t>近五年</a:t>
            </a:r>
            <a:endParaRPr lang="zh-CN" altLang="en-US" dirty="0"/>
          </a:p>
        </p:txBody>
      </p:sp>
    </p:spTree>
    <p:extLst>
      <p:ext uri="{BB962C8B-B14F-4D97-AF65-F5344CB8AC3E}">
        <p14:creationId xmlns:p14="http://schemas.microsoft.com/office/powerpoint/2010/main" val="356439873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学校主题">
  <a:themeElements>
    <a:clrScheme name="1_Folienvorlage iot -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fontScheme name="1_Folienvorlage iot -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gradFill rotWithShape="1">
          <a:gsLst>
            <a:gs pos="0">
              <a:schemeClr val="accent2"/>
            </a:gs>
            <a:gs pos="50000">
              <a:schemeClr val="accent2">
                <a:gamma/>
                <a:tint val="72549"/>
                <a:invGamma/>
              </a:schemeClr>
            </a:gs>
            <a:gs pos="100000">
              <a:schemeClr val="accent2"/>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a:spPr>
      <a:bodyPr wrap="none" anchor="ctr">
        <a:flatTx/>
      </a:bodyPr>
      <a:lstStyle>
        <a:defPPr algn="ctr" eaLnBrk="0" hangingPunct="0">
          <a:buClr>
            <a:schemeClr val="bg1"/>
          </a:buClr>
          <a:defRPr sz="2400" b="1" dirty="0">
            <a:solidFill>
              <a:schemeClr val="bg1"/>
            </a:solidFill>
            <a:latin typeface="+mj-lt"/>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2000" b="0" i="0" u="none" strike="noStrike" cap="none" normalizeH="0" baseline="30000" smtClean="0">
            <a:ln>
              <a:noFill/>
            </a:ln>
            <a:solidFill>
              <a:schemeClr val="tx1"/>
            </a:solidFill>
            <a:effectLst/>
            <a:latin typeface="Times New Roman" pitchFamily="18" charset="0"/>
            <a:ea typeface="宋体" pitchFamily="2" charset="-122"/>
          </a:defRPr>
        </a:defPPr>
      </a:lstStyle>
    </a:lnDef>
  </a:objectDefaults>
  <a:extraClrSchemeLst>
    <a:extraClrScheme>
      <a:clrScheme name="1_Folienvorlage iot -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Folienvorlage iot -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Folienvorlage iot -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Folienvorlage iot -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Folienvorlage iot -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Folienvorlage iot -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Folienvorlage iot -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学校主题" id="{10BD131F-4C29-4C7E-9D91-A48692DA88CA}" vid="{8D9334BF-F983-4C78-9B8D-C826479887D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学校主题</Template>
  <TotalTime>682</TotalTime>
  <Words>1619</Words>
  <Application>Microsoft Office PowerPoint</Application>
  <PresentationFormat>全屏显示(4:3)</PresentationFormat>
  <Paragraphs>173</Paragraphs>
  <Slides>19</Slides>
  <Notes>2</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3</vt:i4>
      </vt:variant>
      <vt:variant>
        <vt:lpstr>幻灯片标题</vt:lpstr>
      </vt:variant>
      <vt:variant>
        <vt:i4>19</vt:i4>
      </vt:variant>
    </vt:vector>
  </HeadingPairs>
  <TitlesOfParts>
    <vt:vector size="39" baseType="lpstr">
      <vt:lpstr>仿宋_GB2312</vt:lpstr>
      <vt:lpstr>黑体</vt:lpstr>
      <vt:lpstr>华文中宋</vt:lpstr>
      <vt:lpstr>楷体</vt:lpstr>
      <vt:lpstr>楷体_GB2312</vt:lpstr>
      <vt:lpstr>宋体</vt:lpstr>
      <vt:lpstr>微软雅黑</vt:lpstr>
      <vt:lpstr>幼圆</vt:lpstr>
      <vt:lpstr>Arial</vt:lpstr>
      <vt:lpstr>Arial Black</vt:lpstr>
      <vt:lpstr>Calibri</vt:lpstr>
      <vt:lpstr>Symbol</vt:lpstr>
      <vt:lpstr>Tahoma</vt:lpstr>
      <vt:lpstr>Times New Roman</vt:lpstr>
      <vt:lpstr>Verdana</vt:lpstr>
      <vt:lpstr>Wingdings</vt:lpstr>
      <vt:lpstr>学校主题</vt:lpstr>
      <vt:lpstr>工作表</vt:lpstr>
      <vt:lpstr>Microsoft PowerPoint 97-2003 幻灯片</vt:lpstr>
      <vt:lpstr>Microsoft Excel 97-2003 工作表</vt:lpstr>
      <vt:lpstr>北京工业大学 材料科学与工程学院介绍</vt:lpstr>
      <vt:lpstr>主要内容</vt:lpstr>
      <vt:lpstr>PowerPoint 演示文稿</vt:lpstr>
      <vt:lpstr>PowerPoint 演示文稿</vt:lpstr>
      <vt:lpstr>PowerPoint 演示文稿</vt:lpstr>
      <vt:lpstr>PowerPoint 演示文稿</vt:lpstr>
      <vt:lpstr>国家级教学奖励：</vt:lpstr>
      <vt:lpstr>市级教学奖励：</vt:lpstr>
      <vt:lpstr>科研项目及科研经费——近五年</vt:lpstr>
      <vt:lpstr>主要科研奖励——近五年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LN</dc:creator>
  <cp:lastModifiedBy>wangxu</cp:lastModifiedBy>
  <cp:revision>42</cp:revision>
  <dcterms:created xsi:type="dcterms:W3CDTF">2013-12-16T07:01:01Z</dcterms:created>
  <dcterms:modified xsi:type="dcterms:W3CDTF">2014-02-28T12:37:48Z</dcterms:modified>
</cp:coreProperties>
</file>