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dp" ContentType="image/vnd.ms-photo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3"/>
    <p:sldId id="259" r:id="rId4"/>
    <p:sldId id="282" r:id="rId5"/>
    <p:sldId id="283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75" r:id="rId20"/>
    <p:sldId id="278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-702" y="-108"/>
      </p:cViewPr>
      <p:guideLst>
        <p:guide orient="horz" pos="2160"/>
        <p:guide pos="37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3.xml"/><Relationship Id="rId49" Type="http://schemas.openxmlformats.org/officeDocument/2006/relationships/presProps" Target="presProps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6" Type="http://schemas.openxmlformats.org/officeDocument/2006/relationships/image" Target="../media/image27.wmf"/><Relationship Id="rId5" Type="http://schemas.openxmlformats.org/officeDocument/2006/relationships/image" Target="../media/image26.emf"/><Relationship Id="rId4" Type="http://schemas.openxmlformats.org/officeDocument/2006/relationships/image" Target="../media/image24.emf"/><Relationship Id="rId3" Type="http://schemas.openxmlformats.org/officeDocument/2006/relationships/image" Target="../media/image23.e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8.vml.rels><?xml version="1.0" encoding="UTF-8" standalone="yes"?>
<Relationships xmlns="http://schemas.openxmlformats.org/package/2006/relationships"><Relationship Id="rId9" Type="http://schemas.openxmlformats.org/officeDocument/2006/relationships/image" Target="../media/image42.emf"/><Relationship Id="rId8" Type="http://schemas.openxmlformats.org/officeDocument/2006/relationships/image" Target="../media/image41.emf"/><Relationship Id="rId7" Type="http://schemas.openxmlformats.org/officeDocument/2006/relationships/image" Target="../media/image40.emf"/><Relationship Id="rId6" Type="http://schemas.openxmlformats.org/officeDocument/2006/relationships/image" Target="../media/image39.emf"/><Relationship Id="rId5" Type="http://schemas.openxmlformats.org/officeDocument/2006/relationships/image" Target="../media/image38.emf"/><Relationship Id="rId4" Type="http://schemas.openxmlformats.org/officeDocument/2006/relationships/image" Target="../media/image37.emf"/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8" Type="http://schemas.openxmlformats.org/officeDocument/2006/relationships/image" Target="../media/image51.emf"/><Relationship Id="rId17" Type="http://schemas.openxmlformats.org/officeDocument/2006/relationships/image" Target="../media/image50.emf"/><Relationship Id="rId16" Type="http://schemas.openxmlformats.org/officeDocument/2006/relationships/image" Target="../media/image49.emf"/><Relationship Id="rId15" Type="http://schemas.openxmlformats.org/officeDocument/2006/relationships/image" Target="../media/image48.emf"/><Relationship Id="rId14" Type="http://schemas.openxmlformats.org/officeDocument/2006/relationships/image" Target="../media/image47.emf"/><Relationship Id="rId13" Type="http://schemas.openxmlformats.org/officeDocument/2006/relationships/image" Target="../media/image46.emf"/><Relationship Id="rId12" Type="http://schemas.openxmlformats.org/officeDocument/2006/relationships/image" Target="../media/image45.emf"/><Relationship Id="rId11" Type="http://schemas.openxmlformats.org/officeDocument/2006/relationships/image" Target="../media/image44.emf"/><Relationship Id="rId10" Type="http://schemas.openxmlformats.org/officeDocument/2006/relationships/image" Target="../media/image43.emf"/><Relationship Id="rId1" Type="http://schemas.openxmlformats.org/officeDocument/2006/relationships/image" Target="../media/image34.emf"/></Relationships>
</file>

<file path=ppt/drawings/_rels/vmlDrawing9.vml.rels><?xml version="1.0" encoding="UTF-8" standalone="yes"?>
<Relationships xmlns="http://schemas.openxmlformats.org/package/2006/relationships"><Relationship Id="rId9" Type="http://schemas.openxmlformats.org/officeDocument/2006/relationships/image" Target="../media/image60.emf"/><Relationship Id="rId8" Type="http://schemas.openxmlformats.org/officeDocument/2006/relationships/image" Target="../media/image59.emf"/><Relationship Id="rId7" Type="http://schemas.openxmlformats.org/officeDocument/2006/relationships/image" Target="../media/image58.emf"/><Relationship Id="rId6" Type="http://schemas.openxmlformats.org/officeDocument/2006/relationships/image" Target="../media/image57.emf"/><Relationship Id="rId5" Type="http://schemas.openxmlformats.org/officeDocument/2006/relationships/image" Target="../media/image56.emf"/><Relationship Id="rId4" Type="http://schemas.openxmlformats.org/officeDocument/2006/relationships/image" Target="../media/image55.emf"/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3" Type="http://schemas.openxmlformats.org/officeDocument/2006/relationships/image" Target="../media/image64.emf"/><Relationship Id="rId12" Type="http://schemas.openxmlformats.org/officeDocument/2006/relationships/image" Target="../media/image63.emf"/><Relationship Id="rId11" Type="http://schemas.openxmlformats.org/officeDocument/2006/relationships/image" Target="../media/image62.emf"/><Relationship Id="rId10" Type="http://schemas.openxmlformats.org/officeDocument/2006/relationships/image" Target="../media/image61.emf"/><Relationship Id="rId1" Type="http://schemas.openxmlformats.org/officeDocument/2006/relationships/image" Target="../media/image52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5.wmf"/><Relationship Id="rId3" Type="http://schemas.openxmlformats.org/officeDocument/2006/relationships/image" Target="../media/image68.wmf"/><Relationship Id="rId2" Type="http://schemas.openxmlformats.org/officeDocument/2006/relationships/image" Target="../media/image66.wmf"/><Relationship Id="rId1" Type="http://schemas.openxmlformats.org/officeDocument/2006/relationships/image" Target="../media/image67.wmf"/></Relationships>
</file>

<file path=ppt/drawings/_rels/vmlDrawing12.vml.rels><?xml version="1.0" encoding="UTF-8" standalone="yes"?>
<Relationships xmlns="http://schemas.openxmlformats.org/package/2006/relationships"><Relationship Id="rId7" Type="http://schemas.openxmlformats.org/officeDocument/2006/relationships/image" Target="../media/image75.emf"/><Relationship Id="rId6" Type="http://schemas.openxmlformats.org/officeDocument/2006/relationships/image" Target="../media/image74.emf"/><Relationship Id="rId5" Type="http://schemas.openxmlformats.org/officeDocument/2006/relationships/image" Target="../media/image73.emf"/><Relationship Id="rId4" Type="http://schemas.openxmlformats.org/officeDocument/2006/relationships/image" Target="../media/image72.emf"/><Relationship Id="rId3" Type="http://schemas.openxmlformats.org/officeDocument/2006/relationships/image" Target="../media/image71.emf"/><Relationship Id="rId2" Type="http://schemas.openxmlformats.org/officeDocument/2006/relationships/image" Target="../media/image70.emf"/><Relationship Id="rId1" Type="http://schemas.openxmlformats.org/officeDocument/2006/relationships/image" Target="../media/image69.emf"/></Relationships>
</file>

<file path=ppt/drawings/_rels/vmlDrawing13.vml.rels><?xml version="1.0" encoding="UTF-8" standalone="yes"?>
<Relationships xmlns="http://schemas.openxmlformats.org/package/2006/relationships"><Relationship Id="rId6" Type="http://schemas.openxmlformats.org/officeDocument/2006/relationships/image" Target="../media/image65.wmf"/><Relationship Id="rId5" Type="http://schemas.openxmlformats.org/officeDocument/2006/relationships/image" Target="../media/image80.emf"/><Relationship Id="rId4" Type="http://schemas.openxmlformats.org/officeDocument/2006/relationships/image" Target="../media/image79.emf"/><Relationship Id="rId3" Type="http://schemas.openxmlformats.org/officeDocument/2006/relationships/image" Target="../media/image78.wmf"/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image" Target="../media/image81.emf"/></Relationships>
</file>

<file path=ppt/drawings/_rels/vmlDrawing15.vml.rels><?xml version="1.0" encoding="UTF-8" standalone="yes"?>
<Relationships xmlns="http://schemas.openxmlformats.org/package/2006/relationships"><Relationship Id="rId4" Type="http://schemas.openxmlformats.org/officeDocument/2006/relationships/image" Target="../media/image86.wmf"/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16.vml.rels><?xml version="1.0" encoding="UTF-8" standalone="yes"?>
<Relationships xmlns="http://schemas.openxmlformats.org/package/2006/relationships"><Relationship Id="rId5" Type="http://schemas.openxmlformats.org/officeDocument/2006/relationships/image" Target="../media/image91.emf"/><Relationship Id="rId4" Type="http://schemas.openxmlformats.org/officeDocument/2006/relationships/image" Target="../media/image90.emf"/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2" Type="http://schemas.openxmlformats.org/officeDocument/2006/relationships/image" Target="../media/image97.wmf"/><Relationship Id="rId1" Type="http://schemas.openxmlformats.org/officeDocument/2006/relationships/image" Target="../media/image96.wmf"/></Relationships>
</file>

<file path=ppt/drawings/_rels/vmlDrawing19.vml.rels><?xml version="1.0" encoding="UTF-8" standalone="yes"?>
<Relationships xmlns="http://schemas.openxmlformats.org/package/2006/relationships"><Relationship Id="rId7" Type="http://schemas.openxmlformats.org/officeDocument/2006/relationships/image" Target="../media/image109.emf"/><Relationship Id="rId6" Type="http://schemas.openxmlformats.org/officeDocument/2006/relationships/image" Target="../media/image108.emf"/><Relationship Id="rId5" Type="http://schemas.openxmlformats.org/officeDocument/2006/relationships/image" Target="../media/image107.emf"/><Relationship Id="rId4" Type="http://schemas.openxmlformats.org/officeDocument/2006/relationships/image" Target="../media/image106.emf"/><Relationship Id="rId3" Type="http://schemas.openxmlformats.org/officeDocument/2006/relationships/image" Target="../media/image105.emf"/><Relationship Id="rId2" Type="http://schemas.openxmlformats.org/officeDocument/2006/relationships/image" Target="../media/image104.emf"/><Relationship Id="rId1" Type="http://schemas.openxmlformats.org/officeDocument/2006/relationships/image" Target="../media/image10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四节力的不同  避免混淆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4B7EE0-1610-46ED-9333-1C2013249BB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 cap="flat" cmpd="sng">
            <a:solidFill>
              <a:srgbClr val="000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noFill/>
          <a:ln w="9525">
            <a:miter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14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716AAC08-262B-4501-98D6-37275175C14F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47E44E7A-03DF-4BB8-9638-E81939C999C5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8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6.wmf"/><Relationship Id="rId2" Type="http://schemas.openxmlformats.org/officeDocument/2006/relationships/oleObject" Target="../embeddings/oleObject1.bin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jpeg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7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6.png"/><Relationship Id="rId1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18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emf"/><Relationship Id="rId8" Type="http://schemas.openxmlformats.org/officeDocument/2006/relationships/oleObject" Target="../embeddings/oleObject12.bin"/><Relationship Id="rId7" Type="http://schemas.openxmlformats.org/officeDocument/2006/relationships/image" Target="../media/image23.emf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21.wmf"/><Relationship Id="rId2" Type="http://schemas.openxmlformats.org/officeDocument/2006/relationships/oleObject" Target="../embeddings/oleObject9.bin"/><Relationship Id="rId16" Type="http://schemas.openxmlformats.org/officeDocument/2006/relationships/vmlDrawing" Target="../drawings/vmlDrawing5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27.wmf"/><Relationship Id="rId13" Type="http://schemas.openxmlformats.org/officeDocument/2006/relationships/oleObject" Target="../embeddings/oleObject14.bin"/><Relationship Id="rId12" Type="http://schemas.openxmlformats.org/officeDocument/2006/relationships/image" Target="../media/image26.emf"/><Relationship Id="rId11" Type="http://schemas.openxmlformats.org/officeDocument/2006/relationships/oleObject" Target="../embeddings/oleObject13.bin"/><Relationship Id="rId10" Type="http://schemas.openxmlformats.org/officeDocument/2006/relationships/image" Target="../media/image25.jpeg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6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2.emf"/><Relationship Id="rId6" Type="http://schemas.openxmlformats.org/officeDocument/2006/relationships/oleObject" Target="../embeddings/oleObject17.bin"/><Relationship Id="rId5" Type="http://schemas.openxmlformats.org/officeDocument/2006/relationships/image" Target="../media/image31.emf"/><Relationship Id="rId4" Type="http://schemas.openxmlformats.org/officeDocument/2006/relationships/oleObject" Target="../embeddings/oleObject16.bin"/><Relationship Id="rId3" Type="http://schemas.openxmlformats.org/officeDocument/2006/relationships/image" Target="../media/image30.emf"/><Relationship Id="rId2" Type="http://schemas.openxmlformats.org/officeDocument/2006/relationships/oleObject" Target="../embeddings/oleObject15.bin"/><Relationship Id="rId1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3.emf"/><Relationship Id="rId2" Type="http://schemas.openxmlformats.org/officeDocument/2006/relationships/oleObject" Target="../embeddings/oleObject18.bin"/><Relationship Id="rId1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emf"/><Relationship Id="rId8" Type="http://schemas.openxmlformats.org/officeDocument/2006/relationships/oleObject" Target="../embeddings/oleObject22.bin"/><Relationship Id="rId7" Type="http://schemas.openxmlformats.org/officeDocument/2006/relationships/image" Target="../media/image36.emf"/><Relationship Id="rId6" Type="http://schemas.openxmlformats.org/officeDocument/2006/relationships/oleObject" Target="../embeddings/oleObject21.bin"/><Relationship Id="rId5" Type="http://schemas.openxmlformats.org/officeDocument/2006/relationships/image" Target="../media/image35.emf"/><Relationship Id="rId40" Type="http://schemas.openxmlformats.org/officeDocument/2006/relationships/notesSlide" Target="../notesSlides/notesSlide4.xml"/><Relationship Id="rId4" Type="http://schemas.openxmlformats.org/officeDocument/2006/relationships/oleObject" Target="../embeddings/oleObject20.bin"/><Relationship Id="rId39" Type="http://schemas.openxmlformats.org/officeDocument/2006/relationships/vmlDrawing" Target="../drawings/vmlDrawing8.vml"/><Relationship Id="rId38" Type="http://schemas.openxmlformats.org/officeDocument/2006/relationships/slideLayout" Target="../slideLayouts/slideLayout7.xml"/><Relationship Id="rId37" Type="http://schemas.openxmlformats.org/officeDocument/2006/relationships/image" Target="../media/image51.emf"/><Relationship Id="rId36" Type="http://schemas.openxmlformats.org/officeDocument/2006/relationships/oleObject" Target="../embeddings/oleObject36.bin"/><Relationship Id="rId35" Type="http://schemas.openxmlformats.org/officeDocument/2006/relationships/image" Target="../media/image50.emf"/><Relationship Id="rId34" Type="http://schemas.openxmlformats.org/officeDocument/2006/relationships/oleObject" Target="../embeddings/oleObject35.bin"/><Relationship Id="rId33" Type="http://schemas.openxmlformats.org/officeDocument/2006/relationships/image" Target="../media/image49.emf"/><Relationship Id="rId32" Type="http://schemas.openxmlformats.org/officeDocument/2006/relationships/oleObject" Target="../embeddings/oleObject34.bin"/><Relationship Id="rId31" Type="http://schemas.openxmlformats.org/officeDocument/2006/relationships/image" Target="../media/image48.emf"/><Relationship Id="rId30" Type="http://schemas.openxmlformats.org/officeDocument/2006/relationships/oleObject" Target="../embeddings/oleObject33.bin"/><Relationship Id="rId3" Type="http://schemas.openxmlformats.org/officeDocument/2006/relationships/image" Target="../media/image34.emf"/><Relationship Id="rId29" Type="http://schemas.openxmlformats.org/officeDocument/2006/relationships/image" Target="../media/image47.emf"/><Relationship Id="rId28" Type="http://schemas.openxmlformats.org/officeDocument/2006/relationships/oleObject" Target="../embeddings/oleObject32.bin"/><Relationship Id="rId27" Type="http://schemas.openxmlformats.org/officeDocument/2006/relationships/image" Target="../media/image46.emf"/><Relationship Id="rId26" Type="http://schemas.openxmlformats.org/officeDocument/2006/relationships/oleObject" Target="../embeddings/oleObject31.bin"/><Relationship Id="rId25" Type="http://schemas.openxmlformats.org/officeDocument/2006/relationships/image" Target="../media/image45.emf"/><Relationship Id="rId24" Type="http://schemas.openxmlformats.org/officeDocument/2006/relationships/oleObject" Target="../embeddings/oleObject30.bin"/><Relationship Id="rId23" Type="http://schemas.openxmlformats.org/officeDocument/2006/relationships/image" Target="../media/image44.emf"/><Relationship Id="rId22" Type="http://schemas.openxmlformats.org/officeDocument/2006/relationships/oleObject" Target="../embeddings/oleObject29.bin"/><Relationship Id="rId21" Type="http://schemas.openxmlformats.org/officeDocument/2006/relationships/image" Target="../media/image43.emf"/><Relationship Id="rId20" Type="http://schemas.openxmlformats.org/officeDocument/2006/relationships/oleObject" Target="../embeddings/oleObject28.bin"/><Relationship Id="rId2" Type="http://schemas.openxmlformats.org/officeDocument/2006/relationships/oleObject" Target="../embeddings/oleObject19.bin"/><Relationship Id="rId19" Type="http://schemas.openxmlformats.org/officeDocument/2006/relationships/image" Target="../media/image42.emf"/><Relationship Id="rId18" Type="http://schemas.openxmlformats.org/officeDocument/2006/relationships/oleObject" Target="../embeddings/oleObject27.bin"/><Relationship Id="rId17" Type="http://schemas.openxmlformats.org/officeDocument/2006/relationships/image" Target="../media/image41.emf"/><Relationship Id="rId16" Type="http://schemas.openxmlformats.org/officeDocument/2006/relationships/oleObject" Target="../embeddings/oleObject26.bin"/><Relationship Id="rId15" Type="http://schemas.openxmlformats.org/officeDocument/2006/relationships/image" Target="../media/image40.emf"/><Relationship Id="rId14" Type="http://schemas.openxmlformats.org/officeDocument/2006/relationships/oleObject" Target="../embeddings/oleObject25.bin"/><Relationship Id="rId13" Type="http://schemas.openxmlformats.org/officeDocument/2006/relationships/image" Target="../media/image39.emf"/><Relationship Id="rId12" Type="http://schemas.openxmlformats.org/officeDocument/2006/relationships/oleObject" Target="../embeddings/oleObject24.bin"/><Relationship Id="rId11" Type="http://schemas.openxmlformats.org/officeDocument/2006/relationships/image" Target="../media/image38.emf"/><Relationship Id="rId10" Type="http://schemas.openxmlformats.org/officeDocument/2006/relationships/oleObject" Target="../embeddings/oleObject23.bin"/><Relationship Id="rId1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55.emf"/><Relationship Id="rId8" Type="http://schemas.openxmlformats.org/officeDocument/2006/relationships/oleObject" Target="../embeddings/oleObject40.bin"/><Relationship Id="rId7" Type="http://schemas.openxmlformats.org/officeDocument/2006/relationships/image" Target="../media/image54.emf"/><Relationship Id="rId6" Type="http://schemas.openxmlformats.org/officeDocument/2006/relationships/oleObject" Target="../embeddings/oleObject39.bin"/><Relationship Id="rId5" Type="http://schemas.openxmlformats.org/officeDocument/2006/relationships/image" Target="../media/image53.emf"/><Relationship Id="rId4" Type="http://schemas.openxmlformats.org/officeDocument/2006/relationships/oleObject" Target="../embeddings/oleObject38.bin"/><Relationship Id="rId30" Type="http://schemas.openxmlformats.org/officeDocument/2006/relationships/notesSlide" Target="../notesSlides/notesSlide5.xml"/><Relationship Id="rId3" Type="http://schemas.openxmlformats.org/officeDocument/2006/relationships/image" Target="../media/image52.emf"/><Relationship Id="rId29" Type="http://schemas.openxmlformats.org/officeDocument/2006/relationships/vmlDrawing" Target="../drawings/vmlDrawing9.vml"/><Relationship Id="rId28" Type="http://schemas.openxmlformats.org/officeDocument/2006/relationships/slideLayout" Target="../slideLayouts/slideLayout7.xml"/><Relationship Id="rId27" Type="http://schemas.openxmlformats.org/officeDocument/2006/relationships/image" Target="../media/image64.emf"/><Relationship Id="rId26" Type="http://schemas.openxmlformats.org/officeDocument/2006/relationships/oleObject" Target="../embeddings/oleObject49.bin"/><Relationship Id="rId25" Type="http://schemas.openxmlformats.org/officeDocument/2006/relationships/image" Target="../media/image63.emf"/><Relationship Id="rId24" Type="http://schemas.openxmlformats.org/officeDocument/2006/relationships/oleObject" Target="../embeddings/oleObject48.bin"/><Relationship Id="rId23" Type="http://schemas.openxmlformats.org/officeDocument/2006/relationships/image" Target="../media/image62.emf"/><Relationship Id="rId22" Type="http://schemas.openxmlformats.org/officeDocument/2006/relationships/oleObject" Target="../embeddings/oleObject47.bin"/><Relationship Id="rId21" Type="http://schemas.openxmlformats.org/officeDocument/2006/relationships/image" Target="../media/image61.emf"/><Relationship Id="rId20" Type="http://schemas.openxmlformats.org/officeDocument/2006/relationships/oleObject" Target="../embeddings/oleObject46.bin"/><Relationship Id="rId2" Type="http://schemas.openxmlformats.org/officeDocument/2006/relationships/oleObject" Target="../embeddings/oleObject37.bin"/><Relationship Id="rId19" Type="http://schemas.openxmlformats.org/officeDocument/2006/relationships/image" Target="../media/image60.emf"/><Relationship Id="rId18" Type="http://schemas.openxmlformats.org/officeDocument/2006/relationships/oleObject" Target="../embeddings/oleObject45.bin"/><Relationship Id="rId17" Type="http://schemas.openxmlformats.org/officeDocument/2006/relationships/image" Target="../media/image59.emf"/><Relationship Id="rId16" Type="http://schemas.openxmlformats.org/officeDocument/2006/relationships/oleObject" Target="../embeddings/oleObject44.bin"/><Relationship Id="rId15" Type="http://schemas.openxmlformats.org/officeDocument/2006/relationships/image" Target="../media/image58.emf"/><Relationship Id="rId14" Type="http://schemas.openxmlformats.org/officeDocument/2006/relationships/oleObject" Target="../embeddings/oleObject43.bin"/><Relationship Id="rId13" Type="http://schemas.openxmlformats.org/officeDocument/2006/relationships/image" Target="../media/image57.emf"/><Relationship Id="rId12" Type="http://schemas.openxmlformats.org/officeDocument/2006/relationships/oleObject" Target="../embeddings/oleObject42.bin"/><Relationship Id="rId11" Type="http://schemas.openxmlformats.org/officeDocument/2006/relationships/image" Target="../media/image56.emf"/><Relationship Id="rId10" Type="http://schemas.openxmlformats.org/officeDocument/2006/relationships/oleObject" Target="../embeddings/oleObject41.bin"/><Relationship Id="rId1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vmlDrawing" Target="../drawings/vmlDrawing10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6.wmf"/><Relationship Id="rId4" Type="http://schemas.openxmlformats.org/officeDocument/2006/relationships/oleObject" Target="../embeddings/oleObject51.bin"/><Relationship Id="rId3" Type="http://schemas.openxmlformats.org/officeDocument/2006/relationships/image" Target="../media/image65.wmf"/><Relationship Id="rId2" Type="http://schemas.openxmlformats.org/officeDocument/2006/relationships/oleObject" Target="../embeddings/oleObject50.bin"/><Relationship Id="rId1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5.wmf"/><Relationship Id="rId8" Type="http://schemas.openxmlformats.org/officeDocument/2006/relationships/oleObject" Target="../embeddings/oleObject55.bin"/><Relationship Id="rId7" Type="http://schemas.openxmlformats.org/officeDocument/2006/relationships/image" Target="../media/image68.wmf"/><Relationship Id="rId6" Type="http://schemas.openxmlformats.org/officeDocument/2006/relationships/oleObject" Target="../embeddings/oleObject54.bin"/><Relationship Id="rId5" Type="http://schemas.openxmlformats.org/officeDocument/2006/relationships/image" Target="../media/image66.wmf"/><Relationship Id="rId4" Type="http://schemas.openxmlformats.org/officeDocument/2006/relationships/oleObject" Target="../embeddings/oleObject53.bin"/><Relationship Id="rId3" Type="http://schemas.openxmlformats.org/officeDocument/2006/relationships/image" Target="../media/image67.wmf"/><Relationship Id="rId2" Type="http://schemas.openxmlformats.org/officeDocument/2006/relationships/oleObject" Target="../embeddings/oleObject52.bin"/><Relationship Id="rId12" Type="http://schemas.openxmlformats.org/officeDocument/2006/relationships/notesSlide" Target="../notesSlides/notesSlide7.xml"/><Relationship Id="rId11" Type="http://schemas.openxmlformats.org/officeDocument/2006/relationships/vmlDrawing" Target="../drawings/vmlDrawing11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image" Target="../media/image72.emf"/><Relationship Id="rId8" Type="http://schemas.openxmlformats.org/officeDocument/2006/relationships/oleObject" Target="../embeddings/oleObject59.bin"/><Relationship Id="rId7" Type="http://schemas.openxmlformats.org/officeDocument/2006/relationships/image" Target="../media/image71.emf"/><Relationship Id="rId6" Type="http://schemas.openxmlformats.org/officeDocument/2006/relationships/oleObject" Target="../embeddings/oleObject58.bin"/><Relationship Id="rId5" Type="http://schemas.openxmlformats.org/officeDocument/2006/relationships/image" Target="../media/image70.emf"/><Relationship Id="rId4" Type="http://schemas.openxmlformats.org/officeDocument/2006/relationships/oleObject" Target="../embeddings/oleObject57.bin"/><Relationship Id="rId3" Type="http://schemas.openxmlformats.org/officeDocument/2006/relationships/image" Target="../media/image69.emf"/><Relationship Id="rId2" Type="http://schemas.openxmlformats.org/officeDocument/2006/relationships/oleObject" Target="../embeddings/oleObject56.bin"/><Relationship Id="rId18" Type="http://schemas.openxmlformats.org/officeDocument/2006/relationships/notesSlide" Target="../notesSlides/notesSlide8.xml"/><Relationship Id="rId17" Type="http://schemas.openxmlformats.org/officeDocument/2006/relationships/vmlDrawing" Target="../drawings/vmlDrawing12.vml"/><Relationship Id="rId16" Type="http://schemas.openxmlformats.org/officeDocument/2006/relationships/slideLayout" Target="../slideLayouts/slideLayout7.xml"/><Relationship Id="rId15" Type="http://schemas.openxmlformats.org/officeDocument/2006/relationships/image" Target="../media/image75.emf"/><Relationship Id="rId14" Type="http://schemas.openxmlformats.org/officeDocument/2006/relationships/oleObject" Target="../embeddings/oleObject62.bin"/><Relationship Id="rId13" Type="http://schemas.openxmlformats.org/officeDocument/2006/relationships/image" Target="../media/image74.emf"/><Relationship Id="rId12" Type="http://schemas.openxmlformats.org/officeDocument/2006/relationships/oleObject" Target="../embeddings/oleObject61.bin"/><Relationship Id="rId11" Type="http://schemas.openxmlformats.org/officeDocument/2006/relationships/image" Target="../media/image73.emf"/><Relationship Id="rId10" Type="http://schemas.openxmlformats.org/officeDocument/2006/relationships/oleObject" Target="../embeddings/oleObject60.bin"/><Relationship Id="rId1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image" Target="../media/image79.emf"/><Relationship Id="rId8" Type="http://schemas.openxmlformats.org/officeDocument/2006/relationships/oleObject" Target="../embeddings/oleObject66.bin"/><Relationship Id="rId7" Type="http://schemas.openxmlformats.org/officeDocument/2006/relationships/image" Target="../media/image78.wmf"/><Relationship Id="rId6" Type="http://schemas.openxmlformats.org/officeDocument/2006/relationships/oleObject" Target="../embeddings/oleObject65.bin"/><Relationship Id="rId5" Type="http://schemas.openxmlformats.org/officeDocument/2006/relationships/image" Target="../media/image77.emf"/><Relationship Id="rId4" Type="http://schemas.openxmlformats.org/officeDocument/2006/relationships/oleObject" Target="../embeddings/oleObject64.bin"/><Relationship Id="rId3" Type="http://schemas.openxmlformats.org/officeDocument/2006/relationships/image" Target="../media/image76.emf"/><Relationship Id="rId2" Type="http://schemas.openxmlformats.org/officeDocument/2006/relationships/oleObject" Target="../embeddings/oleObject63.bin"/><Relationship Id="rId16" Type="http://schemas.openxmlformats.org/officeDocument/2006/relationships/notesSlide" Target="../notesSlides/notesSlide9.xml"/><Relationship Id="rId15" Type="http://schemas.openxmlformats.org/officeDocument/2006/relationships/vmlDrawing" Target="../drawings/vmlDrawing13.vml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65.wmf"/><Relationship Id="rId12" Type="http://schemas.openxmlformats.org/officeDocument/2006/relationships/oleObject" Target="../embeddings/oleObject68.bin"/><Relationship Id="rId11" Type="http://schemas.openxmlformats.org/officeDocument/2006/relationships/image" Target="../media/image80.emf"/><Relationship Id="rId10" Type="http://schemas.openxmlformats.org/officeDocument/2006/relationships/oleObject" Target="../embeddings/oleObject67.bin"/><Relationship Id="rId1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7" Type="http://schemas.openxmlformats.org/officeDocument/2006/relationships/vmlDrawing" Target="../drawings/vmlDrawing14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2.emf"/><Relationship Id="rId4" Type="http://schemas.openxmlformats.org/officeDocument/2006/relationships/oleObject" Target="../embeddings/oleObject70.bin"/><Relationship Id="rId3" Type="http://schemas.openxmlformats.org/officeDocument/2006/relationships/image" Target="../media/image81.emf"/><Relationship Id="rId2" Type="http://schemas.openxmlformats.org/officeDocument/2006/relationships/oleObject" Target="../embeddings/oleObject69.bin"/><Relationship Id="rId1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6.wmf"/><Relationship Id="rId8" Type="http://schemas.openxmlformats.org/officeDocument/2006/relationships/oleObject" Target="../embeddings/oleObject74.bin"/><Relationship Id="rId7" Type="http://schemas.openxmlformats.org/officeDocument/2006/relationships/image" Target="../media/image85.wmf"/><Relationship Id="rId6" Type="http://schemas.openxmlformats.org/officeDocument/2006/relationships/oleObject" Target="../embeddings/oleObject73.bin"/><Relationship Id="rId5" Type="http://schemas.openxmlformats.org/officeDocument/2006/relationships/image" Target="../media/image84.wmf"/><Relationship Id="rId4" Type="http://schemas.openxmlformats.org/officeDocument/2006/relationships/oleObject" Target="../embeddings/oleObject72.bin"/><Relationship Id="rId3" Type="http://schemas.openxmlformats.org/officeDocument/2006/relationships/image" Target="../media/image83.wmf"/><Relationship Id="rId2" Type="http://schemas.openxmlformats.org/officeDocument/2006/relationships/oleObject" Target="../embeddings/oleObject71.bin"/><Relationship Id="rId12" Type="http://schemas.openxmlformats.org/officeDocument/2006/relationships/notesSlide" Target="../notesSlides/notesSlide11.xml"/><Relationship Id="rId11" Type="http://schemas.openxmlformats.org/officeDocument/2006/relationships/vmlDrawing" Target="../drawings/vmlDrawing15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0.emf"/><Relationship Id="rId8" Type="http://schemas.openxmlformats.org/officeDocument/2006/relationships/oleObject" Target="../embeddings/oleObject78.bin"/><Relationship Id="rId7" Type="http://schemas.openxmlformats.org/officeDocument/2006/relationships/image" Target="../media/image89.emf"/><Relationship Id="rId6" Type="http://schemas.openxmlformats.org/officeDocument/2006/relationships/oleObject" Target="../embeddings/oleObject77.bin"/><Relationship Id="rId5" Type="http://schemas.openxmlformats.org/officeDocument/2006/relationships/image" Target="../media/image88.emf"/><Relationship Id="rId4" Type="http://schemas.openxmlformats.org/officeDocument/2006/relationships/oleObject" Target="../embeddings/oleObject76.bin"/><Relationship Id="rId3" Type="http://schemas.openxmlformats.org/officeDocument/2006/relationships/image" Target="../media/image87.wmf"/><Relationship Id="rId2" Type="http://schemas.openxmlformats.org/officeDocument/2006/relationships/oleObject" Target="../embeddings/oleObject75.bin"/><Relationship Id="rId14" Type="http://schemas.openxmlformats.org/officeDocument/2006/relationships/notesSlide" Target="../notesSlides/notesSlide12.xml"/><Relationship Id="rId13" Type="http://schemas.openxmlformats.org/officeDocument/2006/relationships/vmlDrawing" Target="../drawings/vmlDrawing16.v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91.emf"/><Relationship Id="rId10" Type="http://schemas.openxmlformats.org/officeDocument/2006/relationships/oleObject" Target="../embeddings/oleObject79.bin"/><Relationship Id="rId1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7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94.emf"/><Relationship Id="rId6" Type="http://schemas.openxmlformats.org/officeDocument/2006/relationships/oleObject" Target="../embeddings/oleObject82.bin"/><Relationship Id="rId5" Type="http://schemas.openxmlformats.org/officeDocument/2006/relationships/image" Target="../media/image93.emf"/><Relationship Id="rId4" Type="http://schemas.openxmlformats.org/officeDocument/2006/relationships/oleObject" Target="../embeddings/oleObject81.bin"/><Relationship Id="rId3" Type="http://schemas.openxmlformats.org/officeDocument/2006/relationships/image" Target="../media/image92.emf"/><Relationship Id="rId2" Type="http://schemas.openxmlformats.org/officeDocument/2006/relationships/oleObject" Target="../embeddings/oleObject80.bin"/><Relationship Id="rId10" Type="http://schemas.openxmlformats.org/officeDocument/2006/relationships/notesSlide" Target="../notesSlides/notesSlide13.xml"/><Relationship Id="rId1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99.wmf"/><Relationship Id="rId8" Type="http://schemas.openxmlformats.org/officeDocument/2006/relationships/oleObject" Target="../embeddings/oleObject85.bin"/><Relationship Id="rId7" Type="http://schemas.openxmlformats.org/officeDocument/2006/relationships/image" Target="../media/image98.jpeg"/><Relationship Id="rId6" Type="http://schemas.openxmlformats.org/officeDocument/2006/relationships/image" Target="../media/image97.wmf"/><Relationship Id="rId5" Type="http://schemas.openxmlformats.org/officeDocument/2006/relationships/oleObject" Target="../embeddings/oleObject84.bin"/><Relationship Id="rId4" Type="http://schemas.openxmlformats.org/officeDocument/2006/relationships/image" Target="../media/image96.wmf"/><Relationship Id="rId3" Type="http://schemas.openxmlformats.org/officeDocument/2006/relationships/oleObject" Target="../embeddings/oleObject83.bin"/><Relationship Id="rId2" Type="http://schemas.openxmlformats.org/officeDocument/2006/relationships/image" Target="../media/image95.wmf"/><Relationship Id="rId13" Type="http://schemas.openxmlformats.org/officeDocument/2006/relationships/notesSlide" Target="../notesSlides/notesSlide14.xml"/><Relationship Id="rId12" Type="http://schemas.openxmlformats.org/officeDocument/2006/relationships/vmlDrawing" Target="../drawings/vmlDrawing18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00.png"/><Relationship Id="rId1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1.jpeg"/><Relationship Id="rId1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hdphoto1.wdp"/><Relationship Id="rId2" Type="http://schemas.openxmlformats.org/officeDocument/2006/relationships/image" Target="../media/image102.jpeg"/><Relationship Id="rId1" Type="http://schemas.openxmlformats.org/officeDocument/2006/relationships/image" Target="../media/image2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1.jpeg"/><Relationship Id="rId1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6.emf"/><Relationship Id="rId8" Type="http://schemas.openxmlformats.org/officeDocument/2006/relationships/oleObject" Target="../embeddings/oleObject89.bin"/><Relationship Id="rId7" Type="http://schemas.openxmlformats.org/officeDocument/2006/relationships/image" Target="../media/image105.emf"/><Relationship Id="rId6" Type="http://schemas.openxmlformats.org/officeDocument/2006/relationships/oleObject" Target="../embeddings/oleObject88.bin"/><Relationship Id="rId5" Type="http://schemas.openxmlformats.org/officeDocument/2006/relationships/image" Target="../media/image104.emf"/><Relationship Id="rId4" Type="http://schemas.openxmlformats.org/officeDocument/2006/relationships/oleObject" Target="../embeddings/oleObject87.bin"/><Relationship Id="rId3" Type="http://schemas.openxmlformats.org/officeDocument/2006/relationships/image" Target="../media/image103.emf"/><Relationship Id="rId2" Type="http://schemas.openxmlformats.org/officeDocument/2006/relationships/oleObject" Target="../embeddings/oleObject86.bin"/><Relationship Id="rId17" Type="http://schemas.openxmlformats.org/officeDocument/2006/relationships/vmlDrawing" Target="../drawings/vmlDrawing19.vml"/><Relationship Id="rId16" Type="http://schemas.openxmlformats.org/officeDocument/2006/relationships/slideLayout" Target="../slideLayouts/slideLayout7.xml"/><Relationship Id="rId15" Type="http://schemas.openxmlformats.org/officeDocument/2006/relationships/image" Target="../media/image109.emf"/><Relationship Id="rId14" Type="http://schemas.openxmlformats.org/officeDocument/2006/relationships/oleObject" Target="../embeddings/oleObject92.bin"/><Relationship Id="rId13" Type="http://schemas.openxmlformats.org/officeDocument/2006/relationships/image" Target="../media/image108.emf"/><Relationship Id="rId12" Type="http://schemas.openxmlformats.org/officeDocument/2006/relationships/oleObject" Target="../embeddings/oleObject91.bin"/><Relationship Id="rId11" Type="http://schemas.openxmlformats.org/officeDocument/2006/relationships/image" Target="../media/image107.emf"/><Relationship Id="rId10" Type="http://schemas.openxmlformats.org/officeDocument/2006/relationships/oleObject" Target="../embeddings/oleObject90.bin"/><Relationship Id="rId1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12.jpeg"/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image" Target="../media/image2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1.jpeg"/><Relationship Id="rId1" Type="http://schemas.openxmlformats.org/officeDocument/2006/relationships/image" Target="../media/image2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3.jpeg"/><Relationship Id="rId1" Type="http://schemas.openxmlformats.org/officeDocument/2006/relationships/image" Target="../media/image2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accent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7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97" y="5856739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6"/>
          <p:cNvSpPr txBox="1">
            <a:spLocks noChangeArrowheads="1"/>
          </p:cNvSpPr>
          <p:nvPr/>
        </p:nvSpPr>
        <p:spPr bwMode="auto">
          <a:xfrm>
            <a:off x="1283970" y="2918460"/>
            <a:ext cx="866521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zh-CN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材料人清华专业课辅导</a:t>
            </a:r>
            <a:endParaRPr lang="en-US" altLang="zh-CN" sz="4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                         ——3</a:t>
            </a:r>
            <a:r>
              <a:rPr lang="zh-CN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4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7" name="TextBox 8"/>
          <p:cNvSpPr txBox="1">
            <a:spLocks noChangeArrowheads="1"/>
          </p:cNvSpPr>
          <p:nvPr/>
        </p:nvSpPr>
        <p:spPr bwMode="auto">
          <a:xfrm>
            <a:off x="2599311" y="5994689"/>
            <a:ext cx="2226461" cy="548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2016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月</a:t>
            </a:r>
            <a:endParaRPr lang="zh-CN" altLang="en-U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83000" y="4649470"/>
            <a:ext cx="4196080" cy="48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zh-CN" altLang="en-US" sz="2400" b="1" dirty="0" smtClean="0">
                <a:solidFill>
                  <a:srgbClr val="1462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主讲：侯泽成、常升鼎、陈卓</a:t>
            </a:r>
            <a:endParaRPr lang="zh-CN" altLang="en-US" sz="2400" b="1" dirty="0" smtClean="0">
              <a:solidFill>
                <a:srgbClr val="14629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471813" y="1043939"/>
            <a:ext cx="6858000" cy="1828800"/>
            <a:chOff x="947813" y="4856672"/>
            <a:chExt cx="6858000" cy="182880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302" b="5031"/>
            <a:stretch>
              <a:fillRect/>
            </a:stretch>
          </p:blipFill>
          <p:spPr>
            <a:xfrm>
              <a:off x="947813" y="4856672"/>
              <a:ext cx="6858000" cy="1828800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93" t="5283" r="71513" b="70817"/>
            <a:stretch>
              <a:fillRect/>
            </a:stretch>
          </p:blipFill>
          <p:spPr>
            <a:xfrm>
              <a:off x="3631722" y="4934308"/>
              <a:ext cx="1570006" cy="163902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2095500" y="95250"/>
            <a:ext cx="8072438" cy="930275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zh-CN" sz="4000" smtClean="0">
                <a:solidFill>
                  <a:schemeClr val="tx1"/>
                </a:solidFill>
              </a:rPr>
            </a:br>
            <a:r>
              <a:rPr lang="zh-CN" altLang="en-US" sz="400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</a:rPr>
              <a:t>第四章 晶体中的缺陷</a:t>
            </a:r>
            <a:br>
              <a:rPr lang="zh-CN" altLang="en-US" sz="4000" smtClean="0">
                <a:solidFill>
                  <a:schemeClr val="tx1"/>
                </a:solidFill>
              </a:rPr>
            </a:br>
            <a:endParaRPr lang="zh-CN" altLang="zh-CN" sz="4000" smtClean="0"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4099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126" name="内容占位符 5"/>
          <p:cNvSpPr>
            <a:spLocks noGrp="1"/>
          </p:cNvSpPr>
          <p:nvPr>
            <p:ph idx="4294967295"/>
          </p:nvPr>
        </p:nvSpPr>
        <p:spPr>
          <a:xfrm>
            <a:off x="2135188" y="1028700"/>
            <a:ext cx="7786687" cy="5568950"/>
          </a:xfrm>
        </p:spPr>
        <p:txBody>
          <a:bodyPr>
            <a:normAutofit/>
          </a:bodyPr>
          <a:lstStyle/>
          <a:p>
            <a:pPr marL="0" indent="0" eaLnBrk="1" hangingPunct="1">
              <a:buFontTx/>
              <a:buNone/>
              <a:defRPr/>
            </a:pPr>
            <a:endParaRPr lang="zh-CN" altLang="en-US" sz="1800" dirty="0" smtClean="0"/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4.2 </a:t>
            </a: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点缺陷的基本属性</a:t>
            </a:r>
            <a:endParaRPr lang="zh-CN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4.5 </a:t>
            </a:r>
            <a:r>
              <a:rPr lang="zh-CN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位错类型与特点</a:t>
            </a:r>
            <a:endParaRPr lang="zh-CN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endParaRPr lang="zh-CN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4.6 </a:t>
            </a: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位错的定义与柏氏矢量</a:t>
            </a:r>
            <a:endParaRPr lang="zh-CN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endParaRPr lang="zh-CN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4.7 </a:t>
            </a: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位错的运动</a:t>
            </a: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endParaRPr lang="en-US" altLang="zh-CN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r>
              <a:rPr lang="en-US" altLang="zh-C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4.9 </a:t>
            </a: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位错的基本性质</a:t>
            </a:r>
            <a:endParaRPr lang="zh-CN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endParaRPr lang="zh-CN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ts val="2200"/>
              </a:lnSpc>
              <a:buFontTx/>
              <a:buNone/>
              <a:defRPr/>
            </a:pPr>
            <a:endParaRPr lang="zh-CN" alt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eaLnBrk="1" hangingPunct="1">
              <a:defRPr/>
            </a:pPr>
            <a:endParaRPr lang="en-US" altLang="zh-CN" sz="1800" dirty="0" smtClean="0">
              <a:latin typeface="Times New Roman" pitchFamily="18" charset="0"/>
            </a:endParaRPr>
          </a:p>
        </p:txBody>
      </p:sp>
      <p:pic>
        <p:nvPicPr>
          <p:cNvPr id="8" name="图片 7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2095500" y="95250"/>
            <a:ext cx="8072438" cy="930275"/>
          </a:xfrm>
        </p:spPr>
        <p:txBody>
          <a:bodyPr>
            <a:normAutofit fontScale="90000"/>
          </a:bodyPr>
          <a:lstStyle/>
          <a:p>
            <a:pPr algn="l" eaLnBrk="1" hangingPunct="1"/>
            <a:br>
              <a:rPr lang="en-US" altLang="zh-CN" sz="4000" dirty="0">
                <a:solidFill>
                  <a:schemeClr val="tx1"/>
                </a:solidFill>
              </a:rPr>
            </a:br>
            <a:r>
              <a:rPr lang="en-US" altLang="zh-CN" sz="4000" dirty="0" smtClean="0">
                <a:solidFill>
                  <a:schemeClr val="tx1"/>
                </a:solidFill>
              </a:rPr>
              <a:t>       </a:t>
            </a:r>
            <a:br>
              <a:rPr lang="zh-CN" altLang="en-US" sz="4000" dirty="0" smtClean="0">
                <a:solidFill>
                  <a:schemeClr val="tx1"/>
                </a:solidFill>
              </a:rPr>
            </a:br>
            <a:endParaRPr lang="zh-CN" altLang="zh-CN" sz="4000" dirty="0" smtClean="0"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4099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126" name="内容占位符 5"/>
          <p:cNvSpPr>
            <a:spLocks noGrp="1"/>
          </p:cNvSpPr>
          <p:nvPr>
            <p:ph idx="4294967295"/>
          </p:nvPr>
        </p:nvSpPr>
        <p:spPr>
          <a:xfrm>
            <a:off x="1830705" y="1028700"/>
            <a:ext cx="8672830" cy="556895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200000"/>
              </a:lnSpc>
              <a:buFontTx/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4.11 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位错应力场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刃型位错、螺位错的应力场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*</a:t>
            </a:r>
            <a:endParaRPr lang="en-US" altLang="zh-CN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ct val="200000"/>
              </a:lnSpc>
              <a:buFontTx/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4.12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位错的弹性能和线张力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ct val="200000"/>
              </a:lnSpc>
              <a:buFontTx/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4.13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作用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于位错的力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algn="ctr" eaLnBrk="1" hangingPunct="1">
              <a:lnSpc>
                <a:spcPct val="200000"/>
              </a:lnSpc>
              <a:buFontTx/>
              <a:buNone/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两种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求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法  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1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.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微观功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=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宏观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功   </a:t>
            </a:r>
            <a:r>
              <a:rPr lang="en-US" altLang="zh-CN" sz="2800" b="1" u="wavyDb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2.Peach-Kohler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公式</a:t>
            </a:r>
            <a:r>
              <a:rPr lang="zh-CN" altLang="en-US" sz="2800" b="1" u="wavyDb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*</a:t>
            </a:r>
            <a:endParaRPr lang="en-US" altLang="zh-CN" sz="2800" b="1" u="wavyDb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chemeClr val="accent2"/>
                </a:solidFill>
              </a:uFill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ct val="200000"/>
              </a:lnSpc>
              <a:buFontTx/>
              <a:buNone/>
              <a:defRPr/>
            </a:pPr>
            <a:r>
              <a:rPr lang="en-US" altLang="zh-CN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4.14 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位错</a:t>
            </a:r>
            <a:r>
              <a:rPr lang="zh-CN" altLang="en-US" sz="2800" b="1" u="wavyDb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与位错间的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交互作用 </a:t>
            </a:r>
            <a:r>
              <a:rPr lang="zh-CN" altLang="en-US" sz="2800" b="1" u="wavyDb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*</a:t>
            </a:r>
            <a:endParaRPr lang="zh-CN" altLang="en-US" sz="2800" b="1" u="wavyDb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chemeClr val="accent2"/>
                </a:solidFill>
              </a:uFill>
              <a:latin typeface="华文楷体" pitchFamily="2" charset="-122"/>
              <a:ea typeface="华文楷体" pitchFamily="2" charset="-122"/>
            </a:endParaRPr>
          </a:p>
          <a:p>
            <a:pPr eaLnBrk="1" hangingPunct="1">
              <a:lnSpc>
                <a:spcPct val="200000"/>
              </a:lnSpc>
              <a:defRPr/>
            </a:pPr>
            <a:endParaRPr lang="en-US" altLang="zh-CN" sz="2800" dirty="0" smtClean="0">
              <a:latin typeface="Times New Roman" pitchFamily="18" charset="0"/>
            </a:endParaRPr>
          </a:p>
        </p:txBody>
      </p:sp>
      <p:pic>
        <p:nvPicPr>
          <p:cNvPr id="8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445" y="229580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97722" y="5894363"/>
            <a:ext cx="592249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--------</a:t>
            </a:r>
            <a:r>
              <a:rPr lang="zh-CN" altLang="en-US" b="1" dirty="0" smtClean="0"/>
              <a:t>对应真题</a:t>
            </a:r>
            <a:r>
              <a:rPr lang="en-US" altLang="zh-CN" b="1" dirty="0" smtClean="0"/>
              <a:t>16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11</a:t>
            </a:r>
            <a:r>
              <a:rPr lang="zh-CN" altLang="en-US" b="1" dirty="0" smtClean="0"/>
              <a:t>年的两道题，很相似。</a:t>
            </a:r>
            <a:endParaRPr lang="zh-CN" altLang="en-US" b="1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2095500" y="95250"/>
            <a:ext cx="8072438" cy="930275"/>
          </a:xfrm>
        </p:spPr>
        <p:txBody>
          <a:bodyPr>
            <a:normAutofit fontScale="90000"/>
          </a:bodyPr>
          <a:lstStyle/>
          <a:p>
            <a:pPr algn="l" eaLnBrk="1" hangingPunct="1"/>
            <a:br>
              <a:rPr lang="en-US" altLang="zh-CN" sz="4000" dirty="0">
                <a:solidFill>
                  <a:schemeClr val="tx1"/>
                </a:solidFill>
              </a:rPr>
            </a:br>
            <a:r>
              <a:rPr lang="en-US" altLang="zh-CN" sz="4000" dirty="0" smtClean="0">
                <a:solidFill>
                  <a:schemeClr val="tx1"/>
                </a:solidFill>
              </a:rPr>
              <a:t>        </a:t>
            </a:r>
            <a:br>
              <a:rPr lang="zh-CN" altLang="en-US" sz="4000" dirty="0" smtClean="0">
                <a:solidFill>
                  <a:schemeClr val="tx1"/>
                </a:solidFill>
              </a:rPr>
            </a:br>
            <a:endParaRPr lang="zh-CN" altLang="zh-CN" sz="4000" dirty="0" smtClean="0">
              <a:latin typeface="隶书" pitchFamily="49" charset="-122"/>
              <a:ea typeface="隶书" pitchFamily="49" charset="-122"/>
            </a:endParaRPr>
          </a:p>
        </p:txBody>
      </p:sp>
      <p:cxnSp>
        <p:nvCxnSpPr>
          <p:cNvPr id="4099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126" name="内容占位符 5"/>
          <p:cNvSpPr>
            <a:spLocks noGrp="1"/>
          </p:cNvSpPr>
          <p:nvPr>
            <p:ph idx="4294967295"/>
          </p:nvPr>
        </p:nvSpPr>
        <p:spPr>
          <a:xfrm>
            <a:off x="2046514" y="1217378"/>
            <a:ext cx="7875361" cy="6359072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4.15 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柯氏气团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、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应变时效的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概念及原理解释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*</a:t>
            </a:r>
            <a:endParaRPr lang="en-US" altLang="zh-CN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4.16—4.17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非重点</a:t>
            </a:r>
            <a:endParaRPr lang="zh-CN" alt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4.18 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位错的起源与增殖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：三种增值方式，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L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型、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F-R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型、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B-H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型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*</a:t>
            </a:r>
            <a:endParaRPr lang="en-US" altLang="zh-CN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4.19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非重点</a:t>
            </a:r>
            <a:endParaRPr lang="en-US" altLang="zh-CN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4.20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位错的交割：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弯折、割阶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，关键还是深刻理解</a:t>
            </a:r>
            <a:r>
              <a:rPr lang="en-US" altLang="zh-CN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l</a:t>
            </a:r>
            <a:r>
              <a:rPr lang="en-US" altLang="zh-CN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 ×</a:t>
            </a:r>
            <a:r>
              <a:rPr lang="en-US" altLang="zh-CN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v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规则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*</a:t>
            </a:r>
            <a:endParaRPr lang="zh-CN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eaLnBrk="1" hangingPunct="1">
              <a:lnSpc>
                <a:spcPct val="200000"/>
              </a:lnSpc>
              <a:defRPr/>
            </a:pPr>
            <a:endParaRPr lang="en-US" altLang="zh-CN" sz="2800" dirty="0" smtClean="0">
              <a:latin typeface="Times New Roman" pitchFamily="18" charset="0"/>
            </a:endParaRPr>
          </a:p>
        </p:txBody>
      </p:sp>
      <p:pic>
        <p:nvPicPr>
          <p:cNvPr id="8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973" y="23275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2771" name="Text Box 3"/>
          <p:cNvSpPr txBox="1"/>
          <p:nvPr/>
        </p:nvSpPr>
        <p:spPr>
          <a:xfrm>
            <a:off x="4847167" y="548217"/>
            <a:ext cx="2497667" cy="61341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zh-CN" sz="3200" b="1" dirty="0">
                <a:solidFill>
                  <a:srgbClr val="800000"/>
                </a:solidFill>
                <a:latin typeface="Arial" pitchFamily="34" charset="0"/>
                <a:ea typeface="隶书" pitchFamily="49" charset="-122"/>
              </a:rPr>
              <a:t>缺 陷 种 类</a:t>
            </a:r>
            <a:endParaRPr lang="zh-CN" altLang="en-US" sz="3200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32772" name="Text Box 5"/>
          <p:cNvSpPr txBox="1"/>
          <p:nvPr/>
        </p:nvSpPr>
        <p:spPr>
          <a:xfrm>
            <a:off x="334433" y="1509184"/>
            <a:ext cx="11277600" cy="45935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点缺陷：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最简单的晶体缺陷，在结点上或邻近的微观区域内偏离晶体结构的正常排列。在空间三维方向上的尺寸都很小，约为一个、几个原子间距，又称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零维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缺陷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zh-CN" altLang="en-US" sz="2400" dirty="0">
              <a:solidFill>
                <a:srgbClr val="000066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665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包括空位、</a:t>
            </a:r>
            <a:r>
              <a:rPr lang="zh-CN" altLang="en-US" sz="2665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间隙原子等</a:t>
            </a:r>
            <a:endParaRPr lang="zh-CN" altLang="en-US" sz="2665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线缺陷：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在一个方向上的缺陷扩展很大，其它两个方向上尺寸很小，也称为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一维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缺陷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665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主要</a:t>
            </a:r>
            <a:r>
              <a:rPr lang="zh-CN" altLang="en-US" sz="2665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为</a:t>
            </a:r>
            <a:r>
              <a:rPr lang="zh-CN" altLang="en-US" sz="2665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位错</a:t>
            </a:r>
            <a:endParaRPr lang="zh-CN" altLang="en-US" sz="24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面缺陷：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在两个方向上的缺陷扩展很大，其它一个方向上尺寸很小，也称为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二维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缺陷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665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包括</a:t>
            </a:r>
            <a:r>
              <a:rPr lang="zh-CN" altLang="en-US" sz="2665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晶界、相界、孪晶界、堆垛层错</a:t>
            </a:r>
            <a:r>
              <a:rPr lang="zh-CN" altLang="en-US" sz="2665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等</a:t>
            </a:r>
            <a:endParaRPr lang="en-US" altLang="zh-CN" sz="2665" dirty="0" smtClean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665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体缺陷</a:t>
            </a:r>
            <a:r>
              <a:rPr lang="zh-CN" altLang="en-US" sz="2665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2400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在任意方向缺陷区的尺寸与晶体或晶粒的线度相比拟，也称为</a:t>
            </a:r>
            <a:r>
              <a:rPr lang="zh-CN" altLang="en-US" sz="2665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三维缺陷</a:t>
            </a:r>
            <a:r>
              <a:rPr lang="zh-CN" altLang="en-US" sz="2665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。例如亚结构、沉淀相、空洞、层错四面体等</a:t>
            </a:r>
            <a:endParaRPr lang="zh-CN" altLang="en-US" sz="2665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3795" name="Text Box 3"/>
          <p:cNvSpPr txBox="1"/>
          <p:nvPr/>
        </p:nvSpPr>
        <p:spPr>
          <a:xfrm>
            <a:off x="4503761" y="491318"/>
            <a:ext cx="2835781" cy="66710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3735" b="1" dirty="0" smtClean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点缺陷类型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33796" name="TextBox 3"/>
          <p:cNvSpPr txBox="1"/>
          <p:nvPr/>
        </p:nvSpPr>
        <p:spPr>
          <a:xfrm>
            <a:off x="1583267" y="1604433"/>
            <a:ext cx="9025467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肖脱基缺陷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：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只形成空位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而不形成等量的间隙原子</a:t>
            </a:r>
            <a:endParaRPr lang="en-US" altLang="zh-CN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endParaRPr lang="en-US" altLang="zh-CN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弗兰克尔缺陷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：同时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形成等量的空位和间隙原子</a:t>
            </a:r>
            <a:endParaRPr lang="zh-CN" altLang="en-US" sz="24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33797" name="Picture 6" descr="023b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351" y="3236384"/>
            <a:ext cx="6178549" cy="3181349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30" name="Text Box 3"/>
          <p:cNvSpPr txBox="1"/>
          <p:nvPr/>
        </p:nvSpPr>
        <p:spPr>
          <a:xfrm>
            <a:off x="4078817" y="357717"/>
            <a:ext cx="4514849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 smtClean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点缺陷平衡</a:t>
            </a:r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浓度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031" name="矩形 3"/>
          <p:cNvSpPr/>
          <p:nvPr/>
        </p:nvSpPr>
        <p:spPr>
          <a:xfrm>
            <a:off x="1583267" y="1509184"/>
            <a:ext cx="8930217" cy="121475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点缺陷是热力学缺陷，分析表明，在高于0K的任何温度下，晶体最稳定的状态是含有一定浓度的点缺陷的状态。这个浓度就称为在该温度下晶体的中点缺陷的平衡浓度，用       表示。</a:t>
            </a:r>
            <a:endParaRPr lang="zh-CN" altLang="en-US" sz="2400" dirty="0"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1026" name="Object 1">
            <a:hlinkClick r:id="" action="ppaction://ole?verb=0"/>
          </p:cNvPr>
          <p:cNvGraphicFramePr/>
          <p:nvPr/>
        </p:nvGraphicFramePr>
        <p:xfrm>
          <a:off x="7632700" y="2277533"/>
          <a:ext cx="480484" cy="4783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4876800" imgH="6096000" progId="Equation.3">
                  <p:embed/>
                </p:oleObj>
              </mc:Choice>
              <mc:Fallback>
                <p:oleObj name="" r:id="rId2" imgW="4876800" imgH="6096000" progId="Equation.3">
                  <p:embed/>
                  <p:pic>
                    <p:nvPicPr>
                      <p:cNvPr id="0" name="图片 1024" descr="image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32700" y="2277533"/>
                        <a:ext cx="480484" cy="4783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/>
          <p:nvPr/>
        </p:nvGraphicFramePr>
        <p:xfrm>
          <a:off x="3037840" y="2948305"/>
          <a:ext cx="4754880" cy="1019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公式" r:id="rId4" imgW="1905000" imgH="393700" progId="Equation.3">
                  <p:embed/>
                </p:oleObj>
              </mc:Choice>
              <mc:Fallback>
                <p:oleObj name="公式" r:id="rId4" imgW="1905000" imgH="393700" progId="Equation.3">
                  <p:embed/>
                  <p:pic>
                    <p:nvPicPr>
                      <p:cNvPr id="0" name="图片 1027" descr="image9"/>
                      <p:cNvPicPr/>
                      <p:nvPr/>
                    </p:nvPicPr>
                    <p:blipFill>
                      <a:blip r:embed="rId5">
                        <a:lum bright="19998"/>
                      </a:blip>
                      <a:stretch>
                        <a:fillRect/>
                      </a:stretch>
                    </p:blipFill>
                    <p:spPr>
                      <a:xfrm>
                        <a:off x="3037840" y="2948305"/>
                        <a:ext cx="4754880" cy="10198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4"/>
          <p:cNvGraphicFramePr/>
          <p:nvPr/>
        </p:nvGraphicFramePr>
        <p:xfrm>
          <a:off x="4082839" y="4215660"/>
          <a:ext cx="3355340" cy="704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" r:id="rId6" imgW="23469600" imgH="5791200" progId="Equation.3">
                  <p:embed/>
                </p:oleObj>
              </mc:Choice>
              <mc:Fallback>
                <p:oleObj name="" r:id="rId6" imgW="23469600" imgH="5791200" progId="Equation.3">
                  <p:embed/>
                  <p:pic>
                    <p:nvPicPr>
                      <p:cNvPr id="0" name="图片 1031" descr="image10"/>
                      <p:cNvPicPr/>
                      <p:nvPr/>
                    </p:nvPicPr>
                    <p:blipFill>
                      <a:blip r:embed="rId7">
                        <a:lum bright="19998"/>
                      </a:blip>
                      <a:stretch>
                        <a:fillRect/>
                      </a:stretch>
                    </p:blipFill>
                    <p:spPr>
                      <a:xfrm>
                        <a:off x="4082839" y="4215660"/>
                        <a:ext cx="3355340" cy="7042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0"/>
          </p:cNvPr>
          <p:cNvGraphicFramePr/>
          <p:nvPr/>
        </p:nvGraphicFramePr>
        <p:xfrm>
          <a:off x="2342515" y="4952365"/>
          <a:ext cx="7131685" cy="1005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8" imgW="2959100" imgH="431800" progId="Equation.3">
                  <p:embed/>
                </p:oleObj>
              </mc:Choice>
              <mc:Fallback>
                <p:oleObj name="" r:id="rId8" imgW="2959100" imgH="431800" progId="Equation.3">
                  <p:embed/>
                  <p:pic>
                    <p:nvPicPr>
                      <p:cNvPr id="0" name="图片 1024" descr="image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342515" y="4952365"/>
                        <a:ext cx="7131685" cy="100520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4819" name="Text Box 3"/>
          <p:cNvSpPr txBox="1"/>
          <p:nvPr/>
        </p:nvSpPr>
        <p:spPr>
          <a:xfrm>
            <a:off x="5135033" y="165100"/>
            <a:ext cx="2233084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刃型位错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34820" name="Picture 7" descr="1-36"/>
          <p:cNvPicPr>
            <a:picLocks noChangeAspect="1"/>
          </p:cNvPicPr>
          <p:nvPr/>
        </p:nvPicPr>
        <p:blipFill>
          <a:blip r:embed="rId2" cstate="print">
            <a:lum bright="-17999" contrast="36000"/>
          </a:blip>
          <a:stretch>
            <a:fillRect/>
          </a:stretch>
        </p:blipFill>
        <p:spPr>
          <a:xfrm>
            <a:off x="1200151" y="1509184"/>
            <a:ext cx="4320116" cy="288078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4821" name="Text Box 9"/>
          <p:cNvSpPr txBox="1"/>
          <p:nvPr/>
        </p:nvSpPr>
        <p:spPr>
          <a:xfrm>
            <a:off x="719667" y="4868333"/>
            <a:ext cx="10642600" cy="516255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120226" tIns="62653" rIns="120226" bIns="62653">
            <a:spAutoFit/>
          </a:bodyPr>
          <a:lstStyle/>
          <a:p>
            <a:pPr lvl="0" eaLnBrk="1" hangingPunct="1"/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刃型位错：</a:t>
            </a:r>
            <a:r>
              <a:rPr lang="zh-CN" altLang="en-US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在完整晶体中插入半个原子面形成的，半原子面的边缘就是位错线</a:t>
            </a:r>
            <a:r>
              <a:rPr lang="zh-CN" altLang="en-US" sz="24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4822" name="Picture 6" descr="C:\Users\Administrator\Desktop\renxing.gif"/>
          <p:cNvPicPr>
            <a:picLocks noChangeAspect="1"/>
          </p:cNvPicPr>
          <p:nvPr/>
        </p:nvPicPr>
        <p:blipFill>
          <a:blip r:embed="rId3" cstate="print"/>
          <a:srcRect b="17731"/>
          <a:stretch>
            <a:fillRect/>
          </a:stretch>
        </p:blipFill>
        <p:spPr>
          <a:xfrm>
            <a:off x="7056967" y="1411817"/>
            <a:ext cx="2925233" cy="2978149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5843" name="Text Box 3"/>
          <p:cNvSpPr txBox="1"/>
          <p:nvPr/>
        </p:nvSpPr>
        <p:spPr>
          <a:xfrm>
            <a:off x="4368800" y="165100"/>
            <a:ext cx="4032251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刃型位错的特点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35844" name="矩形 3"/>
          <p:cNvSpPr/>
          <p:nvPr/>
        </p:nvSpPr>
        <p:spPr>
          <a:xfrm>
            <a:off x="1583267" y="1123951"/>
            <a:ext cx="9120717" cy="44805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400" dirty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）刃型位错有一个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额外的半原子面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。一般把多出的半原子面在滑移面上边的称为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正刃型位错，记为“⊥”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，而把多出在下边的称为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负刃型位错，记为“</a:t>
            </a:r>
            <a:r>
              <a:rPr lang="en-US" altLang="zh-CN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T”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；</a:t>
            </a:r>
            <a:endParaRPr lang="en-US" altLang="zh-CN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en-US" altLang="zh-CN" sz="2400" dirty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）刃型位错线可理解为晶体中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已滑移区与未滑移区的边界线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。它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不一定是直线，也可以是折线或曲线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，但是滑移线必与滑移方向相垂直；</a:t>
            </a:r>
            <a:endParaRPr lang="zh-CN" altLang="en-US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en-US" altLang="zh-CN" sz="2400" dirty="0">
                <a:latin typeface="Arial" pitchFamily="34" charset="0"/>
                <a:ea typeface="宋体" pitchFamily="2" charset="-122"/>
              </a:rPr>
              <a:t>3)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滑移面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必定是同时包含有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位错线和滑移矢量的平面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，在其他面上不能滑移。这是由于在刃型位错中，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位错线与滑移矢量相垂直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，所以，由它们构成的平面只有</a:t>
            </a:r>
            <a:r>
              <a:rPr lang="zh-CN" altLang="en-US" sz="2400" dirty="0">
                <a:solidFill>
                  <a:schemeClr val="tx1"/>
                </a:solidFill>
                <a:latin typeface="Arial" pitchFamily="34" charset="0"/>
                <a:ea typeface="宋体" pitchFamily="2" charset="-122"/>
              </a:rPr>
              <a:t>一个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；</a:t>
            </a:r>
            <a:endParaRPr lang="zh-CN" altLang="en-US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en-US" altLang="zh-CN" sz="2400" dirty="0">
                <a:latin typeface="Arial" pitchFamily="34" charset="0"/>
                <a:ea typeface="宋体" pitchFamily="2" charset="-122"/>
              </a:rPr>
              <a:t>4)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晶体中存在刃型位错后，位错周围的点阵发生弹性畸变，既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有切应变，又有正应变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。就正刃型位错而言，滑移面上方点阵受到压应力，下方点阵受到拉应力。负刃型位错与此相反；</a:t>
            </a:r>
            <a:endParaRPr lang="zh-CN" altLang="en-US" sz="2400" dirty="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6867" name="Text Box 3"/>
          <p:cNvSpPr txBox="1"/>
          <p:nvPr/>
        </p:nvSpPr>
        <p:spPr>
          <a:xfrm>
            <a:off x="5135880" y="165100"/>
            <a:ext cx="4418330" cy="6553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螺型位错及其特点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36868" name="Picture 1" descr="C:\Users\Administrator\Desktop\QQ截图201506181704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800" y="836084"/>
            <a:ext cx="3909484" cy="5568949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6869" name="矩形 4"/>
          <p:cNvSpPr/>
          <p:nvPr/>
        </p:nvSpPr>
        <p:spPr>
          <a:xfrm>
            <a:off x="4847167" y="1028700"/>
            <a:ext cx="7010400" cy="340931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1)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螺型位错没有额外半原子面，原子错排是呈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轴对称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；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  <a:p>
            <a:pPr lvl="0" eaLnBrk="1" hangingPunct="1"/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2)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螺型位错线与柏氏矢量平行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，因此一定是一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直线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，而且位错线的移动方向与晶体滑移方向相互垂直。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  <a:p>
            <a:pPr lvl="0" eaLnBrk="1" hangingPunct="1"/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3)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纯螺型位错的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滑移面不</a:t>
            </a:r>
            <a:r>
              <a:rPr lang="zh-CN" altLang="en-US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是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唯一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的。凡是包含螺型位错线的平面都可以作为它的滑移面。实际上，滑移通常是在那些原子密排面上进行。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  <a:p>
            <a:pPr lvl="0" eaLnBrk="1" hangingPunct="1"/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4)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螺型位错线周围的点阵也发生了</a:t>
            </a:r>
            <a:r>
              <a:rPr lang="zh-CN" altLang="en-US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弹性畸变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。但是只有平行于位错线的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切应变而无正应变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7891" name="Text Box 3"/>
          <p:cNvSpPr txBox="1"/>
          <p:nvPr/>
        </p:nvSpPr>
        <p:spPr>
          <a:xfrm>
            <a:off x="5135033" y="165100"/>
            <a:ext cx="2233084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混合位错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4" name="Picture 5" descr="021"/>
          <p:cNvPicPr>
            <a:picLocks noChangeAspect="1"/>
          </p:cNvPicPr>
          <p:nvPr/>
        </p:nvPicPr>
        <p:blipFill>
          <a:blip r:embed="rId2" cstate="print"/>
          <a:srcRect l="8064" r="32257" b="64969"/>
          <a:stretch>
            <a:fillRect/>
          </a:stretch>
        </p:blipFill>
        <p:spPr>
          <a:xfrm>
            <a:off x="814917" y="1316567"/>
            <a:ext cx="5786967" cy="470323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7893" name="Text Box 7"/>
          <p:cNvSpPr txBox="1"/>
          <p:nvPr/>
        </p:nvSpPr>
        <p:spPr>
          <a:xfrm>
            <a:off x="7330440" y="2567305"/>
            <a:ext cx="3944620" cy="121475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400" dirty="0">
                <a:latin typeface="Arial" pitchFamily="34" charset="0"/>
                <a:ea typeface="微软雅黑" pitchFamily="34" charset="-122"/>
              </a:rPr>
              <a:t>位错线与滑移方向成任意角度，根据柏氏矢量和位错线的方向关系确定。</a:t>
            </a:r>
            <a:endParaRPr lang="zh-CN" altLang="en-US" sz="2400" dirty="0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8915" name="Text Box 3"/>
          <p:cNvSpPr txBox="1"/>
          <p:nvPr/>
        </p:nvSpPr>
        <p:spPr>
          <a:xfrm>
            <a:off x="3888317" y="165100"/>
            <a:ext cx="5183716" cy="6553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柏氏矢量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38916" name="TextBox 4"/>
          <p:cNvSpPr txBox="1"/>
          <p:nvPr/>
        </p:nvSpPr>
        <p:spPr>
          <a:xfrm>
            <a:off x="1435312" y="987637"/>
            <a:ext cx="9503833" cy="44805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200000"/>
              </a:lnSpc>
            </a:pPr>
            <a:r>
              <a:rPr lang="en-US" altLang="zh-CN" sz="2400" dirty="0">
                <a:latin typeface="微软雅黑" charset="0"/>
                <a:ea typeface="微软雅黑" charset="0"/>
              </a:rPr>
              <a:t>1.</a:t>
            </a:r>
            <a:r>
              <a:rPr lang="en-US" altLang="zh-CN" sz="2400" b="1" dirty="0">
                <a:latin typeface="微软雅黑" charset="0"/>
                <a:ea typeface="微软雅黑" charset="0"/>
              </a:rPr>
              <a:t>b</a:t>
            </a:r>
            <a:r>
              <a:rPr lang="zh-CN" altLang="en-US" sz="2400" dirty="0">
                <a:latin typeface="微软雅黑" charset="0"/>
                <a:ea typeface="微软雅黑" charset="0"/>
              </a:rPr>
              <a:t>是位错的滑移矢量（对可滑位错）或位移矢量（对刃型位错）</a:t>
            </a:r>
            <a:endParaRPr lang="zh-CN" altLang="en-US" sz="2400" dirty="0">
              <a:latin typeface="微软雅黑" charset="0"/>
              <a:ea typeface="微软雅黑" charset="0"/>
            </a:endParaRPr>
          </a:p>
          <a:p>
            <a:pPr lvl="0" eaLnBrk="1" hangingPunct="1">
              <a:lnSpc>
                <a:spcPct val="20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4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垂直于位错线</a:t>
            </a:r>
            <a:r>
              <a:rPr lang="en-US" altLang="zh-CN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位错是刃型的；</a:t>
            </a:r>
            <a:r>
              <a:rPr lang="en-US" altLang="zh-CN" sz="24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b</a:t>
            </a:r>
            <a:r>
              <a:rPr lang="zh-CN" altLang="en-US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平行于位错线，位错是螺型的；当</a:t>
            </a:r>
            <a:r>
              <a:rPr lang="en-US" altLang="zh-CN" sz="24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b</a:t>
            </a:r>
            <a:r>
              <a:rPr lang="zh-CN" altLang="en-US" sz="2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与位错线成任意角度时，位错是混合型的</a:t>
            </a:r>
            <a:endParaRPr lang="zh-CN" altLang="en-US" sz="2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lvl="0" eaLnBrk="1" hangingPunct="1">
              <a:lnSpc>
                <a:spcPct val="20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一条位错线只能有一个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，且总是平行于滑移方向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  <a:p>
            <a:pPr lvl="0" eaLnBrk="1" hangingPunct="1">
              <a:lnSpc>
                <a:spcPct val="20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越大，由位错引起的晶体弹性能越高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  <a:p>
            <a:pPr lvl="0" eaLnBrk="1" hangingPunct="1">
              <a:lnSpc>
                <a:spcPct val="200000"/>
              </a:lnSpc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的守恒性：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756025" y="4836160"/>
          <a:ext cx="2144395" cy="554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" r:id="rId2" imgW="1028700" imgH="279400" progId="Equation.KSEE3">
                  <p:embed/>
                </p:oleObj>
              </mc:Choice>
              <mc:Fallback>
                <p:oleObj name="" r:id="rId2" imgW="1028700" imgH="2794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56025" y="4836160"/>
                        <a:ext cx="2144395" cy="5549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9939" name="Text Box 3"/>
          <p:cNvSpPr txBox="1"/>
          <p:nvPr/>
        </p:nvSpPr>
        <p:spPr>
          <a:xfrm>
            <a:off x="4847167" y="452967"/>
            <a:ext cx="2688167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位错的表征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39940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8551" y="1368426"/>
            <a:ext cx="7480300" cy="28829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文本框 1"/>
          <p:cNvSpPr txBox="1"/>
          <p:nvPr/>
        </p:nvSpPr>
        <p:spPr>
          <a:xfrm>
            <a:off x="2206625" y="4475480"/>
            <a:ext cx="7423150" cy="8489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charset="0"/>
                <a:ea typeface="微软雅黑" charset="0"/>
              </a:rPr>
              <a:t>位错线是连续的，起止于晶体表面或晶界，或形成封闭回路（位错环），或是在结点处与其他位错相连</a:t>
            </a:r>
            <a:endParaRPr lang="zh-CN" altLang="en-US" sz="2400"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0963" name="Text Box 3"/>
          <p:cNvSpPr txBox="1"/>
          <p:nvPr/>
        </p:nvSpPr>
        <p:spPr>
          <a:xfrm>
            <a:off x="4258733" y="138430"/>
            <a:ext cx="3744384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刃型位错的运动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4096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800" y="1412240"/>
            <a:ext cx="7223760" cy="419798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0965" name="TextBox 5"/>
          <p:cNvSpPr txBox="1"/>
          <p:nvPr/>
        </p:nvSpPr>
        <p:spPr>
          <a:xfrm>
            <a:off x="7652385" y="1509395"/>
            <a:ext cx="4204970" cy="42976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/>
            <a:endParaRPr lang="en-US" altLang="zh-CN" sz="2135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滑移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：位错在滑移面上的运动</a:t>
            </a:r>
            <a:endParaRPr lang="en-US" altLang="zh-CN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endParaRPr lang="en-US" altLang="zh-CN" sz="2135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135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运动方向</a:t>
            </a:r>
            <a:r>
              <a:rPr lang="en-US" altLang="zh-CN" sz="2135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v</a:t>
            </a:r>
            <a:r>
              <a:rPr lang="zh-CN" altLang="en-US" sz="2135" dirty="0">
                <a:latin typeface="Arial" pitchFamily="34" charset="0"/>
                <a:ea typeface="宋体" pitchFamily="2" charset="-122"/>
              </a:rPr>
              <a:t>：滑移方向，</a:t>
            </a:r>
            <a:r>
              <a:rPr lang="en-US" altLang="zh-CN" sz="2135" dirty="0">
                <a:latin typeface="Arial" pitchFamily="34" charset="0"/>
                <a:ea typeface="宋体" pitchFamily="2" charset="-122"/>
              </a:rPr>
              <a:t>v//b,v   l</a:t>
            </a:r>
            <a:endParaRPr lang="en-US" altLang="zh-CN" sz="2135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endParaRPr lang="en-US" altLang="zh-CN" sz="2135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135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运动平面</a:t>
            </a:r>
            <a:r>
              <a:rPr lang="zh-CN" altLang="en-US" sz="2135" dirty="0">
                <a:latin typeface="Arial" pitchFamily="34" charset="0"/>
                <a:ea typeface="宋体" pitchFamily="2" charset="-122"/>
              </a:rPr>
              <a:t>：滑移面，</a:t>
            </a:r>
            <a:r>
              <a:rPr lang="en-US" altLang="zh-CN" sz="2135" b="1" dirty="0">
                <a:latin typeface="Arial" pitchFamily="34" charset="0"/>
                <a:ea typeface="宋体" pitchFamily="2" charset="-122"/>
              </a:rPr>
              <a:t>l </a:t>
            </a:r>
            <a:r>
              <a:rPr lang="en-US" altLang="zh-CN" sz="2135" dirty="0">
                <a:latin typeface="Arial" pitchFamily="34" charset="0"/>
                <a:ea typeface="宋体" pitchFamily="2" charset="-122"/>
              </a:rPr>
              <a:t>×</a:t>
            </a:r>
            <a:r>
              <a:rPr lang="en-US" altLang="zh-CN" sz="2135" b="1" dirty="0">
                <a:latin typeface="Arial" pitchFamily="34" charset="0"/>
                <a:ea typeface="宋体" pitchFamily="2" charset="-122"/>
              </a:rPr>
              <a:t>b</a:t>
            </a:r>
            <a:endParaRPr lang="en-US" altLang="zh-CN" sz="2135" b="1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endParaRPr lang="en-US" altLang="zh-CN" sz="2135" b="1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135" dirty="0">
                <a:latin typeface="Arial" pitchFamily="34" charset="0"/>
                <a:ea typeface="宋体" pitchFamily="2" charset="-122"/>
              </a:rPr>
              <a:t>位错运动与原子运动（或晶体滑移）的关系：</a:t>
            </a:r>
            <a:r>
              <a:rPr lang="zh-CN" altLang="en-US" sz="2135" b="1" dirty="0">
                <a:latin typeface="Arial" pitchFamily="34" charset="0"/>
                <a:ea typeface="宋体" pitchFamily="2" charset="-122"/>
              </a:rPr>
              <a:t>当位错扫过整个滑移面时，滑移面两边的原子（或两半晶体）相对位移一个柏氏矢量</a:t>
            </a:r>
            <a:r>
              <a:rPr lang="zh-CN" altLang="en-US" sz="2135" b="1" dirty="0">
                <a:latin typeface="Arial" pitchFamily="34" charset="0"/>
                <a:ea typeface="宋体" pitchFamily="2" charset="-122"/>
                <a:cs typeface="Calibri" pitchFamily="34" charset="0"/>
              </a:rPr>
              <a:t>│</a:t>
            </a:r>
            <a:r>
              <a:rPr lang="en-US" altLang="zh-CN" sz="2135" b="1" dirty="0">
                <a:latin typeface="Arial" pitchFamily="34" charset="0"/>
                <a:ea typeface="宋体" pitchFamily="2" charset="-122"/>
                <a:cs typeface="Calibri" pitchFamily="34" charset="0"/>
              </a:rPr>
              <a:t>b│</a:t>
            </a:r>
            <a:r>
              <a:rPr lang="zh-CN" altLang="en-US" sz="2135" b="1" dirty="0">
                <a:latin typeface="Arial" pitchFamily="34" charset="0"/>
                <a:ea typeface="宋体" pitchFamily="2" charset="-122"/>
              </a:rPr>
              <a:t>的距离</a:t>
            </a:r>
            <a:endParaRPr lang="en-US" altLang="zh-CN" sz="2135" b="1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endParaRPr lang="en-US" altLang="zh-CN" sz="2135" b="1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endParaRPr lang="zh-CN" altLang="en-US" sz="2135" dirty="0"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142345" y="2562860"/>
          <a:ext cx="2794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" r:id="rId3" imgW="152400" imgH="165100" progId="Equation.KSEE3">
                  <p:embed/>
                </p:oleObj>
              </mc:Choice>
              <mc:Fallback>
                <p:oleObj name="" r:id="rId3" imgW="152400" imgH="165100" progId="Equation.KSEE3">
                  <p:embed/>
                  <p:pic>
                    <p:nvPicPr>
                      <p:cNvPr id="0" name="图片 4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42345" y="2562860"/>
                        <a:ext cx="279400" cy="304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149" name="Text Box 3"/>
          <p:cNvSpPr txBox="1"/>
          <p:nvPr/>
        </p:nvSpPr>
        <p:spPr>
          <a:xfrm>
            <a:off x="4271433" y="165100"/>
            <a:ext cx="3841751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刃型位错的运动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6150" name="Group 43"/>
          <p:cNvGrpSpPr/>
          <p:nvPr/>
        </p:nvGrpSpPr>
        <p:grpSpPr>
          <a:xfrm>
            <a:off x="1968500" y="3980815"/>
            <a:ext cx="8051800" cy="2125345"/>
            <a:chOff x="654" y="2194"/>
            <a:chExt cx="4167" cy="1312"/>
          </a:xfrm>
        </p:grpSpPr>
        <p:grpSp>
          <p:nvGrpSpPr>
            <p:cNvPr id="6152" name="Group 7"/>
            <p:cNvGrpSpPr/>
            <p:nvPr/>
          </p:nvGrpSpPr>
          <p:grpSpPr>
            <a:xfrm>
              <a:off x="3477" y="2210"/>
              <a:ext cx="1344" cy="1296"/>
              <a:chOff x="2523" y="2583"/>
              <a:chExt cx="1077" cy="1113"/>
            </a:xfrm>
          </p:grpSpPr>
          <p:sp>
            <p:nvSpPr>
              <p:cNvPr id="6173" name="Line 8"/>
              <p:cNvSpPr/>
              <p:nvPr/>
            </p:nvSpPr>
            <p:spPr>
              <a:xfrm>
                <a:off x="2532" y="3639"/>
                <a:ext cx="1068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74" name="Line 9"/>
              <p:cNvSpPr/>
              <p:nvPr/>
            </p:nvSpPr>
            <p:spPr>
              <a:xfrm>
                <a:off x="2523" y="2667"/>
                <a:ext cx="1068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75" name="Line 10"/>
              <p:cNvSpPr/>
              <p:nvPr/>
            </p:nvSpPr>
            <p:spPr>
              <a:xfrm>
                <a:off x="2523" y="2859"/>
                <a:ext cx="1068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76" name="Line 11"/>
              <p:cNvSpPr/>
              <p:nvPr/>
            </p:nvSpPr>
            <p:spPr>
              <a:xfrm>
                <a:off x="2523" y="3051"/>
                <a:ext cx="1068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77" name="Line 12"/>
              <p:cNvSpPr/>
              <p:nvPr/>
            </p:nvSpPr>
            <p:spPr>
              <a:xfrm>
                <a:off x="2523" y="3243"/>
                <a:ext cx="1068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78" name="Line 13"/>
              <p:cNvSpPr/>
              <p:nvPr/>
            </p:nvSpPr>
            <p:spPr>
              <a:xfrm>
                <a:off x="2523" y="3435"/>
                <a:ext cx="1068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79" name="Line 14"/>
              <p:cNvSpPr/>
              <p:nvPr/>
            </p:nvSpPr>
            <p:spPr>
              <a:xfrm>
                <a:off x="3063" y="2589"/>
                <a:ext cx="0" cy="462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80" name="Freeform 15"/>
              <p:cNvSpPr/>
              <p:nvPr/>
            </p:nvSpPr>
            <p:spPr>
              <a:xfrm>
                <a:off x="2872" y="2601"/>
                <a:ext cx="64" cy="1095"/>
              </a:xfrm>
              <a:custGeom>
                <a:avLst/>
                <a:gdLst>
                  <a:gd name="txL" fmla="*/ 0 w 64"/>
                  <a:gd name="txT" fmla="*/ 0 h 960"/>
                  <a:gd name="txR" fmla="*/ 64 w 64"/>
                  <a:gd name="txB" fmla="*/ 960 h 960"/>
                </a:gdLst>
                <a:ahLst/>
                <a:cxnLst>
                  <a:cxn ang="0">
                    <a:pos x="8" y="0"/>
                  </a:cxn>
                  <a:cxn ang="0">
                    <a:pos x="8" y="731"/>
                  </a:cxn>
                  <a:cxn ang="0">
                    <a:pos x="56" y="1463"/>
                  </a:cxn>
                  <a:cxn ang="0">
                    <a:pos x="56" y="1625"/>
                  </a:cxn>
                </a:cxnLst>
                <a:rect l="txL" t="txT" r="txR" b="txB"/>
                <a:pathLst>
                  <a:path w="64" h="960">
                    <a:moveTo>
                      <a:pt x="8" y="0"/>
                    </a:moveTo>
                    <a:cubicBezTo>
                      <a:pt x="4" y="144"/>
                      <a:pt x="0" y="288"/>
                      <a:pt x="8" y="432"/>
                    </a:cubicBezTo>
                    <a:cubicBezTo>
                      <a:pt x="16" y="576"/>
                      <a:pt x="48" y="776"/>
                      <a:pt x="56" y="864"/>
                    </a:cubicBezTo>
                    <a:cubicBezTo>
                      <a:pt x="64" y="952"/>
                      <a:pt x="60" y="956"/>
                      <a:pt x="56" y="960"/>
                    </a:cubicBezTo>
                  </a:path>
                </a:pathLst>
              </a:custGeom>
              <a:noFill/>
              <a:ln w="127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81" name="Freeform 16"/>
              <p:cNvSpPr/>
              <p:nvPr/>
            </p:nvSpPr>
            <p:spPr>
              <a:xfrm flipH="1">
                <a:off x="3200" y="2601"/>
                <a:ext cx="64" cy="1095"/>
              </a:xfrm>
              <a:custGeom>
                <a:avLst/>
                <a:gdLst>
                  <a:gd name="txL" fmla="*/ 0 w 64"/>
                  <a:gd name="txT" fmla="*/ 0 h 960"/>
                  <a:gd name="txR" fmla="*/ 64 w 64"/>
                  <a:gd name="txB" fmla="*/ 960 h 960"/>
                </a:gdLst>
                <a:ahLst/>
                <a:cxnLst>
                  <a:cxn ang="0">
                    <a:pos x="8" y="0"/>
                  </a:cxn>
                  <a:cxn ang="0">
                    <a:pos x="8" y="731"/>
                  </a:cxn>
                  <a:cxn ang="0">
                    <a:pos x="56" y="1463"/>
                  </a:cxn>
                  <a:cxn ang="0">
                    <a:pos x="56" y="1625"/>
                  </a:cxn>
                </a:cxnLst>
                <a:rect l="txL" t="txT" r="txR" b="txB"/>
                <a:pathLst>
                  <a:path w="64" h="960">
                    <a:moveTo>
                      <a:pt x="8" y="0"/>
                    </a:moveTo>
                    <a:cubicBezTo>
                      <a:pt x="4" y="144"/>
                      <a:pt x="0" y="288"/>
                      <a:pt x="8" y="432"/>
                    </a:cubicBezTo>
                    <a:cubicBezTo>
                      <a:pt x="16" y="576"/>
                      <a:pt x="48" y="776"/>
                      <a:pt x="56" y="864"/>
                    </a:cubicBezTo>
                    <a:cubicBezTo>
                      <a:pt x="64" y="952"/>
                      <a:pt x="60" y="956"/>
                      <a:pt x="56" y="960"/>
                    </a:cubicBezTo>
                  </a:path>
                </a:pathLst>
              </a:custGeom>
              <a:noFill/>
              <a:ln w="127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82" name="Freeform 17"/>
              <p:cNvSpPr/>
              <p:nvPr/>
            </p:nvSpPr>
            <p:spPr>
              <a:xfrm>
                <a:off x="2677" y="2601"/>
                <a:ext cx="56" cy="1095"/>
              </a:xfrm>
              <a:custGeom>
                <a:avLst/>
                <a:gdLst>
                  <a:gd name="txL" fmla="*/ 0 w 56"/>
                  <a:gd name="txT" fmla="*/ 0 h 960"/>
                  <a:gd name="txR" fmla="*/ 56 w 56"/>
                  <a:gd name="txB" fmla="*/ 960 h 960"/>
                </a:gdLst>
                <a:ahLst/>
                <a:cxnLst>
                  <a:cxn ang="0">
                    <a:pos x="8" y="0"/>
                  </a:cxn>
                  <a:cxn ang="0">
                    <a:pos x="8" y="974"/>
                  </a:cxn>
                  <a:cxn ang="0">
                    <a:pos x="56" y="1625"/>
                  </a:cxn>
                </a:cxnLst>
                <a:rect l="txL" t="txT" r="txR" b="txB"/>
                <a:pathLst>
                  <a:path w="56" h="960">
                    <a:moveTo>
                      <a:pt x="8" y="0"/>
                    </a:moveTo>
                    <a:cubicBezTo>
                      <a:pt x="4" y="208"/>
                      <a:pt x="0" y="416"/>
                      <a:pt x="8" y="576"/>
                    </a:cubicBezTo>
                    <a:cubicBezTo>
                      <a:pt x="16" y="736"/>
                      <a:pt x="36" y="848"/>
                      <a:pt x="56" y="960"/>
                    </a:cubicBezTo>
                  </a:path>
                </a:pathLst>
              </a:custGeom>
              <a:noFill/>
              <a:ln w="127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83" name="Freeform 18"/>
              <p:cNvSpPr/>
              <p:nvPr/>
            </p:nvSpPr>
            <p:spPr>
              <a:xfrm flipH="1">
                <a:off x="3408" y="2583"/>
                <a:ext cx="56" cy="1095"/>
              </a:xfrm>
              <a:custGeom>
                <a:avLst/>
                <a:gdLst>
                  <a:gd name="txL" fmla="*/ 0 w 56"/>
                  <a:gd name="txT" fmla="*/ 0 h 960"/>
                  <a:gd name="txR" fmla="*/ 56 w 56"/>
                  <a:gd name="txB" fmla="*/ 960 h 960"/>
                </a:gdLst>
                <a:ahLst/>
                <a:cxnLst>
                  <a:cxn ang="0">
                    <a:pos x="8" y="0"/>
                  </a:cxn>
                  <a:cxn ang="0">
                    <a:pos x="8" y="974"/>
                  </a:cxn>
                  <a:cxn ang="0">
                    <a:pos x="56" y="1625"/>
                  </a:cxn>
                </a:cxnLst>
                <a:rect l="txL" t="txT" r="txR" b="txB"/>
                <a:pathLst>
                  <a:path w="56" h="960">
                    <a:moveTo>
                      <a:pt x="8" y="0"/>
                    </a:moveTo>
                    <a:cubicBezTo>
                      <a:pt x="4" y="208"/>
                      <a:pt x="0" y="416"/>
                      <a:pt x="8" y="576"/>
                    </a:cubicBezTo>
                    <a:cubicBezTo>
                      <a:pt x="16" y="736"/>
                      <a:pt x="36" y="848"/>
                      <a:pt x="56" y="960"/>
                    </a:cubicBezTo>
                  </a:path>
                </a:pathLst>
              </a:custGeom>
              <a:noFill/>
              <a:ln w="12700" cap="flat" cmpd="sng">
                <a:solidFill>
                  <a:schemeClr val="tx1">
                    <a:alpha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6184" name="Text Box 19"/>
              <p:cNvSpPr txBox="1"/>
              <p:nvPr/>
            </p:nvSpPr>
            <p:spPr>
              <a:xfrm>
                <a:off x="2964" y="3042"/>
                <a:ext cx="288" cy="269"/>
              </a:xfrm>
              <a:prstGeom prst="rect">
                <a:avLst/>
              </a:prstGeom>
              <a:noFill/>
              <a:ln w="12700">
                <a:noFill/>
                <a:miter/>
              </a:ln>
            </p:spPr>
            <p:txBody>
              <a:bodyPr>
                <a:spAutoFit/>
              </a:bodyPr>
              <a:lstStyle/>
              <a:p>
                <a:pPr lvl="0" eaLnBrk="1" hangingPunct="1">
                  <a:spcBef>
                    <a:spcPct val="50000"/>
                  </a:spcBef>
                </a:pPr>
                <a:r>
                  <a:rPr lang="zh-CN" altLang="en-US" sz="2665" b="1" dirty="0">
                    <a:solidFill>
                      <a:srgbClr val="FF0000"/>
                    </a:solidFill>
                    <a:latin typeface="Arial" pitchFamily="34" charset="0"/>
                    <a:ea typeface="宋体" pitchFamily="2" charset="-122"/>
                    <a:sym typeface="Symbol" pitchFamily="18" charset="2"/>
                  </a:rPr>
                  <a:t></a:t>
                </a:r>
                <a:endParaRPr lang="zh-CN" altLang="en-US" sz="2665" b="1" dirty="0">
                  <a:solidFill>
                    <a:srgbClr val="FF0000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6153" name="Group 20"/>
            <p:cNvGrpSpPr/>
            <p:nvPr/>
          </p:nvGrpSpPr>
          <p:grpSpPr>
            <a:xfrm>
              <a:off x="654" y="2194"/>
              <a:ext cx="2096" cy="1296"/>
              <a:chOff x="432" y="2364"/>
              <a:chExt cx="1680" cy="1113"/>
            </a:xfrm>
          </p:grpSpPr>
          <p:grpSp>
            <p:nvGrpSpPr>
              <p:cNvPr id="6158" name="Group 21"/>
              <p:cNvGrpSpPr/>
              <p:nvPr/>
            </p:nvGrpSpPr>
            <p:grpSpPr>
              <a:xfrm>
                <a:off x="738" y="2364"/>
                <a:ext cx="1090" cy="1113"/>
                <a:chOff x="738" y="2364"/>
                <a:chExt cx="1090" cy="1113"/>
              </a:xfrm>
            </p:grpSpPr>
            <p:sp>
              <p:nvSpPr>
                <p:cNvPr id="6161" name="Line 22"/>
                <p:cNvSpPr/>
                <p:nvPr/>
              </p:nvSpPr>
              <p:spPr>
                <a:xfrm>
                  <a:off x="738" y="2448"/>
                  <a:ext cx="1090" cy="0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2" name="Line 23"/>
                <p:cNvSpPr/>
                <p:nvPr/>
              </p:nvSpPr>
              <p:spPr>
                <a:xfrm>
                  <a:off x="738" y="2640"/>
                  <a:ext cx="1090" cy="0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3" name="Line 24"/>
                <p:cNvSpPr/>
                <p:nvPr/>
              </p:nvSpPr>
              <p:spPr>
                <a:xfrm>
                  <a:off x="738" y="2832"/>
                  <a:ext cx="1090" cy="0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4" name="Line 25"/>
                <p:cNvSpPr/>
                <p:nvPr/>
              </p:nvSpPr>
              <p:spPr>
                <a:xfrm>
                  <a:off x="738" y="3024"/>
                  <a:ext cx="1090" cy="0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5" name="Line 26"/>
                <p:cNvSpPr/>
                <p:nvPr/>
              </p:nvSpPr>
              <p:spPr>
                <a:xfrm>
                  <a:off x="738" y="3216"/>
                  <a:ext cx="1090" cy="0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6" name="Line 27"/>
                <p:cNvSpPr/>
                <p:nvPr/>
              </p:nvSpPr>
              <p:spPr>
                <a:xfrm>
                  <a:off x="738" y="3408"/>
                  <a:ext cx="1090" cy="0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7" name="Line 28"/>
                <p:cNvSpPr/>
                <p:nvPr/>
              </p:nvSpPr>
              <p:spPr>
                <a:xfrm>
                  <a:off x="1296" y="2400"/>
                  <a:ext cx="0" cy="621"/>
                </a:xfrm>
                <a:prstGeom prst="line">
                  <a:avLst/>
                </a:prstGeom>
                <a:ln w="127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8" name="Freeform 29"/>
                <p:cNvSpPr/>
                <p:nvPr/>
              </p:nvSpPr>
              <p:spPr>
                <a:xfrm>
                  <a:off x="1096" y="2382"/>
                  <a:ext cx="64" cy="1095"/>
                </a:xfrm>
                <a:custGeom>
                  <a:avLst/>
                  <a:gdLst>
                    <a:gd name="txL" fmla="*/ 0 w 64"/>
                    <a:gd name="txT" fmla="*/ 0 h 960"/>
                    <a:gd name="txR" fmla="*/ 64 w 64"/>
                    <a:gd name="txB" fmla="*/ 960 h 960"/>
                  </a:gdLst>
                  <a:ahLst/>
                  <a:cxnLst>
                    <a:cxn ang="0">
                      <a:pos x="8" y="0"/>
                    </a:cxn>
                    <a:cxn ang="0">
                      <a:pos x="8" y="731"/>
                    </a:cxn>
                    <a:cxn ang="0">
                      <a:pos x="56" y="1463"/>
                    </a:cxn>
                    <a:cxn ang="0">
                      <a:pos x="56" y="1625"/>
                    </a:cxn>
                  </a:cxnLst>
                  <a:rect l="txL" t="txT" r="txR" b="txB"/>
                  <a:pathLst>
                    <a:path w="64" h="960">
                      <a:moveTo>
                        <a:pt x="8" y="0"/>
                      </a:moveTo>
                      <a:cubicBezTo>
                        <a:pt x="4" y="144"/>
                        <a:pt x="0" y="288"/>
                        <a:pt x="8" y="432"/>
                      </a:cubicBezTo>
                      <a:cubicBezTo>
                        <a:pt x="16" y="576"/>
                        <a:pt x="48" y="776"/>
                        <a:pt x="56" y="864"/>
                      </a:cubicBezTo>
                      <a:cubicBezTo>
                        <a:pt x="64" y="952"/>
                        <a:pt x="60" y="956"/>
                        <a:pt x="56" y="960"/>
                      </a:cubicBezTo>
                    </a:path>
                  </a:pathLst>
                </a:custGeom>
                <a:noFill/>
                <a:ln w="12700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69" name="Freeform 30"/>
                <p:cNvSpPr/>
                <p:nvPr/>
              </p:nvSpPr>
              <p:spPr>
                <a:xfrm flipH="1">
                  <a:off x="1424" y="2382"/>
                  <a:ext cx="64" cy="1095"/>
                </a:xfrm>
                <a:custGeom>
                  <a:avLst/>
                  <a:gdLst>
                    <a:gd name="txL" fmla="*/ 0 w 64"/>
                    <a:gd name="txT" fmla="*/ 0 h 960"/>
                    <a:gd name="txR" fmla="*/ 64 w 64"/>
                    <a:gd name="txB" fmla="*/ 960 h 960"/>
                  </a:gdLst>
                  <a:ahLst/>
                  <a:cxnLst>
                    <a:cxn ang="0">
                      <a:pos x="8" y="0"/>
                    </a:cxn>
                    <a:cxn ang="0">
                      <a:pos x="8" y="731"/>
                    </a:cxn>
                    <a:cxn ang="0">
                      <a:pos x="56" y="1463"/>
                    </a:cxn>
                    <a:cxn ang="0">
                      <a:pos x="56" y="1625"/>
                    </a:cxn>
                  </a:cxnLst>
                  <a:rect l="txL" t="txT" r="txR" b="txB"/>
                  <a:pathLst>
                    <a:path w="64" h="960">
                      <a:moveTo>
                        <a:pt x="8" y="0"/>
                      </a:moveTo>
                      <a:cubicBezTo>
                        <a:pt x="4" y="144"/>
                        <a:pt x="0" y="288"/>
                        <a:pt x="8" y="432"/>
                      </a:cubicBezTo>
                      <a:cubicBezTo>
                        <a:pt x="16" y="576"/>
                        <a:pt x="48" y="776"/>
                        <a:pt x="56" y="864"/>
                      </a:cubicBezTo>
                      <a:cubicBezTo>
                        <a:pt x="64" y="952"/>
                        <a:pt x="60" y="956"/>
                        <a:pt x="56" y="960"/>
                      </a:cubicBezTo>
                    </a:path>
                  </a:pathLst>
                </a:custGeom>
                <a:noFill/>
                <a:ln w="12700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70" name="Freeform 31"/>
                <p:cNvSpPr/>
                <p:nvPr/>
              </p:nvSpPr>
              <p:spPr>
                <a:xfrm>
                  <a:off x="901" y="2382"/>
                  <a:ext cx="56" cy="1095"/>
                </a:xfrm>
                <a:custGeom>
                  <a:avLst/>
                  <a:gdLst>
                    <a:gd name="txL" fmla="*/ 0 w 56"/>
                    <a:gd name="txT" fmla="*/ 0 h 960"/>
                    <a:gd name="txR" fmla="*/ 56 w 56"/>
                    <a:gd name="txB" fmla="*/ 960 h 960"/>
                  </a:gdLst>
                  <a:ahLst/>
                  <a:cxnLst>
                    <a:cxn ang="0">
                      <a:pos x="8" y="0"/>
                    </a:cxn>
                    <a:cxn ang="0">
                      <a:pos x="8" y="974"/>
                    </a:cxn>
                    <a:cxn ang="0">
                      <a:pos x="56" y="1625"/>
                    </a:cxn>
                  </a:cxnLst>
                  <a:rect l="txL" t="txT" r="txR" b="txB"/>
                  <a:pathLst>
                    <a:path w="56" h="960">
                      <a:moveTo>
                        <a:pt x="8" y="0"/>
                      </a:moveTo>
                      <a:cubicBezTo>
                        <a:pt x="4" y="208"/>
                        <a:pt x="0" y="416"/>
                        <a:pt x="8" y="576"/>
                      </a:cubicBezTo>
                      <a:cubicBezTo>
                        <a:pt x="16" y="736"/>
                        <a:pt x="36" y="848"/>
                        <a:pt x="56" y="960"/>
                      </a:cubicBezTo>
                    </a:path>
                  </a:pathLst>
                </a:custGeom>
                <a:noFill/>
                <a:ln w="12700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71" name="Freeform 32"/>
                <p:cNvSpPr/>
                <p:nvPr/>
              </p:nvSpPr>
              <p:spPr>
                <a:xfrm flipH="1">
                  <a:off x="1632" y="2364"/>
                  <a:ext cx="56" cy="1095"/>
                </a:xfrm>
                <a:custGeom>
                  <a:avLst/>
                  <a:gdLst>
                    <a:gd name="txL" fmla="*/ 0 w 56"/>
                    <a:gd name="txT" fmla="*/ 0 h 960"/>
                    <a:gd name="txR" fmla="*/ 56 w 56"/>
                    <a:gd name="txB" fmla="*/ 960 h 960"/>
                  </a:gdLst>
                  <a:ahLst/>
                  <a:cxnLst>
                    <a:cxn ang="0">
                      <a:pos x="8" y="0"/>
                    </a:cxn>
                    <a:cxn ang="0">
                      <a:pos x="8" y="974"/>
                    </a:cxn>
                    <a:cxn ang="0">
                      <a:pos x="56" y="1625"/>
                    </a:cxn>
                  </a:cxnLst>
                  <a:rect l="txL" t="txT" r="txR" b="txB"/>
                  <a:pathLst>
                    <a:path w="56" h="960">
                      <a:moveTo>
                        <a:pt x="8" y="0"/>
                      </a:moveTo>
                      <a:cubicBezTo>
                        <a:pt x="4" y="208"/>
                        <a:pt x="0" y="416"/>
                        <a:pt x="8" y="576"/>
                      </a:cubicBezTo>
                      <a:cubicBezTo>
                        <a:pt x="16" y="736"/>
                        <a:pt x="36" y="848"/>
                        <a:pt x="56" y="960"/>
                      </a:cubicBezTo>
                    </a:path>
                  </a:pathLst>
                </a:custGeom>
                <a:noFill/>
                <a:ln w="12700" cap="flat" cmpd="sng">
                  <a:solidFill>
                    <a:schemeClr val="tx1">
                      <a:alpha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6172" name="Text Box 33"/>
                <p:cNvSpPr txBox="1"/>
                <p:nvPr/>
              </p:nvSpPr>
              <p:spPr>
                <a:xfrm>
                  <a:off x="1188" y="3015"/>
                  <a:ext cx="288" cy="269"/>
                </a:xfrm>
                <a:prstGeom prst="rect">
                  <a:avLst/>
                </a:prstGeom>
                <a:noFill/>
                <a:ln w="12700">
                  <a:noFill/>
                  <a:miter/>
                </a:ln>
              </p:spPr>
              <p:txBody>
                <a:bodyPr lIns="168000">
                  <a:spAutoFit/>
                </a:bodyPr>
                <a:lstStyle/>
                <a:p>
                  <a:pPr lvl="0" eaLnBrk="1" hangingPunct="1">
                    <a:spcBef>
                      <a:spcPct val="50000"/>
                    </a:spcBef>
                  </a:pPr>
                  <a:r>
                    <a:rPr lang="zh-CN" altLang="en-US" sz="2665" b="1" dirty="0">
                      <a:solidFill>
                        <a:srgbClr val="FF0000"/>
                      </a:solidFill>
                      <a:latin typeface="Arial" pitchFamily="34" charset="0"/>
                      <a:ea typeface="宋体" pitchFamily="2" charset="-122"/>
                      <a:sym typeface="Symbol" pitchFamily="18" charset="2"/>
                    </a:rPr>
                    <a:t></a:t>
                  </a:r>
                  <a:endParaRPr lang="zh-CN" altLang="en-US" sz="2665" b="1" dirty="0">
                    <a:solidFill>
                      <a:srgbClr val="FF0000"/>
                    </a:solidFill>
                    <a:latin typeface="Arial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AutoShape 34"/>
              <p:cNvSpPr/>
              <p:nvPr/>
            </p:nvSpPr>
            <p:spPr>
              <a:xfrm>
                <a:off x="432" y="2832"/>
                <a:ext cx="240" cy="144"/>
              </a:xfrm>
              <a:prstGeom prst="rightArrow">
                <a:avLst>
                  <a:gd name="adj1" fmla="val 50000"/>
                  <a:gd name="adj2" fmla="val 41666"/>
                </a:avLst>
              </a:prstGeom>
              <a:solidFill>
                <a:schemeClr val="accent1"/>
              </a:solidFill>
              <a:ln w="127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 eaLnBrk="1" hangingPunct="1"/>
                <a:endParaRPr lang="zh-CN" altLang="en-US" sz="2400" dirty="0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6160" name="AutoShape 35"/>
              <p:cNvSpPr/>
              <p:nvPr/>
            </p:nvSpPr>
            <p:spPr>
              <a:xfrm flipH="1">
                <a:off x="1872" y="2832"/>
                <a:ext cx="240" cy="144"/>
              </a:xfrm>
              <a:prstGeom prst="rightArrow">
                <a:avLst>
                  <a:gd name="adj1" fmla="val 50000"/>
                  <a:gd name="adj2" fmla="val 41666"/>
                </a:avLst>
              </a:prstGeom>
              <a:solidFill>
                <a:schemeClr val="accent1"/>
              </a:solidFill>
              <a:ln w="127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 algn="ctr" eaLnBrk="1" hangingPunct="1"/>
                <a:endParaRPr lang="zh-CN" altLang="en-US" sz="2400" dirty="0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6154" name="AutoShape 36"/>
            <p:cNvSpPr/>
            <p:nvPr/>
          </p:nvSpPr>
          <p:spPr>
            <a:xfrm>
              <a:off x="3047" y="2741"/>
              <a:ext cx="300" cy="176"/>
            </a:xfrm>
            <a:prstGeom prst="rightArrow">
              <a:avLst>
                <a:gd name="adj1" fmla="val 50000"/>
                <a:gd name="adj2" fmla="val 42613"/>
              </a:avLst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sz="2400" dirty="0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155" name="Line 38"/>
            <p:cNvSpPr/>
            <p:nvPr/>
          </p:nvSpPr>
          <p:spPr>
            <a:xfrm>
              <a:off x="2793" y="3489"/>
              <a:ext cx="297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 sz="2400"/>
            </a:p>
          </p:txBody>
        </p:sp>
        <p:graphicFrame>
          <p:nvGraphicFramePr>
            <p:cNvPr id="6146" name="Object 1"/>
            <p:cNvGraphicFramePr/>
            <p:nvPr/>
          </p:nvGraphicFramePr>
          <p:xfrm>
            <a:off x="2934" y="3226"/>
            <a:ext cx="178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" name="" r:id="rId2" imgW="3352800" imgH="4876800" progId="Equation.3">
                    <p:embed/>
                  </p:oleObj>
                </mc:Choice>
                <mc:Fallback>
                  <p:oleObj name="" r:id="rId2" imgW="3352800" imgH="4876800" progId="Equation.3">
                    <p:embed/>
                    <p:pic>
                      <p:nvPicPr>
                        <p:cNvPr id="0" name="图片 2048" descr="image20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934" y="3226"/>
                          <a:ext cx="178" cy="2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56" name="Line 40"/>
            <p:cNvSpPr/>
            <p:nvPr/>
          </p:nvSpPr>
          <p:spPr>
            <a:xfrm flipV="1">
              <a:off x="2790" y="3209"/>
              <a:ext cx="0" cy="28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 sz="2400"/>
            </a:p>
          </p:txBody>
        </p:sp>
        <p:graphicFrame>
          <p:nvGraphicFramePr>
            <p:cNvPr id="6147" name="Object 2"/>
            <p:cNvGraphicFramePr/>
            <p:nvPr/>
          </p:nvGraphicFramePr>
          <p:xfrm>
            <a:off x="2618" y="3186"/>
            <a:ext cx="162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0" name="" r:id="rId4" imgW="3048000" imgH="3962400" progId="Equation.3">
                    <p:embed/>
                  </p:oleObj>
                </mc:Choice>
                <mc:Fallback>
                  <p:oleObj name="" r:id="rId4" imgW="3048000" imgH="3962400" progId="Equation.3">
                    <p:embed/>
                    <p:pic>
                      <p:nvPicPr>
                        <p:cNvPr id="0" name="图片 2049" descr="image21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618" y="3186"/>
                          <a:ext cx="162" cy="1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57" name="Oval 42"/>
            <p:cNvSpPr/>
            <p:nvPr/>
          </p:nvSpPr>
          <p:spPr>
            <a:xfrm>
              <a:off x="2774" y="3471"/>
              <a:ext cx="34" cy="34"/>
            </a:xfrm>
            <a:prstGeom prst="ellipse">
              <a:avLst/>
            </a:prstGeom>
            <a:solidFill>
              <a:srgbClr val="FF0000"/>
            </a:solidFill>
            <a:ln w="6350" cap="flat" cmpd="sng">
              <a:solidFill>
                <a:srgbClr val="CCF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sz="2400" dirty="0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6151" name="TextBox 39"/>
          <p:cNvSpPr txBox="1"/>
          <p:nvPr/>
        </p:nvSpPr>
        <p:spPr>
          <a:xfrm>
            <a:off x="2351617" y="1316567"/>
            <a:ext cx="7871883" cy="2651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攀移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：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压应力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作用时，位错线上的原子扩散到晶体中其他缺陷区（如空位、晶界等），从而导致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半原子面缩小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位错线沿滑移面法线方向上升</a:t>
            </a:r>
            <a:r>
              <a:rPr lang="en-US" altLang="zh-CN" sz="2400" dirty="0">
                <a:latin typeface="Arial" pitchFamily="34" charset="0"/>
                <a:ea typeface="宋体" pitchFamily="2" charset="-122"/>
              </a:rPr>
              <a:t>,</a:t>
            </a:r>
            <a:r>
              <a:rPr lang="zh-CN" altLang="zh-CN" sz="2400" dirty="0">
                <a:latin typeface="Arial" pitchFamily="34" charset="0"/>
                <a:ea typeface="宋体" pitchFamily="2" charset="-122"/>
              </a:rPr>
              <a:t>即</a:t>
            </a:r>
            <a:r>
              <a:rPr lang="zh-CN" altLang="zh-CN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正攀移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；或反过来，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拉应力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作用时，晶体点阵上的原子扩散到位错线下方，导致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半原子面扩大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，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位错线沿滑移面法线方向下降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，即</a:t>
            </a:r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负攀移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。</a:t>
            </a:r>
            <a:endParaRPr lang="en-US" altLang="zh-CN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运动方向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：垂直于位错线</a:t>
            </a:r>
            <a:endParaRPr lang="en-US" altLang="zh-CN" sz="2400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运动平面</a:t>
            </a:r>
            <a:r>
              <a:rPr lang="zh-CN" altLang="en-US" sz="2400" dirty="0">
                <a:latin typeface="Arial" pitchFamily="34" charset="0"/>
                <a:ea typeface="宋体" pitchFamily="2" charset="-122"/>
              </a:rPr>
              <a:t>：半原子面</a:t>
            </a:r>
            <a:endParaRPr lang="zh-CN" altLang="en-US" sz="2400" dirty="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3011" name="Text Box 3"/>
          <p:cNvSpPr txBox="1"/>
          <p:nvPr/>
        </p:nvSpPr>
        <p:spPr>
          <a:xfrm>
            <a:off x="4176184" y="357717"/>
            <a:ext cx="3937000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螺型位错的运动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43012" name="Text Box 9"/>
          <p:cNvSpPr txBox="1"/>
          <p:nvPr/>
        </p:nvSpPr>
        <p:spPr>
          <a:xfrm>
            <a:off x="1460500" y="1989455"/>
            <a:ext cx="8763635" cy="30175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螺型位错只能滑移，不能攀移。对于螺型位错</a:t>
            </a:r>
            <a:r>
              <a:rPr lang="zh-CN" altLang="en-US" sz="3200" b="1" dirty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//</a:t>
            </a:r>
            <a:r>
              <a:rPr lang="zh-CN" altLang="en-US" sz="3200" b="1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,所以</a:t>
            </a:r>
            <a:r>
              <a:rPr lang="zh-CN" altLang="en-US" sz="3200" b="1" dirty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x</a:t>
            </a:r>
            <a:r>
              <a:rPr lang="zh-CN" altLang="en-US" sz="3200" b="1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=0。这表明螺型位错的滑移面是不确定的，</a:t>
            </a:r>
            <a:r>
              <a:rPr lang="zh-CN" altLang="en-US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包含位错线的任何平面都可以作为螺型位错的滑移面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32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4035" name="TextBox 3"/>
          <p:cNvSpPr txBox="1"/>
          <p:nvPr/>
        </p:nvSpPr>
        <p:spPr>
          <a:xfrm>
            <a:off x="2159000" y="1316567"/>
            <a:ext cx="7969251" cy="36880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3735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l</a:t>
            </a:r>
            <a:r>
              <a:rPr lang="en-US" altLang="zh-CN" sz="3735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 ×</a:t>
            </a:r>
            <a:r>
              <a:rPr lang="en-US" altLang="zh-CN" sz="3735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v</a:t>
            </a:r>
            <a:r>
              <a:rPr lang="zh-CN" altLang="en-US" sz="3735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规则（重要）</a:t>
            </a:r>
            <a:endParaRPr lang="en-US" altLang="zh-CN" sz="3735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  <a:p>
            <a:pPr lvl="0" algn="ctr" eaLnBrk="1" hangingPunct="1"/>
            <a:endParaRPr lang="en-US" altLang="zh-CN" sz="3735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665" dirty="0">
                <a:latin typeface="Arial" pitchFamily="34" charset="0"/>
                <a:ea typeface="宋体" pitchFamily="2" charset="-122"/>
              </a:rPr>
              <a:t>当柏氏矢量为</a:t>
            </a:r>
            <a:r>
              <a:rPr lang="en-US" altLang="zh-CN" sz="2665" b="1" dirty="0">
                <a:latin typeface="Arial" pitchFamily="34" charset="0"/>
                <a:ea typeface="宋体" pitchFamily="2" charset="-122"/>
              </a:rPr>
              <a:t>b</a:t>
            </a:r>
            <a:r>
              <a:rPr lang="zh-CN" altLang="en-US" sz="2665" dirty="0">
                <a:latin typeface="Arial" pitchFamily="34" charset="0"/>
                <a:ea typeface="宋体" pitchFamily="2" charset="-122"/>
              </a:rPr>
              <a:t>的位错线</a:t>
            </a:r>
            <a:r>
              <a:rPr lang="en-US" altLang="zh-CN" sz="2665" b="1" dirty="0">
                <a:latin typeface="Arial" pitchFamily="34" charset="0"/>
                <a:ea typeface="宋体" pitchFamily="2" charset="-122"/>
              </a:rPr>
              <a:t>l</a:t>
            </a:r>
            <a:r>
              <a:rPr lang="zh-CN" altLang="en-US" sz="2665" dirty="0">
                <a:latin typeface="Arial" pitchFamily="34" charset="0"/>
                <a:ea typeface="宋体" pitchFamily="2" charset="-122"/>
              </a:rPr>
              <a:t>沿</a:t>
            </a:r>
            <a:r>
              <a:rPr lang="en-US" altLang="zh-CN" sz="2665" b="1" dirty="0">
                <a:latin typeface="Arial" pitchFamily="34" charset="0"/>
                <a:ea typeface="宋体" pitchFamily="2" charset="-122"/>
              </a:rPr>
              <a:t>v</a:t>
            </a:r>
            <a:r>
              <a:rPr lang="zh-CN" altLang="en-US" sz="2665" dirty="0">
                <a:latin typeface="Arial" pitchFamily="34" charset="0"/>
                <a:ea typeface="宋体" pitchFamily="2" charset="-122"/>
              </a:rPr>
              <a:t>方向运动时，以位错运动面为分界面，</a:t>
            </a:r>
            <a:r>
              <a:rPr lang="en-US" altLang="zh-CN" sz="2665" b="1" dirty="0">
                <a:latin typeface="Arial" pitchFamily="34" charset="0"/>
                <a:ea typeface="宋体" pitchFamily="2" charset="-122"/>
              </a:rPr>
              <a:t>l ×v</a:t>
            </a:r>
            <a:r>
              <a:rPr lang="zh-CN" altLang="en-US" sz="2665" dirty="0">
                <a:latin typeface="Arial" pitchFamily="34" charset="0"/>
                <a:ea typeface="宋体" pitchFamily="2" charset="-122"/>
              </a:rPr>
              <a:t>所指向的那部分晶体必沿着</a:t>
            </a:r>
            <a:r>
              <a:rPr lang="en-US" altLang="zh-CN" sz="2665" b="1" dirty="0">
                <a:latin typeface="Arial" pitchFamily="34" charset="0"/>
                <a:ea typeface="宋体" pitchFamily="2" charset="-122"/>
              </a:rPr>
              <a:t>b</a:t>
            </a:r>
            <a:r>
              <a:rPr lang="zh-CN" altLang="en-US" sz="2665" dirty="0">
                <a:latin typeface="Arial" pitchFamily="34" charset="0"/>
                <a:ea typeface="宋体" pitchFamily="2" charset="-122"/>
              </a:rPr>
              <a:t>的方向运动。</a:t>
            </a:r>
            <a:endParaRPr lang="en-US" altLang="zh-CN" sz="2665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endParaRPr lang="en-US" altLang="zh-CN" sz="2665" dirty="0">
              <a:latin typeface="Arial" pitchFamily="34" charset="0"/>
              <a:ea typeface="宋体" pitchFamily="2" charset="-122"/>
            </a:endParaRPr>
          </a:p>
          <a:p>
            <a:pPr lvl="0" eaLnBrk="1" hangingPunct="1"/>
            <a:r>
              <a:rPr lang="zh-CN" altLang="en-US" sz="2665" dirty="0">
                <a:latin typeface="Arial" pitchFamily="34" charset="0"/>
                <a:ea typeface="宋体" pitchFamily="2" charset="-122"/>
              </a:rPr>
              <a:t>它对刃形位错、螺型位错以及混合位错的任意运动都适用。</a:t>
            </a:r>
            <a:endParaRPr lang="en-US" altLang="zh-CN" sz="2665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4036" name="TextBox 4"/>
          <p:cNvSpPr txBox="1"/>
          <p:nvPr/>
        </p:nvSpPr>
        <p:spPr>
          <a:xfrm>
            <a:off x="2256367" y="5446184"/>
            <a:ext cx="2015067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例题：</a:t>
            </a:r>
            <a:r>
              <a:rPr lang="en-US" altLang="zh-CN" sz="2400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P225</a:t>
            </a:r>
            <a:endParaRPr lang="zh-CN" altLang="en-US" sz="2400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材料人logo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567" y="67733"/>
            <a:ext cx="2732617" cy="78528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5059" name="Text Box 3"/>
          <p:cNvSpPr txBox="1"/>
          <p:nvPr/>
        </p:nvSpPr>
        <p:spPr>
          <a:xfrm>
            <a:off x="4368800" y="357717"/>
            <a:ext cx="4512733" cy="6610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735" b="1" dirty="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位错滑移的特征</a:t>
            </a:r>
            <a:endParaRPr lang="zh-CN" altLang="en-US" sz="3735" b="1" dirty="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graphicFrame>
        <p:nvGraphicFramePr>
          <p:cNvPr id="4" name="Group 6"/>
          <p:cNvGraphicFramePr>
            <a:graphicFrameLocks noGrp="1"/>
          </p:cNvGraphicFramePr>
          <p:nvPr/>
        </p:nvGraphicFramePr>
        <p:xfrm>
          <a:off x="912284" y="2266951"/>
          <a:ext cx="10668000" cy="2592705"/>
        </p:xfrm>
        <a:graphic>
          <a:graphicData uri="http://schemas.openxmlformats.org/drawingml/2006/table">
            <a:tbl>
              <a:tblPr/>
              <a:tblGrid>
                <a:gridCol w="937260"/>
                <a:gridCol w="1941195"/>
                <a:gridCol w="1431290"/>
                <a:gridCol w="1940560"/>
                <a:gridCol w="1400810"/>
                <a:gridCol w="1831340"/>
                <a:gridCol w="1185545"/>
              </a:tblGrid>
              <a:tr h="870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类型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柏氏矢量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endParaRPr kumimoji="0" lang="zh-CN" altLang="zh-CN" sz="2400" b="0" i="1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切应力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方向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位错线运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动方向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晶体滑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移方向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晶体滑移大小与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关系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滑移面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个数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212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刃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螺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混合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垂直位错线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平行位错线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有夹角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与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一致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与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一致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与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一致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垂直位错线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垂直位错线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垂直位错线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与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一致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与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一致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与</a:t>
                      </a:r>
                      <a:r>
                        <a:rPr kumimoji="0" lang="zh-CN" altLang="zh-CN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b</a:t>
                      </a: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一致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相等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相等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相等</a:t>
                      </a:r>
                      <a:endParaRPr kumimoji="0" 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唯一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Arial" pitchFamily="34" charset="0"/>
                          <a:ea typeface="微软雅黑" pitchFamily="34" charset="-122"/>
                        </a:rPr>
                        <a:t>多个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Arial" pitchFamily="34" charset="0"/>
                        <a:ea typeface="微软雅黑" pitchFamily="34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2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125" name="标题 1"/>
          <p:cNvSpPr txBox="1"/>
          <p:nvPr/>
        </p:nvSpPr>
        <p:spPr bwMode="auto">
          <a:xfrm>
            <a:off x="2095500" y="95250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4.11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）螺型位错的应力场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8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541588" y="1344613"/>
          <a:ext cx="2998787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8" name="公式" r:id="rId2" imgW="38404800" imgH="11277600" progId="Equation.3">
                  <p:embed/>
                </p:oleObj>
              </mc:Choice>
              <mc:Fallback>
                <p:oleObj name="公式" r:id="rId2" imgW="38404800" imgH="11277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1588" y="1344613"/>
                        <a:ext cx="2998787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2594720" y="2312988"/>
          <a:ext cx="4344988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9" name="公式" r:id="rId4" imgW="56388000" imgH="10363200" progId="Equation.3">
                  <p:embed/>
                </p:oleObj>
              </mc:Choice>
              <mc:Fallback>
                <p:oleObj name="公式" r:id="rId4" imgW="56388000" imgH="10363200" progId="Equation.3">
                  <p:embed/>
                  <p:pic>
                    <p:nvPicPr>
                      <p:cNvPr id="0" name="图片 125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4720" y="2312988"/>
                        <a:ext cx="4344988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2611434" y="3211573"/>
          <a:ext cx="3577654" cy="8474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0" name="公式" r:id="rId6" imgW="1837690" imgH="434340" progId="Equation.3">
                  <p:embed/>
                </p:oleObj>
              </mc:Choice>
              <mc:Fallback>
                <p:oleObj name="公式" r:id="rId6" imgW="1837690" imgH="434340" progId="Equation.3">
                  <p:embed/>
                  <p:pic>
                    <p:nvPicPr>
                      <p:cNvPr id="0" name="图片 125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1434" y="3211573"/>
                        <a:ext cx="3577654" cy="84742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3947439" y="4420492"/>
          <a:ext cx="2416175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1" name="公式" r:id="rId8" imgW="1022985" imgH="226060" progId="Equation.3">
                  <p:embed/>
                </p:oleObj>
              </mc:Choice>
              <mc:Fallback>
                <p:oleObj name="公式" r:id="rId8" imgW="1022985" imgH="226060" progId="Equation.3">
                  <p:embed/>
                  <p:pic>
                    <p:nvPicPr>
                      <p:cNvPr id="0" name="图片 125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7439" y="4420492"/>
                        <a:ext cx="2416175" cy="53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8" descr="螺位错的力学模型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10"/>
          <a:stretch>
            <a:fillRect/>
          </a:stretch>
        </p:blipFill>
        <p:spPr bwMode="auto">
          <a:xfrm>
            <a:off x="7345801" y="1612205"/>
            <a:ext cx="2537285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Object 5"/>
          <p:cNvGraphicFramePr>
            <a:graphicFrameLocks noChangeAspect="1"/>
          </p:cNvGraphicFramePr>
          <p:nvPr/>
        </p:nvGraphicFramePr>
        <p:xfrm>
          <a:off x="2503957" y="5007025"/>
          <a:ext cx="6535737" cy="10002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2" name="公式" r:id="rId11" imgW="3159760" imgH="407670" progId="Equation.3">
                  <p:embed/>
                </p:oleObj>
              </mc:Choice>
              <mc:Fallback>
                <p:oleObj name="公式" r:id="rId11" imgW="3159760" imgH="407670" progId="Equation.3">
                  <p:embed/>
                  <p:pic>
                    <p:nvPicPr>
                      <p:cNvPr id="0" name="图片 125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3957" y="5007025"/>
                        <a:ext cx="6535737" cy="10002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9"/>
          <p:cNvSpPr txBox="1">
            <a:spLocks noChangeArrowheads="1"/>
          </p:cNvSpPr>
          <p:nvPr/>
        </p:nvSpPr>
        <p:spPr bwMode="auto">
          <a:xfrm>
            <a:off x="2002752" y="4493517"/>
            <a:ext cx="1657350" cy="36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应力分布公式：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183542" y="1123950"/>
          <a:ext cx="1668597" cy="1086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3" name="公式" r:id="rId13" imgW="24688800" imgH="17678400" progId="Equation.3">
                  <p:embed/>
                </p:oleObj>
              </mc:Choice>
              <mc:Fallback>
                <p:oleObj name="公式" r:id="rId13" imgW="24688800" imgH="17678400" progId="Equation.3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3542" y="1123950"/>
                        <a:ext cx="1668597" cy="10867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46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47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149" name="标题 1"/>
          <p:cNvSpPr txBox="1"/>
          <p:nvPr/>
        </p:nvSpPr>
        <p:spPr bwMode="auto">
          <a:xfrm>
            <a:off x="2095500" y="95250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endParaRPr lang="en-US" altLang="zh-CN" sz="40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4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4.11</a:t>
            </a:r>
            <a:r>
              <a:rPr lang="en-US" altLang="zh-CN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刃型位错的应力场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zh-CN" altLang="en-US" sz="4000" dirty="0" smtClean="0">
                <a:solidFill>
                  <a:srgbClr val="000000"/>
                </a:solidFill>
              </a:rPr>
            </a:b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刃位错的力学模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38"/>
          <a:stretch>
            <a:fillRect/>
          </a:stretch>
        </p:blipFill>
        <p:spPr bwMode="auto">
          <a:xfrm>
            <a:off x="7692419" y="1139827"/>
            <a:ext cx="2500067" cy="4090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847" y="1468901"/>
            <a:ext cx="5898059" cy="4277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70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71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173" name="标题 1"/>
          <p:cNvSpPr txBox="1"/>
          <p:nvPr/>
        </p:nvSpPr>
        <p:spPr bwMode="auto">
          <a:xfrm>
            <a:off x="2095500" y="95249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endParaRPr lang="en-US" altLang="zh-CN" sz="40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4.12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的应变能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zh-CN" altLang="en-US" sz="4000" dirty="0" smtClean="0">
                <a:solidFill>
                  <a:srgbClr val="000000"/>
                </a:solidFill>
              </a:rPr>
            </a:b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789339" y="1263869"/>
            <a:ext cx="8659813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位错的能量</a:t>
            </a:r>
            <a:r>
              <a:rPr lang="zh-CN" altLang="en-US" sz="20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位错周围点阵畸变引起的弹性应力场，导致晶体能量的增加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  <a:p>
            <a:pPr lvl="1" eaLnBrk="1" hangingPunct="1">
              <a:lnSpc>
                <a:spcPct val="15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zh-CN" altLang="en-US" sz="20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位错中心畸变能</a:t>
            </a:r>
            <a:r>
              <a:rPr lang="zh-CN" altLang="en-US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r>
              <a:rPr lang="zh-CN" altLang="en-US" sz="2000" i="1" baseline="-25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(大约为总应变能的1/10-1/15)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  <a:p>
            <a:pPr lvl="1" eaLnBrk="1" hangingPunct="1">
              <a:lnSpc>
                <a:spcPct val="15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zh-CN" altLang="en-US" sz="20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位错应力场引起的弹性应变能</a:t>
            </a:r>
            <a:r>
              <a:rPr lang="zh-CN" altLang="en-US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r>
              <a:rPr lang="zh-CN" altLang="en-US" sz="2000" i="1" baseline="-25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e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(主要部分</a:t>
            </a:r>
            <a:r>
              <a:rPr lang="ja-JP" altLang="en-US" sz="20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)</a:t>
            </a:r>
            <a:endParaRPr lang="ja-JP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239051" y="3270910"/>
            <a:ext cx="3436937" cy="41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单位长度</a:t>
            </a:r>
            <a:r>
              <a:rPr lang="zh-CN" altLang="en-US" sz="2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刃型位错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的应变能</a:t>
            </a:r>
            <a:r>
              <a:rPr lang="zh-CN" altLang="en-US" sz="20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： </a:t>
            </a:r>
            <a:endParaRPr lang="ja-JP" altLang="en-US" sz="2000" dirty="0">
              <a:solidFill>
                <a:srgbClr val="00006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12" name="Object 10"/>
          <p:cNvGraphicFramePr>
            <a:graphicFrameLocks noChangeAspect="1"/>
          </p:cNvGraphicFramePr>
          <p:nvPr/>
        </p:nvGraphicFramePr>
        <p:xfrm>
          <a:off x="5744251" y="3041628"/>
          <a:ext cx="2211387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5" name="" r:id="rId2" imgW="1276350" imgH="434340" progId="Equation.3">
                  <p:embed/>
                </p:oleObj>
              </mc:Choice>
              <mc:Fallback>
                <p:oleObj name="" r:id="rId2" imgW="1276350" imgH="434340" progId="Equation.3">
                  <p:embed/>
                  <p:pic>
                    <p:nvPicPr>
                      <p:cNvPr id="0" name="图片 134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lum bright="-10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4251" y="3041628"/>
                        <a:ext cx="2211387" cy="785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2239051" y="4166480"/>
            <a:ext cx="3365500" cy="41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latin typeface="楷体_GB2312" pitchFamily="49" charset="-122"/>
                <a:ea typeface="微软雅黑" pitchFamily="34" charset="-122"/>
              </a:rPr>
              <a:t>单位长度</a:t>
            </a:r>
            <a:r>
              <a:rPr lang="zh-CN" altLang="en-US" sz="2000" dirty="0">
                <a:solidFill>
                  <a:srgbClr val="FF0000"/>
                </a:solidFill>
                <a:latin typeface="楷体_GB2312" pitchFamily="49" charset="-122"/>
                <a:ea typeface="微软雅黑" pitchFamily="34" charset="-122"/>
              </a:rPr>
              <a:t>螺型位错</a:t>
            </a:r>
            <a:r>
              <a:rPr lang="zh-CN" altLang="en-US" sz="2000" dirty="0">
                <a:latin typeface="楷体_GB2312" pitchFamily="49" charset="-122"/>
                <a:ea typeface="微软雅黑" pitchFamily="34" charset="-122"/>
              </a:rPr>
              <a:t>的应变能</a:t>
            </a:r>
            <a:r>
              <a:rPr lang="zh-CN" altLang="en-US" sz="2000" dirty="0"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ja-JP" altLang="en-US" sz="2000" b="1" dirty="0">
                <a:latin typeface="楷体_GB2312" pitchFamily="49" charset="-122"/>
                <a:ea typeface="楷体_GB2312" pitchFamily="49" charset="-122"/>
              </a:rPr>
              <a:t> </a:t>
            </a:r>
            <a:endParaRPr lang="ja-JP" altLang="en-US" sz="2000" b="1" dirty="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4" name="Object 12"/>
          <p:cNvGraphicFramePr>
            <a:graphicFrameLocks noChangeAspect="1"/>
          </p:cNvGraphicFramePr>
          <p:nvPr/>
        </p:nvGraphicFramePr>
        <p:xfrm>
          <a:off x="5731551" y="3982104"/>
          <a:ext cx="1643062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6" name="" r:id="rId4" imgW="1005205" imgH="434340" progId="Equation.3">
                  <p:embed/>
                </p:oleObj>
              </mc:Choice>
              <mc:Fallback>
                <p:oleObj name="" r:id="rId4" imgW="1005205" imgH="434340" progId="Equation.3">
                  <p:embed/>
                  <p:pic>
                    <p:nvPicPr>
                      <p:cNvPr id="0" name="图片 134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lum bright="-10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1551" y="3982104"/>
                        <a:ext cx="1643062" cy="746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2239051" y="4973834"/>
            <a:ext cx="3436937" cy="41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单位长度</a:t>
            </a:r>
            <a:r>
              <a:rPr lang="zh-CN" altLang="en-US" sz="2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混合位错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的应变能：</a:t>
            </a:r>
            <a:r>
              <a:rPr lang="ja-JP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ja-JP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6" name="Object 14"/>
          <p:cNvGraphicFramePr>
            <a:graphicFrameLocks noChangeAspect="1"/>
          </p:cNvGraphicFramePr>
          <p:nvPr/>
        </p:nvGraphicFramePr>
        <p:xfrm>
          <a:off x="5695038" y="4786962"/>
          <a:ext cx="1622425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7" name="" r:id="rId6" imgW="986790" imgH="434340" progId="Equation.3">
                  <p:embed/>
                </p:oleObj>
              </mc:Choice>
              <mc:Fallback>
                <p:oleObj name="" r:id="rId6" imgW="986790" imgH="434340" progId="Equation.3">
                  <p:embed/>
                  <p:pic>
                    <p:nvPicPr>
                      <p:cNvPr id="0" name="图片 134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-10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5038" y="4786962"/>
                        <a:ext cx="1622425" cy="744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8442327" y="3605187"/>
            <a:ext cx="1909763" cy="163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G</a:t>
            </a:r>
            <a:r>
              <a:rPr lang="zh-CN" altLang="zh-CN" sz="2000" i="1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20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— 切变模量</a:t>
            </a:r>
            <a:endParaRPr lang="zh-CN" altLang="zh-CN" sz="20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zh-CN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zh-CN" sz="20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 — 角度因素</a:t>
            </a:r>
            <a:endParaRPr lang="zh-CN" altLang="zh-CN" sz="20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Symbol" pitchFamily="18" charset="2"/>
              <a:buNone/>
            </a:pPr>
            <a:r>
              <a:rPr lang="zh-CN" altLang="zh-CN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Symbol" pitchFamily="18" charset="2"/>
              </a:rPr>
              <a:t></a:t>
            </a:r>
            <a:r>
              <a:rPr lang="zh-CN" altLang="zh-CN" sz="20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  <a:sym typeface="Symbol" pitchFamily="18" charset="2"/>
              </a:rPr>
              <a:t>  — 几何系数</a:t>
            </a:r>
            <a:endParaRPr lang="zh-CN" altLang="zh-CN" sz="20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  <a:sym typeface="Symbol" pitchFamily="18" charset="2"/>
            </a:endParaRPr>
          </a:p>
          <a:p>
            <a:pPr eaLnBrk="1" hangingPunct="1">
              <a:buFont typeface="Symbol" pitchFamily="18" charset="2"/>
              <a:buNone/>
            </a:pPr>
            <a:r>
              <a:rPr lang="zh-CN" altLang="zh-CN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 </a:t>
            </a:r>
            <a:r>
              <a:rPr lang="zh-CN" altLang="zh-CN" sz="20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— 柏氏矢量</a:t>
            </a:r>
            <a:endParaRPr lang="zh-CN" altLang="zh-CN" sz="20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Symbol" pitchFamily="18" charset="2"/>
              <a:buNone/>
            </a:pPr>
            <a:r>
              <a:rPr lang="zh-CN" altLang="zh-CN" sz="20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Symbol" pitchFamily="18" charset="2"/>
              </a:rPr>
              <a:t> </a:t>
            </a:r>
            <a:r>
              <a:rPr lang="zh-CN" altLang="zh-CN" sz="20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  <a:sym typeface="Symbol" pitchFamily="18" charset="2"/>
              </a:rPr>
              <a:t>  — 泊松比</a:t>
            </a:r>
            <a:r>
              <a:rPr lang="zh-CN" altLang="zh-CN" sz="20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0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3" grpId="0" autoUpdateAnimBg="0"/>
      <p:bldP spid="1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70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71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173" name="标题 1"/>
          <p:cNvSpPr txBox="1"/>
          <p:nvPr/>
        </p:nvSpPr>
        <p:spPr bwMode="auto">
          <a:xfrm>
            <a:off x="2095500" y="95249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4.12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的线张力</a:t>
            </a:r>
            <a:br>
              <a:rPr lang="zh-CN" altLang="en-US" sz="4000" dirty="0" smtClean="0">
                <a:solidFill>
                  <a:srgbClr val="000000"/>
                </a:solidFill>
              </a:rPr>
            </a:b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1971676" y="1777589"/>
            <a:ext cx="7956096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线张力：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简化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的单位长度位错的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总应变能</a:t>
            </a:r>
            <a:r>
              <a:rPr lang="zh-CN" altLang="en-US" sz="2400" dirty="0" smtClean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T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= </a:t>
            </a:r>
            <a:r>
              <a:rPr lang="zh-CN" altLang="en-US" sz="28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α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Gb</a:t>
            </a:r>
            <a:r>
              <a:rPr lang="zh-CN" altLang="en-US" sz="2800" baseline="30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endParaRPr lang="en-US" altLang="zh-CN" sz="24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zh-CN" sz="2400" i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400" i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  </a:t>
            </a:r>
            <a:r>
              <a:rPr lang="zh-CN" altLang="en-US" sz="2400" i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α</a:t>
            </a:r>
            <a:r>
              <a:rPr lang="zh-CN" altLang="en-US" sz="24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约为0.5 - 1</a:t>
            </a:r>
            <a:r>
              <a:rPr lang="ja-JP" altLang="en-US" sz="24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ja-JP" altLang="en-US" sz="2400" dirty="0" smtClean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endParaRPr lang="zh-CN" altLang="en-US" sz="2400" dirty="0">
              <a:solidFill>
                <a:srgbClr val="8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2"/>
          <p:cNvSpPr>
            <a:spLocks noChangeArrowheads="1"/>
          </p:cNvSpPr>
          <p:nvPr/>
        </p:nvSpPr>
        <p:spPr bwMode="auto">
          <a:xfrm>
            <a:off x="2166481" y="3501135"/>
            <a:ext cx="7804832" cy="1554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2400" dirty="0" smtClean="0">
                <a:ea typeface="微软雅黑" pitchFamily="34" charset="-122"/>
              </a:rPr>
              <a:t>-------</a:t>
            </a:r>
            <a:r>
              <a:rPr lang="zh-CN" altLang="en-US" sz="2400" dirty="0" smtClean="0">
                <a:ea typeface="微软雅黑" pitchFamily="34" charset="-122"/>
              </a:rPr>
              <a:t>因此 </a:t>
            </a:r>
            <a:r>
              <a:rPr lang="zh-CN" altLang="zh-CN" sz="2400" dirty="0" smtClean="0">
                <a:ea typeface="微软雅黑" pitchFamily="34" charset="-122"/>
              </a:rPr>
              <a:t>位错</a:t>
            </a:r>
            <a:r>
              <a:rPr lang="zh-CN" altLang="zh-CN" sz="2400" dirty="0">
                <a:ea typeface="微软雅黑" pitchFamily="34" charset="-122"/>
              </a:rPr>
              <a:t>的能量是以单位长度的能量来定义的，从系统能量的角度，</a:t>
            </a:r>
            <a:r>
              <a:rPr lang="zh-CN" altLang="zh-CN" sz="2400" dirty="0">
                <a:solidFill>
                  <a:srgbClr val="FF0000"/>
                </a:solidFill>
                <a:ea typeface="微软雅黑" pitchFamily="34" charset="-122"/>
              </a:rPr>
              <a:t>位错线</a:t>
            </a:r>
            <a:r>
              <a:rPr lang="zh-CN" altLang="zh-CN" sz="2400" dirty="0">
                <a:ea typeface="微软雅黑" pitchFamily="34" charset="-122"/>
              </a:rPr>
              <a:t>有尽量</a:t>
            </a:r>
            <a:r>
              <a:rPr lang="zh-CN" altLang="zh-CN" sz="2400" dirty="0">
                <a:solidFill>
                  <a:srgbClr val="FF0000"/>
                </a:solidFill>
                <a:ea typeface="微软雅黑" pitchFamily="34" charset="-122"/>
              </a:rPr>
              <a:t>变直</a:t>
            </a:r>
            <a:r>
              <a:rPr lang="zh-CN" altLang="zh-CN" sz="2400" dirty="0">
                <a:ea typeface="微软雅黑" pitchFamily="34" charset="-122"/>
              </a:rPr>
              <a:t>和</a:t>
            </a:r>
            <a:r>
              <a:rPr lang="zh-CN" altLang="zh-CN" sz="2400" dirty="0">
                <a:solidFill>
                  <a:srgbClr val="FF0000"/>
                </a:solidFill>
                <a:ea typeface="微软雅黑" pitchFamily="34" charset="-122"/>
              </a:rPr>
              <a:t>缩短</a:t>
            </a:r>
            <a:r>
              <a:rPr lang="zh-CN" altLang="zh-CN" sz="2400" dirty="0">
                <a:ea typeface="微软雅黑" pitchFamily="34" charset="-122"/>
              </a:rPr>
              <a:t>其长度的趋势</a:t>
            </a:r>
            <a:r>
              <a:rPr lang="zh-CN" altLang="en-US" sz="2400" dirty="0">
                <a:ea typeface="微软雅黑" pitchFamily="34" charset="-122"/>
              </a:rPr>
              <a:t>。</a:t>
            </a:r>
            <a:endParaRPr lang="zh-CN" altLang="zh-CN" sz="2400" dirty="0"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197" name="标题 1"/>
          <p:cNvSpPr txBox="1"/>
          <p:nvPr/>
        </p:nvSpPr>
        <p:spPr bwMode="auto">
          <a:xfrm>
            <a:off x="2095500" y="95250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endParaRPr lang="en-US" altLang="zh-CN" sz="400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  4.13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作用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于位错的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力</a:t>
            </a:r>
            <a:endParaRPr lang="en-US" altLang="zh-CN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zh-CN" altLang="en-US" sz="4000" dirty="0" smtClean="0">
                <a:solidFill>
                  <a:srgbClr val="000000"/>
                </a:solidFill>
              </a:rPr>
            </a:b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135188" y="1423522"/>
            <a:ext cx="7277100" cy="548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定义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我们假定在位错上作用了一个力F，此力驱使位错运动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graphicFrame>
        <p:nvGraphicFramePr>
          <p:cNvPr id="12" name="Object 7"/>
          <p:cNvGraphicFramePr>
            <a:graphicFrameLocks noChangeAspect="1"/>
          </p:cNvGraphicFramePr>
          <p:nvPr/>
        </p:nvGraphicFramePr>
        <p:xfrm>
          <a:off x="4985662" y="1959426"/>
          <a:ext cx="1264916" cy="4839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" name="" r:id="rId2" imgW="570230" imgH="217170" progId="Equation.3">
                  <p:embed/>
                </p:oleObj>
              </mc:Choice>
              <mc:Fallback>
                <p:oleObj name="" r:id="rId2" imgW="570230" imgH="217170" progId="Equation.3">
                  <p:embed/>
                  <p:pic>
                    <p:nvPicPr>
                      <p:cNvPr id="0" name="图片 143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5662" y="1959426"/>
                        <a:ext cx="1264916" cy="4839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135188" y="2431585"/>
            <a:ext cx="7921625" cy="173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l"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F是一个虚构的力，并不是作用在位错中心区各原子上的实际的力。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l"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F来源于晶体中的内、外应力场。若无内外应力厂则F=0.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eaLnBrk="1" hangingPunct="1">
              <a:lnSpc>
                <a:spcPct val="150000"/>
              </a:lnSpc>
              <a:buSzPct val="100000"/>
              <a:buFont typeface="Wingdings" pitchFamily="2" charset="2"/>
              <a:buChar char="l"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只要存在内、外应力场，即使静止的位错也受到F的作用--它使位错有运动趋势。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2135188" y="4107069"/>
            <a:ext cx="2862262" cy="48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F如何确定？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2279650" y="4566765"/>
            <a:ext cx="7612063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基本依据是，令微观功dWmic等于宏观功dWmac，即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dWmic=dWmac</a:t>
            </a:r>
            <a:endParaRPr lang="zh-CN" altLang="en-US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这里的微观功指的是力F对位错做的功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dWmic=F•dS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（dS是位错线的位移）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这里的宏观功则是晶体发生塑性变形是内、外应力对晶体做的功。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954934" y="283479"/>
            <a:ext cx="674061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4.13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）螺型位错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上的力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16" name="Group 6"/>
          <p:cNvGrpSpPr/>
          <p:nvPr/>
        </p:nvGrpSpPr>
        <p:grpSpPr bwMode="auto">
          <a:xfrm>
            <a:off x="2782668" y="1383568"/>
            <a:ext cx="2879725" cy="2095500"/>
            <a:chOff x="0" y="0"/>
            <a:chExt cx="2123" cy="1703"/>
          </a:xfrm>
        </p:grpSpPr>
        <p:sp>
          <p:nvSpPr>
            <p:cNvPr id="17" name="Line 7"/>
            <p:cNvSpPr>
              <a:spLocks noChangeAspect="1" noChangeShapeType="1"/>
            </p:cNvSpPr>
            <p:nvPr/>
          </p:nvSpPr>
          <p:spPr bwMode="auto">
            <a:xfrm rot="300000" flipV="1">
              <a:off x="16" y="2"/>
              <a:ext cx="630" cy="4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8"/>
            <p:cNvSpPr>
              <a:spLocks noChangeAspect="1" noChangeShapeType="1"/>
            </p:cNvSpPr>
            <p:nvPr/>
          </p:nvSpPr>
          <p:spPr bwMode="auto">
            <a:xfrm>
              <a:off x="0" y="392"/>
              <a:ext cx="142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9"/>
            <p:cNvSpPr>
              <a:spLocks noChangeAspect="1" noChangeShapeType="1"/>
            </p:cNvSpPr>
            <p:nvPr/>
          </p:nvSpPr>
          <p:spPr bwMode="auto">
            <a:xfrm>
              <a:off x="664" y="27"/>
              <a:ext cx="1459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10"/>
            <p:cNvSpPr>
              <a:spLocks noChangeAspect="1" noChangeShapeType="1"/>
            </p:cNvSpPr>
            <p:nvPr/>
          </p:nvSpPr>
          <p:spPr bwMode="auto">
            <a:xfrm rot="300000" flipV="1">
              <a:off x="1447" y="0"/>
              <a:ext cx="655" cy="4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11"/>
            <p:cNvSpPr>
              <a:spLocks noChangeAspect="1" noChangeShapeType="1"/>
            </p:cNvSpPr>
            <p:nvPr/>
          </p:nvSpPr>
          <p:spPr bwMode="auto">
            <a:xfrm>
              <a:off x="0" y="392"/>
              <a:ext cx="7" cy="12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Line 12"/>
            <p:cNvSpPr>
              <a:spLocks noChangeAspect="1" noChangeShapeType="1"/>
            </p:cNvSpPr>
            <p:nvPr/>
          </p:nvSpPr>
          <p:spPr bwMode="auto">
            <a:xfrm>
              <a:off x="2111" y="40"/>
              <a:ext cx="1" cy="6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Line 13"/>
            <p:cNvSpPr>
              <a:spLocks noChangeAspect="1" noChangeShapeType="1"/>
            </p:cNvSpPr>
            <p:nvPr/>
          </p:nvSpPr>
          <p:spPr bwMode="auto">
            <a:xfrm flipV="1">
              <a:off x="1231" y="1333"/>
              <a:ext cx="707" cy="3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14"/>
            <p:cNvSpPr>
              <a:spLocks noChangeAspect="1" noChangeShapeType="1"/>
            </p:cNvSpPr>
            <p:nvPr/>
          </p:nvSpPr>
          <p:spPr bwMode="auto">
            <a:xfrm>
              <a:off x="1427" y="392"/>
              <a:ext cx="1" cy="6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15"/>
            <p:cNvSpPr>
              <a:spLocks noChangeAspect="1" noChangeShapeType="1"/>
            </p:cNvSpPr>
            <p:nvPr/>
          </p:nvSpPr>
          <p:spPr bwMode="auto">
            <a:xfrm>
              <a:off x="1227" y="1116"/>
              <a:ext cx="1" cy="5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Line 16"/>
            <p:cNvSpPr>
              <a:spLocks noChangeAspect="1" noChangeShapeType="1"/>
            </p:cNvSpPr>
            <p:nvPr/>
          </p:nvSpPr>
          <p:spPr bwMode="auto">
            <a:xfrm>
              <a:off x="1941" y="779"/>
              <a:ext cx="0" cy="55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Line 17"/>
            <p:cNvSpPr>
              <a:spLocks noChangeAspect="1" noChangeShapeType="1"/>
            </p:cNvSpPr>
            <p:nvPr/>
          </p:nvSpPr>
          <p:spPr bwMode="auto">
            <a:xfrm flipV="1">
              <a:off x="1234" y="694"/>
              <a:ext cx="878" cy="43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Line 18"/>
            <p:cNvSpPr>
              <a:spLocks noChangeShapeType="1"/>
            </p:cNvSpPr>
            <p:nvPr/>
          </p:nvSpPr>
          <p:spPr bwMode="auto">
            <a:xfrm>
              <a:off x="876" y="1054"/>
              <a:ext cx="349" cy="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19"/>
            <p:cNvSpPr/>
            <p:nvPr/>
          </p:nvSpPr>
          <p:spPr bwMode="auto">
            <a:xfrm>
              <a:off x="1036" y="972"/>
              <a:ext cx="392" cy="38"/>
            </a:xfrm>
            <a:custGeom>
              <a:avLst/>
              <a:gdLst>
                <a:gd name="T0" fmla="*/ 0 w 810"/>
                <a:gd name="T1" fmla="*/ 4 h 60"/>
                <a:gd name="T2" fmla="*/ 29 w 810"/>
                <a:gd name="T3" fmla="*/ 0 h 60"/>
                <a:gd name="T4" fmla="*/ 46 w 810"/>
                <a:gd name="T5" fmla="*/ 0 h 60"/>
                <a:gd name="T6" fmla="*/ 70 w 810"/>
                <a:gd name="T7" fmla="*/ 4 h 60"/>
                <a:gd name="T8" fmla="*/ 92 w 810"/>
                <a:gd name="T9" fmla="*/ 15 h 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0"/>
                <a:gd name="T16" fmla="*/ 0 h 60"/>
                <a:gd name="T17" fmla="*/ 810 w 810"/>
                <a:gd name="T18" fmla="*/ 60 h 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0" h="60">
                  <a:moveTo>
                    <a:pt x="0" y="15"/>
                  </a:moveTo>
                  <a:lnTo>
                    <a:pt x="255" y="0"/>
                  </a:lnTo>
                  <a:lnTo>
                    <a:pt x="405" y="0"/>
                  </a:lnTo>
                  <a:lnTo>
                    <a:pt x="615" y="15"/>
                  </a:lnTo>
                  <a:lnTo>
                    <a:pt x="810" y="6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Line 20"/>
            <p:cNvSpPr>
              <a:spLocks noChangeShapeType="1"/>
            </p:cNvSpPr>
            <p:nvPr/>
          </p:nvSpPr>
          <p:spPr bwMode="auto">
            <a:xfrm flipV="1">
              <a:off x="881" y="987"/>
              <a:ext cx="156" cy="6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Line 21"/>
            <p:cNvSpPr>
              <a:spLocks noChangeAspect="1" noChangeShapeType="1"/>
            </p:cNvSpPr>
            <p:nvPr/>
          </p:nvSpPr>
          <p:spPr bwMode="auto">
            <a:xfrm flipV="1">
              <a:off x="1191" y="998"/>
              <a:ext cx="225" cy="1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Line 22"/>
            <p:cNvSpPr>
              <a:spLocks noChangeAspect="1" noChangeShapeType="1"/>
            </p:cNvSpPr>
            <p:nvPr/>
          </p:nvSpPr>
          <p:spPr bwMode="auto">
            <a:xfrm flipV="1">
              <a:off x="1152" y="989"/>
              <a:ext cx="226" cy="1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23"/>
            <p:cNvSpPr>
              <a:spLocks noChangeAspect="1" noChangeShapeType="1"/>
            </p:cNvSpPr>
            <p:nvPr/>
          </p:nvSpPr>
          <p:spPr bwMode="auto">
            <a:xfrm flipV="1">
              <a:off x="1111" y="979"/>
              <a:ext cx="225" cy="1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Line 24"/>
            <p:cNvSpPr>
              <a:spLocks noChangeAspect="1" noChangeShapeType="1"/>
            </p:cNvSpPr>
            <p:nvPr/>
          </p:nvSpPr>
          <p:spPr bwMode="auto">
            <a:xfrm flipV="1">
              <a:off x="1051" y="978"/>
              <a:ext cx="225" cy="1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Line 25"/>
            <p:cNvSpPr>
              <a:spLocks noChangeAspect="1" noChangeShapeType="1"/>
            </p:cNvSpPr>
            <p:nvPr/>
          </p:nvSpPr>
          <p:spPr bwMode="auto">
            <a:xfrm flipV="1">
              <a:off x="1009" y="980"/>
              <a:ext cx="195" cy="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Line 26"/>
            <p:cNvSpPr>
              <a:spLocks noChangeAspect="1" noChangeShapeType="1"/>
            </p:cNvSpPr>
            <p:nvPr/>
          </p:nvSpPr>
          <p:spPr bwMode="auto">
            <a:xfrm flipV="1">
              <a:off x="979" y="971"/>
              <a:ext cx="185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Line 27"/>
            <p:cNvSpPr>
              <a:spLocks noChangeAspect="1" noChangeShapeType="1"/>
            </p:cNvSpPr>
            <p:nvPr/>
          </p:nvSpPr>
          <p:spPr bwMode="auto">
            <a:xfrm flipV="1">
              <a:off x="921" y="986"/>
              <a:ext cx="153" cy="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28"/>
            <p:cNvSpPr>
              <a:spLocks noChangeShapeType="1"/>
            </p:cNvSpPr>
            <p:nvPr/>
          </p:nvSpPr>
          <p:spPr bwMode="auto">
            <a:xfrm rot="300000" flipV="1">
              <a:off x="903" y="122"/>
              <a:ext cx="285" cy="19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39" name="Object 29"/>
            <p:cNvGraphicFramePr>
              <a:graphicFrameLocks noChangeAspect="1"/>
            </p:cNvGraphicFramePr>
            <p:nvPr/>
          </p:nvGraphicFramePr>
          <p:xfrm>
            <a:off x="778" y="181"/>
            <a:ext cx="152" cy="1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46" name="" r:id="rId2" imgW="117475" imgH="135890" progId="Equation.3">
                    <p:embed/>
                  </p:oleObj>
                </mc:Choice>
                <mc:Fallback>
                  <p:oleObj name="" r:id="rId2" imgW="117475" imgH="135890" progId="Equation.3">
                    <p:embed/>
                    <p:pic>
                      <p:nvPicPr>
                        <p:cNvPr id="0" name="图片 16045"/>
                        <p:cNvPicPr preferRelativeResize="0"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78" y="181"/>
                          <a:ext cx="152" cy="1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" name="Line 30"/>
            <p:cNvSpPr>
              <a:spLocks noChangeShapeType="1"/>
            </p:cNvSpPr>
            <p:nvPr/>
          </p:nvSpPr>
          <p:spPr bwMode="auto">
            <a:xfrm rot="300000" flipV="1">
              <a:off x="875" y="723"/>
              <a:ext cx="564" cy="3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41" name="Object 31"/>
            <p:cNvGraphicFramePr>
              <a:graphicFrameLocks noChangeAspect="1"/>
            </p:cNvGraphicFramePr>
            <p:nvPr/>
          </p:nvGraphicFramePr>
          <p:xfrm>
            <a:off x="1178" y="512"/>
            <a:ext cx="181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47" name="" r:id="rId4" imgW="144780" imgH="153670" progId="Equation.3">
                    <p:embed/>
                  </p:oleObj>
                </mc:Choice>
                <mc:Fallback>
                  <p:oleObj name="" r:id="rId4" imgW="144780" imgH="153670" progId="Equation.3">
                    <p:embed/>
                    <p:pic>
                      <p:nvPicPr>
                        <p:cNvPr id="0" name="图片 16046"/>
                        <p:cNvPicPr preferRelativeResize="0"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8" y="512"/>
                          <a:ext cx="181" cy="1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2" name="Object 32"/>
            <p:cNvGraphicFramePr>
              <a:graphicFrameLocks noChangeAspect="1"/>
            </p:cNvGraphicFramePr>
            <p:nvPr/>
          </p:nvGraphicFramePr>
          <p:xfrm>
            <a:off x="1253" y="760"/>
            <a:ext cx="167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48" name="" r:id="rId6" imgW="135890" imgH="153670" progId="Equation.3">
                    <p:embed/>
                  </p:oleObj>
                </mc:Choice>
                <mc:Fallback>
                  <p:oleObj name="" r:id="rId6" imgW="135890" imgH="153670" progId="Equation.3">
                    <p:embed/>
                    <p:pic>
                      <p:nvPicPr>
                        <p:cNvPr id="0" name="图片 16047"/>
                        <p:cNvPicPr preferRelativeResize="0"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53" y="760"/>
                          <a:ext cx="167" cy="1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Object 33"/>
            <p:cNvGraphicFramePr>
              <a:graphicFrameLocks noChangeAspect="1"/>
            </p:cNvGraphicFramePr>
            <p:nvPr/>
          </p:nvGraphicFramePr>
          <p:xfrm>
            <a:off x="703" y="1024"/>
            <a:ext cx="182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49" name="" r:id="rId8" imgW="144780" imgH="153670" progId="Equation.3">
                    <p:embed/>
                  </p:oleObj>
                </mc:Choice>
                <mc:Fallback>
                  <p:oleObj name="" r:id="rId8" imgW="144780" imgH="153670" progId="Equation.3">
                    <p:embed/>
                    <p:pic>
                      <p:nvPicPr>
                        <p:cNvPr id="0" name="图片 16048"/>
                        <p:cNvPicPr preferRelativeResize="0"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3" y="1024"/>
                          <a:ext cx="182" cy="1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Object 34"/>
            <p:cNvGraphicFramePr>
              <a:graphicFrameLocks noChangeAspect="1"/>
            </p:cNvGraphicFramePr>
            <p:nvPr/>
          </p:nvGraphicFramePr>
          <p:xfrm>
            <a:off x="422" y="590"/>
            <a:ext cx="197" cy="2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0" name="" r:id="rId10" imgW="153670" imgH="180975" progId="Equation.3">
                    <p:embed/>
                  </p:oleObj>
                </mc:Choice>
                <mc:Fallback>
                  <p:oleObj name="" r:id="rId10" imgW="153670" imgH="180975" progId="Equation.3">
                    <p:embed/>
                    <p:pic>
                      <p:nvPicPr>
                        <p:cNvPr id="0" name="图片 16049"/>
                        <p:cNvPicPr preferRelativeResize="0"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2" y="590"/>
                          <a:ext cx="197" cy="2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35"/>
            <p:cNvGraphicFramePr>
              <a:graphicFrameLocks noChangeAspect="1"/>
            </p:cNvGraphicFramePr>
            <p:nvPr/>
          </p:nvGraphicFramePr>
          <p:xfrm>
            <a:off x="663" y="843"/>
            <a:ext cx="167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1" name="" r:id="rId12" imgW="135890" imgH="189865" progId="Equation.3">
                    <p:embed/>
                  </p:oleObj>
                </mc:Choice>
                <mc:Fallback>
                  <p:oleObj name="" r:id="rId12" imgW="135890" imgH="189865" progId="Equation.3">
                    <p:embed/>
                    <p:pic>
                      <p:nvPicPr>
                        <p:cNvPr id="0" name="图片 16050"/>
                        <p:cNvPicPr preferRelativeResize="0"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3" y="843"/>
                          <a:ext cx="167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Line 36"/>
            <p:cNvSpPr>
              <a:spLocks noChangeAspect="1" noChangeShapeType="1"/>
            </p:cNvSpPr>
            <p:nvPr/>
          </p:nvSpPr>
          <p:spPr bwMode="auto">
            <a:xfrm>
              <a:off x="665" y="43"/>
              <a:ext cx="7" cy="12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Line 37"/>
            <p:cNvSpPr>
              <a:spLocks noChangeShapeType="1"/>
            </p:cNvSpPr>
            <p:nvPr/>
          </p:nvSpPr>
          <p:spPr bwMode="auto">
            <a:xfrm rot="300000" flipV="1">
              <a:off x="23" y="1303"/>
              <a:ext cx="630" cy="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Line 38"/>
            <p:cNvSpPr>
              <a:spLocks noChangeAspect="1" noChangeShapeType="1"/>
            </p:cNvSpPr>
            <p:nvPr/>
          </p:nvSpPr>
          <p:spPr bwMode="auto">
            <a:xfrm>
              <a:off x="672" y="1333"/>
              <a:ext cx="1257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Line 39"/>
            <p:cNvSpPr>
              <a:spLocks noChangeAspect="1" noChangeShapeType="1"/>
            </p:cNvSpPr>
            <p:nvPr/>
          </p:nvSpPr>
          <p:spPr bwMode="auto">
            <a:xfrm>
              <a:off x="14" y="1681"/>
              <a:ext cx="12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40"/>
            <p:cNvSpPr>
              <a:spLocks noChangeAspect="1" noChangeShapeType="1"/>
            </p:cNvSpPr>
            <p:nvPr/>
          </p:nvSpPr>
          <p:spPr bwMode="auto">
            <a:xfrm>
              <a:off x="419" y="853"/>
              <a:ext cx="85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41"/>
            <p:cNvSpPr>
              <a:spLocks noChangeShapeType="1"/>
            </p:cNvSpPr>
            <p:nvPr/>
          </p:nvSpPr>
          <p:spPr bwMode="auto">
            <a:xfrm rot="300000" flipV="1">
              <a:off x="643" y="1396"/>
              <a:ext cx="285" cy="19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52" name="Object 42"/>
            <p:cNvGraphicFramePr>
              <a:graphicFrameLocks noChangeAspect="1"/>
            </p:cNvGraphicFramePr>
            <p:nvPr/>
          </p:nvGraphicFramePr>
          <p:xfrm>
            <a:off x="777" y="1488"/>
            <a:ext cx="152" cy="1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2" name="" r:id="rId14" imgW="117475" imgH="135890" progId="Equation.3">
                    <p:embed/>
                  </p:oleObj>
                </mc:Choice>
                <mc:Fallback>
                  <p:oleObj name="" r:id="rId14" imgW="117475" imgH="135890" progId="Equation.3">
                    <p:embed/>
                    <p:pic>
                      <p:nvPicPr>
                        <p:cNvPr id="0" name="图片 16051"/>
                        <p:cNvPicPr preferRelativeResize="0"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77" y="1488"/>
                          <a:ext cx="152" cy="1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3" name="Group 43"/>
          <p:cNvGrpSpPr/>
          <p:nvPr/>
        </p:nvGrpSpPr>
        <p:grpSpPr bwMode="auto">
          <a:xfrm>
            <a:off x="6957790" y="1711770"/>
            <a:ext cx="2492375" cy="1393452"/>
            <a:chOff x="0" y="0"/>
            <a:chExt cx="2205" cy="1170"/>
          </a:xfrm>
        </p:grpSpPr>
        <p:sp>
          <p:nvSpPr>
            <p:cNvPr id="54" name="Line 44"/>
            <p:cNvSpPr>
              <a:spLocks noChangeShapeType="1"/>
            </p:cNvSpPr>
            <p:nvPr/>
          </p:nvSpPr>
          <p:spPr bwMode="auto">
            <a:xfrm>
              <a:off x="0" y="861"/>
              <a:ext cx="1612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5" name="Line 45"/>
            <p:cNvSpPr>
              <a:spLocks noChangeShapeType="1"/>
            </p:cNvSpPr>
            <p:nvPr/>
          </p:nvSpPr>
          <p:spPr bwMode="auto">
            <a:xfrm flipV="1">
              <a:off x="8" y="257"/>
              <a:ext cx="577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6" name="Line 46"/>
            <p:cNvSpPr>
              <a:spLocks noChangeShapeType="1"/>
            </p:cNvSpPr>
            <p:nvPr/>
          </p:nvSpPr>
          <p:spPr bwMode="auto">
            <a:xfrm>
              <a:off x="508" y="583"/>
              <a:ext cx="845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7" name="Line 47"/>
            <p:cNvSpPr>
              <a:spLocks noChangeShapeType="1"/>
            </p:cNvSpPr>
            <p:nvPr/>
          </p:nvSpPr>
          <p:spPr bwMode="auto">
            <a:xfrm>
              <a:off x="593" y="254"/>
              <a:ext cx="1612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8" name="Line 48"/>
            <p:cNvSpPr>
              <a:spLocks noChangeShapeType="1"/>
            </p:cNvSpPr>
            <p:nvPr/>
          </p:nvSpPr>
          <p:spPr bwMode="auto">
            <a:xfrm flipV="1">
              <a:off x="1610" y="254"/>
              <a:ext cx="586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9" name="Line 49"/>
            <p:cNvSpPr>
              <a:spLocks noChangeShapeType="1"/>
            </p:cNvSpPr>
            <p:nvPr/>
          </p:nvSpPr>
          <p:spPr bwMode="auto">
            <a:xfrm flipV="1">
              <a:off x="552" y="255"/>
              <a:ext cx="577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60" name="Line 50"/>
            <p:cNvSpPr>
              <a:spLocks noChangeShapeType="1"/>
            </p:cNvSpPr>
            <p:nvPr/>
          </p:nvSpPr>
          <p:spPr bwMode="auto">
            <a:xfrm flipV="1">
              <a:off x="1098" y="253"/>
              <a:ext cx="577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61" name="Object 51"/>
            <p:cNvGraphicFramePr>
              <a:graphicFrameLocks noChangeAspect="1"/>
            </p:cNvGraphicFramePr>
            <p:nvPr/>
          </p:nvGraphicFramePr>
          <p:xfrm>
            <a:off x="1587" y="3"/>
            <a:ext cx="212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3" name="" r:id="rId16" imgW="144780" imgH="153670" progId="Equation.3">
                    <p:embed/>
                  </p:oleObj>
                </mc:Choice>
                <mc:Fallback>
                  <p:oleObj name="" r:id="rId16" imgW="144780" imgH="153670" progId="Equation.3">
                    <p:embed/>
                    <p:pic>
                      <p:nvPicPr>
                        <p:cNvPr id="0" name="图片 160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7" y="3"/>
                          <a:ext cx="212" cy="2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2" name="Object 52"/>
            <p:cNvGraphicFramePr>
              <a:graphicFrameLocks noChangeAspect="1"/>
            </p:cNvGraphicFramePr>
            <p:nvPr/>
          </p:nvGraphicFramePr>
          <p:xfrm>
            <a:off x="1041" y="0"/>
            <a:ext cx="265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4" name="" r:id="rId18" imgW="180975" imgH="153670" progId="Equation.3">
                    <p:embed/>
                  </p:oleObj>
                </mc:Choice>
                <mc:Fallback>
                  <p:oleObj name="" r:id="rId18" imgW="180975" imgH="153670" progId="Equation.3">
                    <p:embed/>
                    <p:pic>
                      <p:nvPicPr>
                        <p:cNvPr id="0" name="图片 1605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41" y="0"/>
                          <a:ext cx="265" cy="2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3" name="Object 53"/>
            <p:cNvGraphicFramePr>
              <a:graphicFrameLocks noChangeAspect="1"/>
            </p:cNvGraphicFramePr>
            <p:nvPr/>
          </p:nvGraphicFramePr>
          <p:xfrm>
            <a:off x="955" y="875"/>
            <a:ext cx="212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5" name="" r:id="rId20" imgW="144780" imgH="153670" progId="Equation.3">
                    <p:embed/>
                  </p:oleObj>
                </mc:Choice>
                <mc:Fallback>
                  <p:oleObj name="" r:id="rId20" imgW="144780" imgH="153670" progId="Equation.3">
                    <p:embed/>
                    <p:pic>
                      <p:nvPicPr>
                        <p:cNvPr id="0" name="图片 160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5" y="875"/>
                          <a:ext cx="212" cy="2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54"/>
            <p:cNvGraphicFramePr>
              <a:graphicFrameLocks noChangeAspect="1"/>
            </p:cNvGraphicFramePr>
            <p:nvPr/>
          </p:nvGraphicFramePr>
          <p:xfrm>
            <a:off x="381" y="875"/>
            <a:ext cx="265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6" name="" r:id="rId22" imgW="180975" imgH="153670" progId="Equation.3">
                    <p:embed/>
                  </p:oleObj>
                </mc:Choice>
                <mc:Fallback>
                  <p:oleObj name="" r:id="rId22" imgW="180975" imgH="153670" progId="Equation.3">
                    <p:embed/>
                    <p:pic>
                      <p:nvPicPr>
                        <p:cNvPr id="0" name="图片 160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1" y="875"/>
                          <a:ext cx="265" cy="2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5" name="Object 55"/>
            <p:cNvGraphicFramePr>
              <a:graphicFrameLocks noChangeAspect="1"/>
            </p:cNvGraphicFramePr>
            <p:nvPr/>
          </p:nvGraphicFramePr>
          <p:xfrm>
            <a:off x="573" y="302"/>
            <a:ext cx="229" cy="2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7" name="" r:id="rId24" imgW="153670" imgH="180975" progId="Equation.3">
                    <p:embed/>
                  </p:oleObj>
                </mc:Choice>
                <mc:Fallback>
                  <p:oleObj name="" r:id="rId24" imgW="153670" imgH="180975" progId="Equation.3">
                    <p:embed/>
                    <p:pic>
                      <p:nvPicPr>
                        <p:cNvPr id="0" name="图片 1605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3" y="302"/>
                          <a:ext cx="229" cy="2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6" name="Object 56"/>
            <p:cNvGraphicFramePr>
              <a:graphicFrameLocks noChangeAspect="1"/>
            </p:cNvGraphicFramePr>
            <p:nvPr/>
          </p:nvGraphicFramePr>
          <p:xfrm>
            <a:off x="1006" y="338"/>
            <a:ext cx="301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8" name="" r:id="rId26" imgW="208280" imgH="172085" progId="Equation.3">
                    <p:embed/>
                  </p:oleObj>
                </mc:Choice>
                <mc:Fallback>
                  <p:oleObj name="" r:id="rId26" imgW="208280" imgH="172085" progId="Equation.3">
                    <p:embed/>
                    <p:pic>
                      <p:nvPicPr>
                        <p:cNvPr id="0" name="图片 160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6" y="338"/>
                          <a:ext cx="301" cy="2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" name="Object 57"/>
            <p:cNvGraphicFramePr>
              <a:graphicFrameLocks noChangeAspect="1"/>
            </p:cNvGraphicFramePr>
            <p:nvPr/>
          </p:nvGraphicFramePr>
          <p:xfrm>
            <a:off x="1365" y="482"/>
            <a:ext cx="194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59" name="" r:id="rId28" imgW="135890" imgH="153670" progId="Equation.3">
                    <p:embed/>
                  </p:oleObj>
                </mc:Choice>
                <mc:Fallback>
                  <p:oleObj name="" r:id="rId28" imgW="135890" imgH="153670" progId="Equation.3">
                    <p:embed/>
                    <p:pic>
                      <p:nvPicPr>
                        <p:cNvPr id="0" name="图片 1605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65" y="482"/>
                          <a:ext cx="194" cy="2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8" name="Object 58"/>
            <p:cNvGraphicFramePr>
              <a:graphicFrameLocks noChangeAspect="1"/>
            </p:cNvGraphicFramePr>
            <p:nvPr/>
          </p:nvGraphicFramePr>
          <p:xfrm>
            <a:off x="1626" y="273"/>
            <a:ext cx="194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60" name="" r:id="rId30" imgW="135890" imgH="189865" progId="Equation.3">
                    <p:embed/>
                  </p:oleObj>
                </mc:Choice>
                <mc:Fallback>
                  <p:oleObj name="" r:id="rId30" imgW="135890" imgH="189865" progId="Equation.3">
                    <p:embed/>
                    <p:pic>
                      <p:nvPicPr>
                        <p:cNvPr id="0" name="图片 1605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26" y="273"/>
                          <a:ext cx="194" cy="28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" name="Line 59"/>
            <p:cNvSpPr>
              <a:spLocks noChangeShapeType="1"/>
            </p:cNvSpPr>
            <p:nvPr/>
          </p:nvSpPr>
          <p:spPr bwMode="auto">
            <a:xfrm flipV="1">
              <a:off x="1534" y="273"/>
              <a:ext cx="172" cy="30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0" name="Line 60"/>
            <p:cNvSpPr>
              <a:spLocks noChangeShapeType="1"/>
            </p:cNvSpPr>
            <p:nvPr/>
          </p:nvSpPr>
          <p:spPr bwMode="auto">
            <a:xfrm>
              <a:off x="832" y="551"/>
              <a:ext cx="557" cy="309"/>
            </a:xfrm>
            <a:prstGeom prst="line">
              <a:avLst/>
            </a:prstGeom>
            <a:noFill/>
            <a:ln w="12700">
              <a:solidFill>
                <a:srgbClr val="FFCC00"/>
              </a:solidFill>
              <a:miter lim="800000"/>
              <a:headEnd type="stealth" w="med" len="lg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aphicFrame>
        <p:nvGraphicFramePr>
          <p:cNvPr id="71" name="Object 61"/>
          <p:cNvGraphicFramePr>
            <a:graphicFrameLocks noChangeAspect="1"/>
          </p:cNvGraphicFramePr>
          <p:nvPr/>
        </p:nvGraphicFramePr>
        <p:xfrm>
          <a:off x="2952081" y="4020457"/>
          <a:ext cx="3153494" cy="826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61" name="" r:id="rId32" imgW="1457325" imgH="371475" progId="Equation.3">
                  <p:embed/>
                </p:oleObj>
              </mc:Choice>
              <mc:Fallback>
                <p:oleObj name="" r:id="rId32" imgW="1457325" imgH="371475" progId="Equation.3">
                  <p:embed/>
                  <p:pic>
                    <p:nvPicPr>
                      <p:cNvPr id="0" name="图片 160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2081" y="4020457"/>
                        <a:ext cx="3153494" cy="8263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" name="Text Box 63"/>
          <p:cNvSpPr txBox="1">
            <a:spLocks noChangeArrowheads="1"/>
          </p:cNvSpPr>
          <p:nvPr/>
        </p:nvSpPr>
        <p:spPr bwMode="auto">
          <a:xfrm>
            <a:off x="6253844" y="4219561"/>
            <a:ext cx="3735388" cy="483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微观功=宏观功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73" name="Object 62"/>
          <p:cNvGraphicFramePr>
            <a:graphicFrameLocks noChangeAspect="1"/>
          </p:cNvGraphicFramePr>
          <p:nvPr/>
        </p:nvGraphicFramePr>
        <p:xfrm>
          <a:off x="3256875" y="4706326"/>
          <a:ext cx="1758630" cy="474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62" name="" r:id="rId34" imgW="624840" imgH="172085" progId="Equation.3">
                  <p:embed/>
                </p:oleObj>
              </mc:Choice>
              <mc:Fallback>
                <p:oleObj name="" r:id="rId34" imgW="624840" imgH="172085" progId="Equation.3">
                  <p:embed/>
                  <p:pic>
                    <p:nvPicPr>
                      <p:cNvPr id="0" name="图片 160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6875" y="4706326"/>
                        <a:ext cx="1758630" cy="4748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" name="Text Box 64"/>
          <p:cNvSpPr txBox="1">
            <a:spLocks noChangeArrowheads="1"/>
          </p:cNvSpPr>
          <p:nvPr/>
        </p:nvSpPr>
        <p:spPr bwMode="auto">
          <a:xfrm>
            <a:off x="4785631" y="5386823"/>
            <a:ext cx="3252826" cy="48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ea typeface="微软雅黑" pitchFamily="34" charset="-122"/>
              </a:rPr>
              <a:t>（</a:t>
            </a:r>
            <a:r>
              <a:rPr lang="zh-CN" altLang="en-US" sz="2400" dirty="0">
                <a:ea typeface="微软雅黑" pitchFamily="34" charset="-122"/>
              </a:rPr>
              <a:t>单位长度位错受力</a:t>
            </a:r>
            <a:r>
              <a:rPr lang="zh-CN" altLang="en-US" dirty="0">
                <a:ea typeface="微软雅黑" pitchFamily="34" charset="-122"/>
              </a:rPr>
              <a:t>）</a:t>
            </a:r>
            <a:endParaRPr lang="zh-CN" altLang="en-US" dirty="0">
              <a:ea typeface="微软雅黑" pitchFamily="34" charset="-122"/>
            </a:endParaRPr>
          </a:p>
        </p:txBody>
      </p:sp>
      <p:graphicFrame>
        <p:nvGraphicFramePr>
          <p:cNvPr id="75" name="Object 65"/>
          <p:cNvGraphicFramePr>
            <a:graphicFrameLocks noChangeAspect="1"/>
          </p:cNvGraphicFramePr>
          <p:nvPr/>
        </p:nvGraphicFramePr>
        <p:xfrm>
          <a:off x="3205196" y="5328767"/>
          <a:ext cx="1678499" cy="609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63" name="" r:id="rId36" imgW="534035" imgH="189865" progId="Equation.3">
                  <p:embed/>
                </p:oleObj>
              </mc:Choice>
              <mc:Fallback>
                <p:oleObj name="" r:id="rId36" imgW="534035" imgH="189865" progId="Equation.3">
                  <p:embed/>
                  <p:pic>
                    <p:nvPicPr>
                      <p:cNvPr id="0" name="图片 160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5196" y="5328767"/>
                        <a:ext cx="1678499" cy="609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954934" y="283479"/>
            <a:ext cx="674061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4.13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刃型位错上的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力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76" name="Group 5"/>
          <p:cNvGrpSpPr/>
          <p:nvPr/>
        </p:nvGrpSpPr>
        <p:grpSpPr bwMode="auto">
          <a:xfrm>
            <a:off x="2024050" y="1699714"/>
            <a:ext cx="3170857" cy="3084429"/>
            <a:chOff x="0" y="0"/>
            <a:chExt cx="2185" cy="1838"/>
          </a:xfrm>
        </p:grpSpPr>
        <p:sp>
          <p:nvSpPr>
            <p:cNvPr id="77" name="Line 6"/>
            <p:cNvSpPr>
              <a:spLocks noChangeShapeType="1"/>
            </p:cNvSpPr>
            <p:nvPr/>
          </p:nvSpPr>
          <p:spPr bwMode="auto">
            <a:xfrm>
              <a:off x="898" y="1445"/>
              <a:ext cx="1258" cy="21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miter lim="800000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8" name="Line 7"/>
            <p:cNvSpPr>
              <a:spLocks noChangeShapeType="1"/>
            </p:cNvSpPr>
            <p:nvPr/>
          </p:nvSpPr>
          <p:spPr bwMode="auto">
            <a:xfrm>
              <a:off x="908" y="23"/>
              <a:ext cx="0" cy="21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miter lim="800000"/>
              <a:head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9" name="Line 8"/>
            <p:cNvSpPr>
              <a:spLocks noChangeShapeType="1"/>
            </p:cNvSpPr>
            <p:nvPr/>
          </p:nvSpPr>
          <p:spPr bwMode="auto">
            <a:xfrm>
              <a:off x="925" y="1442"/>
              <a:ext cx="739" cy="21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miter lim="800000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80" name="Line 9"/>
            <p:cNvSpPr>
              <a:spLocks noChangeShapeType="1"/>
            </p:cNvSpPr>
            <p:nvPr/>
          </p:nvSpPr>
          <p:spPr bwMode="auto">
            <a:xfrm>
              <a:off x="216" y="617"/>
              <a:ext cx="13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Line 10"/>
            <p:cNvSpPr>
              <a:spLocks noChangeShapeType="1"/>
            </p:cNvSpPr>
            <p:nvPr/>
          </p:nvSpPr>
          <p:spPr bwMode="auto">
            <a:xfrm>
              <a:off x="216" y="840"/>
              <a:ext cx="13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Line 11"/>
            <p:cNvSpPr>
              <a:spLocks noChangeShapeType="1"/>
            </p:cNvSpPr>
            <p:nvPr/>
          </p:nvSpPr>
          <p:spPr bwMode="auto">
            <a:xfrm>
              <a:off x="216" y="1064"/>
              <a:ext cx="13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Line 12"/>
            <p:cNvSpPr>
              <a:spLocks noChangeShapeType="1"/>
            </p:cNvSpPr>
            <p:nvPr/>
          </p:nvSpPr>
          <p:spPr bwMode="auto">
            <a:xfrm>
              <a:off x="216" y="1288"/>
              <a:ext cx="13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Line 13"/>
            <p:cNvSpPr>
              <a:spLocks noChangeShapeType="1"/>
            </p:cNvSpPr>
            <p:nvPr/>
          </p:nvSpPr>
          <p:spPr bwMode="auto">
            <a:xfrm>
              <a:off x="216" y="1511"/>
              <a:ext cx="13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Line 14"/>
            <p:cNvSpPr>
              <a:spLocks noChangeShapeType="1"/>
            </p:cNvSpPr>
            <p:nvPr/>
          </p:nvSpPr>
          <p:spPr bwMode="auto">
            <a:xfrm>
              <a:off x="216" y="1735"/>
              <a:ext cx="13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Line 15"/>
            <p:cNvSpPr>
              <a:spLocks noChangeShapeType="1"/>
            </p:cNvSpPr>
            <p:nvPr/>
          </p:nvSpPr>
          <p:spPr bwMode="auto">
            <a:xfrm>
              <a:off x="912" y="561"/>
              <a:ext cx="0" cy="72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16"/>
            <p:cNvSpPr/>
            <p:nvPr/>
          </p:nvSpPr>
          <p:spPr bwMode="auto">
            <a:xfrm>
              <a:off x="663" y="540"/>
              <a:ext cx="80" cy="1275"/>
            </a:xfrm>
            <a:custGeom>
              <a:avLst/>
              <a:gdLst>
                <a:gd name="T0" fmla="*/ 15 w 64"/>
                <a:gd name="T1" fmla="*/ 0 h 960"/>
                <a:gd name="T2" fmla="*/ 15 w 64"/>
                <a:gd name="T3" fmla="*/ 1012 h 960"/>
                <a:gd name="T4" fmla="*/ 109 w 64"/>
                <a:gd name="T5" fmla="*/ 2025 h 960"/>
                <a:gd name="T6" fmla="*/ 109 w 64"/>
                <a:gd name="T7" fmla="*/ 2249 h 9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"/>
                <a:gd name="T13" fmla="*/ 0 h 960"/>
                <a:gd name="T14" fmla="*/ 64 w 64"/>
                <a:gd name="T15" fmla="*/ 960 h 9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" h="960">
                  <a:moveTo>
                    <a:pt x="8" y="0"/>
                  </a:moveTo>
                  <a:cubicBezTo>
                    <a:pt x="4" y="144"/>
                    <a:pt x="0" y="288"/>
                    <a:pt x="8" y="432"/>
                  </a:cubicBezTo>
                  <a:cubicBezTo>
                    <a:pt x="16" y="576"/>
                    <a:pt x="48" y="776"/>
                    <a:pt x="56" y="864"/>
                  </a:cubicBezTo>
                  <a:cubicBezTo>
                    <a:pt x="64" y="952"/>
                    <a:pt x="60" y="956"/>
                    <a:pt x="56" y="96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17"/>
            <p:cNvSpPr/>
            <p:nvPr/>
          </p:nvSpPr>
          <p:spPr bwMode="auto">
            <a:xfrm flipH="1">
              <a:off x="1072" y="540"/>
              <a:ext cx="80" cy="1275"/>
            </a:xfrm>
            <a:custGeom>
              <a:avLst/>
              <a:gdLst>
                <a:gd name="T0" fmla="*/ 15 w 64"/>
                <a:gd name="T1" fmla="*/ 0 h 960"/>
                <a:gd name="T2" fmla="*/ 15 w 64"/>
                <a:gd name="T3" fmla="*/ 1012 h 960"/>
                <a:gd name="T4" fmla="*/ 109 w 64"/>
                <a:gd name="T5" fmla="*/ 2025 h 960"/>
                <a:gd name="T6" fmla="*/ 109 w 64"/>
                <a:gd name="T7" fmla="*/ 2249 h 9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"/>
                <a:gd name="T13" fmla="*/ 0 h 960"/>
                <a:gd name="T14" fmla="*/ 64 w 64"/>
                <a:gd name="T15" fmla="*/ 960 h 9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" h="960">
                  <a:moveTo>
                    <a:pt x="8" y="0"/>
                  </a:moveTo>
                  <a:cubicBezTo>
                    <a:pt x="4" y="144"/>
                    <a:pt x="0" y="288"/>
                    <a:pt x="8" y="432"/>
                  </a:cubicBezTo>
                  <a:cubicBezTo>
                    <a:pt x="16" y="576"/>
                    <a:pt x="48" y="776"/>
                    <a:pt x="56" y="864"/>
                  </a:cubicBezTo>
                  <a:cubicBezTo>
                    <a:pt x="64" y="952"/>
                    <a:pt x="60" y="956"/>
                    <a:pt x="56" y="96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18"/>
            <p:cNvSpPr/>
            <p:nvPr/>
          </p:nvSpPr>
          <p:spPr bwMode="auto">
            <a:xfrm>
              <a:off x="419" y="540"/>
              <a:ext cx="70" cy="1275"/>
            </a:xfrm>
            <a:custGeom>
              <a:avLst/>
              <a:gdLst>
                <a:gd name="T0" fmla="*/ 16 w 56"/>
                <a:gd name="T1" fmla="*/ 0 h 960"/>
                <a:gd name="T2" fmla="*/ 16 w 56"/>
                <a:gd name="T3" fmla="*/ 1349 h 960"/>
                <a:gd name="T4" fmla="*/ 110 w 56"/>
                <a:gd name="T5" fmla="*/ 2249 h 960"/>
                <a:gd name="T6" fmla="*/ 0 60000 65536"/>
                <a:gd name="T7" fmla="*/ 0 60000 65536"/>
                <a:gd name="T8" fmla="*/ 0 60000 65536"/>
                <a:gd name="T9" fmla="*/ 0 w 56"/>
                <a:gd name="T10" fmla="*/ 0 h 960"/>
                <a:gd name="T11" fmla="*/ 56 w 56"/>
                <a:gd name="T12" fmla="*/ 960 h 9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960">
                  <a:moveTo>
                    <a:pt x="8" y="0"/>
                  </a:moveTo>
                  <a:cubicBezTo>
                    <a:pt x="4" y="208"/>
                    <a:pt x="0" y="416"/>
                    <a:pt x="8" y="576"/>
                  </a:cubicBezTo>
                  <a:cubicBezTo>
                    <a:pt x="16" y="736"/>
                    <a:pt x="36" y="848"/>
                    <a:pt x="56" y="96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19"/>
            <p:cNvSpPr/>
            <p:nvPr/>
          </p:nvSpPr>
          <p:spPr bwMode="auto">
            <a:xfrm flipH="1">
              <a:off x="1331" y="519"/>
              <a:ext cx="70" cy="1275"/>
            </a:xfrm>
            <a:custGeom>
              <a:avLst/>
              <a:gdLst>
                <a:gd name="T0" fmla="*/ 16 w 56"/>
                <a:gd name="T1" fmla="*/ 0 h 960"/>
                <a:gd name="T2" fmla="*/ 16 w 56"/>
                <a:gd name="T3" fmla="*/ 1349 h 960"/>
                <a:gd name="T4" fmla="*/ 110 w 56"/>
                <a:gd name="T5" fmla="*/ 2249 h 960"/>
                <a:gd name="T6" fmla="*/ 0 60000 65536"/>
                <a:gd name="T7" fmla="*/ 0 60000 65536"/>
                <a:gd name="T8" fmla="*/ 0 60000 65536"/>
                <a:gd name="T9" fmla="*/ 0 w 56"/>
                <a:gd name="T10" fmla="*/ 0 h 960"/>
                <a:gd name="T11" fmla="*/ 56 w 56"/>
                <a:gd name="T12" fmla="*/ 960 h 9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960">
                  <a:moveTo>
                    <a:pt x="8" y="0"/>
                  </a:moveTo>
                  <a:cubicBezTo>
                    <a:pt x="4" y="208"/>
                    <a:pt x="0" y="416"/>
                    <a:pt x="8" y="576"/>
                  </a:cubicBezTo>
                  <a:cubicBezTo>
                    <a:pt x="16" y="736"/>
                    <a:pt x="36" y="848"/>
                    <a:pt x="56" y="960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Line 20"/>
            <p:cNvSpPr>
              <a:spLocks noChangeShapeType="1"/>
            </p:cNvSpPr>
            <p:nvPr/>
          </p:nvSpPr>
          <p:spPr bwMode="auto">
            <a:xfrm>
              <a:off x="916" y="473"/>
              <a:ext cx="0" cy="21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miter lim="800000"/>
              <a:head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2" name="Object 21"/>
            <p:cNvGraphicFramePr>
              <a:graphicFrameLocks noChangeAspect="1"/>
            </p:cNvGraphicFramePr>
            <p:nvPr/>
          </p:nvGraphicFramePr>
          <p:xfrm>
            <a:off x="1991" y="1222"/>
            <a:ext cx="163" cy="1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06" name="" r:id="rId2" imgW="117475" imgH="135890" progId="Equation.3">
                    <p:embed/>
                  </p:oleObj>
                </mc:Choice>
                <mc:Fallback>
                  <p:oleObj name="" r:id="rId2" imgW="117475" imgH="135890" progId="Equation.3">
                    <p:embed/>
                    <p:pic>
                      <p:nvPicPr>
                        <p:cNvPr id="0" name="图片 1690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91" y="1222"/>
                          <a:ext cx="163" cy="1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3" name="Object 22"/>
            <p:cNvGraphicFramePr>
              <a:graphicFrameLocks noChangeAspect="1"/>
            </p:cNvGraphicFramePr>
            <p:nvPr/>
          </p:nvGraphicFramePr>
          <p:xfrm>
            <a:off x="696" y="0"/>
            <a:ext cx="201" cy="2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07" name="" r:id="rId4" imgW="135890" imgH="153670" progId="Equation.3">
                    <p:embed/>
                  </p:oleObj>
                </mc:Choice>
                <mc:Fallback>
                  <p:oleObj name="" r:id="rId4" imgW="135890" imgH="153670" progId="Equation.3">
                    <p:embed/>
                    <p:pic>
                      <p:nvPicPr>
                        <p:cNvPr id="0" name="图片 1690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6" y="0"/>
                          <a:ext cx="201" cy="2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" name="Object 23"/>
            <p:cNvGraphicFramePr>
              <a:graphicFrameLocks noChangeAspect="1"/>
            </p:cNvGraphicFramePr>
            <p:nvPr/>
          </p:nvGraphicFramePr>
          <p:xfrm>
            <a:off x="1564" y="1138"/>
            <a:ext cx="247" cy="3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08" name="" r:id="rId6" imgW="172085" imgH="217170" progId="Equation.3">
                    <p:embed/>
                  </p:oleObj>
                </mc:Choice>
                <mc:Fallback>
                  <p:oleObj name="" r:id="rId6" imgW="172085" imgH="217170" progId="Equation.3">
                    <p:embed/>
                    <p:pic>
                      <p:nvPicPr>
                        <p:cNvPr id="0" name="图片 1690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4" y="1138"/>
                          <a:ext cx="247" cy="3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5" name="Object 24"/>
            <p:cNvGraphicFramePr>
              <a:graphicFrameLocks noChangeAspect="1"/>
            </p:cNvGraphicFramePr>
            <p:nvPr/>
          </p:nvGraphicFramePr>
          <p:xfrm>
            <a:off x="908" y="311"/>
            <a:ext cx="247" cy="3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09" name="" r:id="rId8" imgW="172085" imgH="217170" progId="Equation.3">
                    <p:embed/>
                  </p:oleObj>
                </mc:Choice>
                <mc:Fallback>
                  <p:oleObj name="" r:id="rId8" imgW="172085" imgH="217170" progId="Equation.3">
                    <p:embed/>
                    <p:pic>
                      <p:nvPicPr>
                        <p:cNvPr id="0" name="图片 1690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8" y="311"/>
                          <a:ext cx="247" cy="3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6" name="Text Box 25"/>
            <p:cNvSpPr txBox="1">
              <a:spLocks noChangeArrowheads="1"/>
            </p:cNvSpPr>
            <p:nvPr/>
          </p:nvSpPr>
          <p:spPr bwMode="auto">
            <a:xfrm>
              <a:off x="777" y="1277"/>
              <a:ext cx="36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60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>
                  <a:solidFill>
                    <a:srgbClr val="FF0000"/>
                  </a:solidFill>
                  <a:latin typeface="宋体" pitchFamily="2" charset="-122"/>
                  <a:sym typeface="微软雅黑" pitchFamily="34" charset="-122"/>
                </a:rPr>
                <a:t></a:t>
              </a:r>
              <a:endParaRPr lang="zh-CN" altLang="en-US" b="1">
                <a:solidFill>
                  <a:srgbClr val="FF0000"/>
                </a:solidFill>
                <a:latin typeface="宋体" pitchFamily="2" charset="-122"/>
                <a:sym typeface="微软雅黑" pitchFamily="34" charset="-122"/>
              </a:endParaRPr>
            </a:p>
          </p:txBody>
        </p:sp>
        <p:sp>
          <p:nvSpPr>
            <p:cNvPr id="97" name="Line 26"/>
            <p:cNvSpPr>
              <a:spLocks noChangeShapeType="1"/>
            </p:cNvSpPr>
            <p:nvPr/>
          </p:nvSpPr>
          <p:spPr bwMode="auto">
            <a:xfrm flipV="1">
              <a:off x="915" y="502"/>
              <a:ext cx="692" cy="21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miter lim="800000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8" name="Object 27"/>
            <p:cNvGraphicFramePr>
              <a:graphicFrameLocks noChangeAspect="1"/>
            </p:cNvGraphicFramePr>
            <p:nvPr/>
          </p:nvGraphicFramePr>
          <p:xfrm>
            <a:off x="1599" y="354"/>
            <a:ext cx="229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10" name="" r:id="rId10" imgW="153670" imgH="153670" progId="Equation.3">
                    <p:embed/>
                  </p:oleObj>
                </mc:Choice>
                <mc:Fallback>
                  <p:oleObj name="" r:id="rId10" imgW="153670" imgH="153670" progId="Equation.3">
                    <p:embed/>
                    <p:pic>
                      <p:nvPicPr>
                        <p:cNvPr id="0" name="图片 1690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99" y="354"/>
                          <a:ext cx="229" cy="2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9" name="Line 28"/>
            <p:cNvSpPr>
              <a:spLocks noChangeShapeType="1"/>
            </p:cNvSpPr>
            <p:nvPr/>
          </p:nvSpPr>
          <p:spPr bwMode="auto">
            <a:xfrm>
              <a:off x="0" y="1564"/>
              <a:ext cx="1871" cy="21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prstDash val="lgDashDotDot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100" name="Object 29"/>
            <p:cNvGraphicFramePr>
              <a:graphicFrameLocks noChangeAspect="1"/>
            </p:cNvGraphicFramePr>
            <p:nvPr/>
          </p:nvGraphicFramePr>
          <p:xfrm>
            <a:off x="1859" y="1570"/>
            <a:ext cx="326" cy="2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11" name="" r:id="rId12" imgW="244475" imgH="172085" progId="Equation.3">
                    <p:embed/>
                  </p:oleObj>
                </mc:Choice>
                <mc:Fallback>
                  <p:oleObj name="" r:id="rId12" imgW="244475" imgH="172085" progId="Equation.3">
                    <p:embed/>
                    <p:pic>
                      <p:nvPicPr>
                        <p:cNvPr id="0" name="图片 169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59" y="1570"/>
                          <a:ext cx="326" cy="22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1" name="Line 30"/>
            <p:cNvSpPr>
              <a:spLocks noChangeShapeType="1"/>
            </p:cNvSpPr>
            <p:nvPr/>
          </p:nvSpPr>
          <p:spPr bwMode="auto">
            <a:xfrm>
              <a:off x="1307" y="250"/>
              <a:ext cx="346" cy="219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miter lim="800000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02" name="Line 31"/>
            <p:cNvSpPr>
              <a:spLocks noChangeShapeType="1"/>
            </p:cNvSpPr>
            <p:nvPr/>
          </p:nvSpPr>
          <p:spPr bwMode="auto">
            <a:xfrm>
              <a:off x="558" y="1565"/>
              <a:ext cx="287" cy="219"/>
            </a:xfrm>
            <a:prstGeom prst="line">
              <a:avLst/>
            </a:prstGeom>
            <a:noFill/>
            <a:ln w="19050">
              <a:solidFill>
                <a:srgbClr val="00FFFF"/>
              </a:solidFill>
              <a:miter lim="800000"/>
              <a:head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103" name="Object 32"/>
            <p:cNvGraphicFramePr>
              <a:graphicFrameLocks noChangeAspect="1"/>
            </p:cNvGraphicFramePr>
            <p:nvPr/>
          </p:nvGraphicFramePr>
          <p:xfrm>
            <a:off x="530" y="1562"/>
            <a:ext cx="189" cy="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12" name="" r:id="rId14" imgW="135890" imgH="189865" progId="Equation.3">
                    <p:embed/>
                  </p:oleObj>
                </mc:Choice>
                <mc:Fallback>
                  <p:oleObj name="" r:id="rId14" imgW="135890" imgH="189865" progId="Equation.3">
                    <p:embed/>
                    <p:pic>
                      <p:nvPicPr>
                        <p:cNvPr id="0" name="图片 169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0" y="1562"/>
                          <a:ext cx="189" cy="2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" name="Object 33"/>
            <p:cNvGraphicFramePr>
              <a:graphicFrameLocks noChangeAspect="1"/>
            </p:cNvGraphicFramePr>
            <p:nvPr/>
          </p:nvGraphicFramePr>
          <p:xfrm>
            <a:off x="1382" y="56"/>
            <a:ext cx="163" cy="1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913" name="" r:id="rId16" imgW="117475" imgH="135890" progId="Equation.3">
                    <p:embed/>
                  </p:oleObj>
                </mc:Choice>
                <mc:Fallback>
                  <p:oleObj name="" r:id="rId16" imgW="117475" imgH="135890" progId="Equation.3">
                    <p:embed/>
                    <p:pic>
                      <p:nvPicPr>
                        <p:cNvPr id="0" name="图片 169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2" y="56"/>
                          <a:ext cx="163" cy="1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5" name="TextBox 32"/>
          <p:cNvSpPr txBox="1">
            <a:spLocks noChangeArrowheads="1"/>
          </p:cNvSpPr>
          <p:nvPr/>
        </p:nvSpPr>
        <p:spPr bwMode="auto">
          <a:xfrm>
            <a:off x="5670214" y="1723409"/>
            <a:ext cx="1025397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滑移</a:t>
            </a:r>
            <a:r>
              <a:rPr lang="zh-CN" altLang="en-US" sz="2800" dirty="0">
                <a:solidFill>
                  <a:srgbClr val="FF0000"/>
                </a:solidFill>
              </a:rPr>
              <a:t>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06" name="Object 41"/>
          <p:cNvGraphicFramePr>
            <a:graphicFrameLocks noChangeAspect="1"/>
          </p:cNvGraphicFramePr>
          <p:nvPr/>
        </p:nvGraphicFramePr>
        <p:xfrm>
          <a:off x="6428862" y="1499005"/>
          <a:ext cx="3646465" cy="1257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14" name="" r:id="rId18" imgW="1819910" imgH="624840" progId="Equation.3">
                  <p:embed/>
                </p:oleObj>
              </mc:Choice>
              <mc:Fallback>
                <p:oleObj name="" r:id="rId18" imgW="1819910" imgH="624840" progId="Equation.3">
                  <p:embed/>
                  <p:pic>
                    <p:nvPicPr>
                      <p:cNvPr id="0" name="图片 169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8862" y="1499005"/>
                        <a:ext cx="3646465" cy="12578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" name="Text Box 42"/>
          <p:cNvSpPr txBox="1">
            <a:spLocks noChangeArrowheads="1"/>
          </p:cNvSpPr>
          <p:nvPr/>
        </p:nvSpPr>
        <p:spPr bwMode="auto">
          <a:xfrm>
            <a:off x="6327253" y="2758924"/>
            <a:ext cx="11256740" cy="41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hlink"/>
              </a:buClr>
              <a:buSzPct val="90000"/>
              <a:buFont typeface="Wingdings" pitchFamily="2" charset="2"/>
              <a:buNone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如果</a:t>
            </a:r>
            <a:r>
              <a:rPr lang="en-US" altLang="zh-CN" sz="2000" i="1" dirty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f</a:t>
            </a:r>
            <a:r>
              <a:rPr lang="en-US" altLang="zh-CN" sz="2000" baseline="-25000" dirty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s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使位错向相反的方向移动</a:t>
            </a:r>
            <a:endParaRPr lang="zh-CN" altLang="en-US" sz="2000" dirty="0">
              <a:latin typeface="微软雅黑" pitchFamily="34" charset="-122"/>
              <a:ea typeface="微软雅黑" pitchFamily="34" charset="-122"/>
              <a:sym typeface="Wingdings" pitchFamily="2" charset="2"/>
            </a:endParaRPr>
          </a:p>
        </p:txBody>
      </p:sp>
      <p:graphicFrame>
        <p:nvGraphicFramePr>
          <p:cNvPr id="108" name="Object 43"/>
          <p:cNvGraphicFramePr>
            <a:graphicFrameLocks noChangeAspect="1"/>
          </p:cNvGraphicFramePr>
          <p:nvPr/>
        </p:nvGraphicFramePr>
        <p:xfrm>
          <a:off x="6470761" y="3175434"/>
          <a:ext cx="2037404" cy="552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15" name="" r:id="rId20" imgW="859790" imgH="226060" progId="Equation.3">
                  <p:embed/>
                </p:oleObj>
              </mc:Choice>
              <mc:Fallback>
                <p:oleObj name="" r:id="rId20" imgW="859790" imgH="226060" progId="Equation.3">
                  <p:embed/>
                  <p:pic>
                    <p:nvPicPr>
                      <p:cNvPr id="0" name="图片 169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0761" y="3175434"/>
                        <a:ext cx="2037404" cy="5520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9" name="TextBox 36"/>
          <p:cNvSpPr txBox="1">
            <a:spLocks noChangeArrowheads="1"/>
          </p:cNvSpPr>
          <p:nvPr/>
        </p:nvSpPr>
        <p:spPr bwMode="auto">
          <a:xfrm>
            <a:off x="5685203" y="3862364"/>
            <a:ext cx="923537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攀移</a:t>
            </a:r>
            <a:r>
              <a:rPr lang="zh-CN" altLang="en-US" sz="2400" b="1" dirty="0">
                <a:solidFill>
                  <a:srgbClr val="FF0000"/>
                </a:solidFill>
              </a:rPr>
              <a:t>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10" name="Object 6"/>
          <p:cNvGraphicFramePr>
            <a:graphicFrameLocks noChangeAspect="1"/>
          </p:cNvGraphicFramePr>
          <p:nvPr/>
        </p:nvGraphicFramePr>
        <p:xfrm>
          <a:off x="6710602" y="3726954"/>
          <a:ext cx="3518524" cy="8600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16" name="" r:id="rId22" imgW="1675130" imgH="407670" progId="Equation.3">
                  <p:embed/>
                </p:oleObj>
              </mc:Choice>
              <mc:Fallback>
                <p:oleObj name="" r:id="rId22" imgW="1675130" imgH="407670" progId="Equation.3">
                  <p:embed/>
                  <p:pic>
                    <p:nvPicPr>
                      <p:cNvPr id="0" name="图片 169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0602" y="3726954"/>
                        <a:ext cx="3518524" cy="8600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7"/>
          <p:cNvGraphicFramePr>
            <a:graphicFrameLocks noChangeAspect="1"/>
          </p:cNvGraphicFramePr>
          <p:nvPr/>
        </p:nvGraphicFramePr>
        <p:xfrm>
          <a:off x="6466741" y="4553689"/>
          <a:ext cx="2477390" cy="6581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17" name="" r:id="rId24" imgW="823595" imgH="217170" progId="Equation.3">
                  <p:embed/>
                </p:oleObj>
              </mc:Choice>
              <mc:Fallback>
                <p:oleObj name="" r:id="rId24" imgW="823595" imgH="217170" progId="Equation.3">
                  <p:embed/>
                  <p:pic>
                    <p:nvPicPr>
                      <p:cNvPr id="0" name="图片 169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6741" y="4553689"/>
                        <a:ext cx="2477390" cy="6581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" name="TextBox 39"/>
          <p:cNvSpPr txBox="1">
            <a:spLocks noChangeArrowheads="1"/>
          </p:cNvSpPr>
          <p:nvPr/>
        </p:nvSpPr>
        <p:spPr bwMode="auto">
          <a:xfrm>
            <a:off x="1995754" y="5600137"/>
            <a:ext cx="1447392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 dirty="0" smtClean="0">
                <a:solidFill>
                  <a:srgbClr val="FF0000"/>
                </a:solidFill>
              </a:rPr>
              <a:t>---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合力</a:t>
            </a:r>
            <a:r>
              <a:rPr lang="zh-CN" altLang="en-US" sz="2800" b="1" dirty="0">
                <a:solidFill>
                  <a:srgbClr val="FF0000"/>
                </a:solidFill>
              </a:rPr>
              <a:t>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113" name="Object 9"/>
          <p:cNvGraphicFramePr>
            <a:graphicFrameLocks noChangeAspect="1"/>
          </p:cNvGraphicFramePr>
          <p:nvPr/>
        </p:nvGraphicFramePr>
        <p:xfrm>
          <a:off x="3611257" y="5436477"/>
          <a:ext cx="2722145" cy="788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18" name="" r:id="rId26" imgW="1005205" imgH="289560" progId="Equation.3">
                  <p:embed/>
                </p:oleObj>
              </mc:Choice>
              <mc:Fallback>
                <p:oleObj name="" r:id="rId26" imgW="1005205" imgH="289560" progId="Equation.3">
                  <p:embed/>
                  <p:pic>
                    <p:nvPicPr>
                      <p:cNvPr id="0" name="图片 169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257" y="5436477"/>
                        <a:ext cx="2722145" cy="7889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295373" y="283479"/>
            <a:ext cx="7832987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4.13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3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）作用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于混合位错上的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力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2537960" y="1511739"/>
            <a:ext cx="5395912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）Peach-Koehler公式：</a:t>
            </a:r>
            <a:endParaRPr lang="zh-CN" altLang="en-US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5" name="Object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987472" y="2016564"/>
          <a:ext cx="2087563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5" name="" r:id="rId2" imgW="1143635" imgH="228600" progId="Equation.3">
                  <p:embed/>
                </p:oleObj>
              </mc:Choice>
              <mc:Fallback>
                <p:oleObj name="" r:id="rId2" imgW="1143635" imgH="228600" progId="Equation.3">
                  <p:embed/>
                  <p:pic>
                    <p:nvPicPr>
                      <p:cNvPr id="0" name="图片 174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7472" y="2016564"/>
                        <a:ext cx="2087563" cy="417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Text Box 8"/>
          <p:cNvSpPr txBox="1">
            <a:spLocks noChangeArrowheads="1"/>
          </p:cNvSpPr>
          <p:nvPr/>
        </p:nvSpPr>
        <p:spPr bwMode="auto">
          <a:xfrm>
            <a:off x="2971347" y="2515039"/>
            <a:ext cx="6654800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微软雅黑" pitchFamily="34" charset="-122"/>
                <a:ea typeface="微软雅黑" pitchFamily="34" charset="-122"/>
              </a:rPr>
              <a:t>式中，               是沿dl的单位向量。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7" name="Object 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906385" y="2232464"/>
          <a:ext cx="738187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6" name="" r:id="rId4" imgW="445135" imgH="445135" progId="Equation.3">
                  <p:embed/>
                </p:oleObj>
              </mc:Choice>
              <mc:Fallback>
                <p:oleObj name="" r:id="rId4" imgW="445135" imgH="445135" progId="Equation.3">
                  <p:embed/>
                  <p:pic>
                    <p:nvPicPr>
                      <p:cNvPr id="0" name="图片 1748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6385" y="2232464"/>
                        <a:ext cx="738187" cy="738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Text Box 12"/>
          <p:cNvSpPr txBox="1">
            <a:spLocks noChangeArrowheads="1"/>
          </p:cNvSpPr>
          <p:nvPr/>
        </p:nvSpPr>
        <p:spPr bwMode="auto">
          <a:xfrm>
            <a:off x="3009447" y="2946839"/>
            <a:ext cx="7629525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微软雅黑" pitchFamily="34" charset="-122"/>
                <a:ea typeface="微软雅黑" pitchFamily="34" charset="-122"/>
              </a:rPr>
              <a:t>将已知的张量（σ）、柏氏矢量b和位错线方向ν带入上式求出合力。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2515735" y="3383402"/>
            <a:ext cx="2759075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）物理论证方法：</a:t>
            </a:r>
            <a:endParaRPr lang="zh-CN" altLang="en-US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0" name="Text Box 11"/>
          <p:cNvSpPr txBox="1">
            <a:spLocks noChangeArrowheads="1"/>
          </p:cNvSpPr>
          <p:nvPr/>
        </p:nvSpPr>
        <p:spPr bwMode="auto">
          <a:xfrm>
            <a:off x="2898322" y="3816789"/>
            <a:ext cx="7129463" cy="1554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根据问题的需要（需要求滑移力、攀移力还是合力？）假定所求力f的方向，从而也就决定了位错线的运动方向或者运动趋势v及运动面lxv。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按着lxv规则确定运动面两边的晶体的相对运动方向（或趋势）V及V' 。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由V及V' 确定做功的应力σ</a:t>
            </a:r>
            <a:r>
              <a:rPr lang="zh-CN" altLang="en-US" sz="1600" baseline="-25000">
                <a:latin typeface="微软雅黑" pitchFamily="34" charset="-122"/>
                <a:ea typeface="微软雅黑" pitchFamily="34" charset="-122"/>
              </a:rPr>
              <a:t>ij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和功的正负。于是f=±σ</a:t>
            </a:r>
            <a:r>
              <a:rPr lang="zh-CN" altLang="en-US" sz="1600" baseline="-25000">
                <a:latin typeface="微软雅黑" pitchFamily="34" charset="-122"/>
                <a:ea typeface="微软雅黑" pitchFamily="34" charset="-122"/>
              </a:rPr>
              <a:t>ij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b。</a:t>
            </a:r>
            <a:endParaRPr lang="zh-CN" altLang="en-US" sz="1600" baseline="-250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295373" y="283479"/>
            <a:ext cx="7832987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4.13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6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36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3</a:t>
            </a:r>
            <a:r>
              <a:rPr lang="zh-CN" altLang="en-US" sz="36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）刃型位错上的</a:t>
            </a:r>
            <a:r>
              <a:rPr lang="zh-CN" altLang="en-US" sz="36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力</a:t>
            </a:r>
            <a:r>
              <a:rPr lang="en-US" altLang="zh-CN" sz="36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-</a:t>
            </a:r>
            <a:r>
              <a:rPr lang="zh-CN" altLang="en-US" sz="36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新方法</a:t>
            </a:r>
            <a:endParaRPr lang="zh-CN" altLang="en-US" sz="36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2537960" y="1511739"/>
            <a:ext cx="5395912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）Peach-Koehler公式：</a:t>
            </a:r>
            <a:endParaRPr lang="zh-CN" altLang="en-US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5" name="Object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2407917" y="3406552"/>
          <a:ext cx="7627039" cy="17533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28" name="公式" r:id="rId2" imgW="106070400" imgH="24384000" progId="Equation.3">
                  <p:embed/>
                </p:oleObj>
              </mc:Choice>
              <mc:Fallback>
                <p:oleObj name="公式" r:id="rId2" imgW="106070400" imgH="24384000" progId="Equation.3">
                  <p:embed/>
                  <p:pic>
                    <p:nvPicPr>
                      <p:cNvPr id="0" name="图片 257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7917" y="3406552"/>
                        <a:ext cx="7627039" cy="17533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Text Box 8"/>
          <p:cNvSpPr txBox="1">
            <a:spLocks noChangeArrowheads="1"/>
          </p:cNvSpPr>
          <p:nvPr/>
        </p:nvSpPr>
        <p:spPr bwMode="auto">
          <a:xfrm>
            <a:off x="2802531" y="2557243"/>
            <a:ext cx="6654800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式中，               是沿dl的单位向量。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7" name="Object 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737569" y="2274668"/>
          <a:ext cx="738187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29" name="" r:id="rId4" imgW="445135" imgH="445135" progId="Equation.3">
                  <p:embed/>
                </p:oleObj>
              </mc:Choice>
              <mc:Fallback>
                <p:oleObj name="" r:id="rId4" imgW="445135" imgH="445135" progId="Equation.3">
                  <p:embed/>
                  <p:pic>
                    <p:nvPicPr>
                      <p:cNvPr id="0" name="图片 257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7569" y="2274668"/>
                        <a:ext cx="738187" cy="738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Text Box 12"/>
          <p:cNvSpPr txBox="1">
            <a:spLocks noChangeArrowheads="1"/>
          </p:cNvSpPr>
          <p:nvPr/>
        </p:nvSpPr>
        <p:spPr bwMode="auto">
          <a:xfrm>
            <a:off x="2840631" y="2989043"/>
            <a:ext cx="7629525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微软雅黑" pitchFamily="34" charset="-122"/>
                <a:ea typeface="微软雅黑" pitchFamily="34" charset="-122"/>
              </a:rPr>
              <a:t>将已知的张量（σ）、柏氏矢量b和位错线方向ν带入上式求出合力。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" name="对象 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2193568" y="5454635"/>
          <a:ext cx="1947008" cy="5453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0" name="公式" r:id="rId6" imgW="15240000" imgH="4267200" progId="Equation.3">
                  <p:embed/>
                </p:oleObj>
              </mc:Choice>
              <mc:Fallback>
                <p:oleObj name="公式" r:id="rId6" imgW="15240000" imgH="4267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3568" y="5454635"/>
                        <a:ext cx="1947008" cy="5453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819109" y="1983545"/>
          <a:ext cx="2461483" cy="4922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1" name="" r:id="rId8" imgW="1143635" imgH="228600" progId="Equation.3">
                  <p:embed/>
                </p:oleObj>
              </mc:Choice>
              <mc:Fallback>
                <p:oleObj name="" r:id="rId8" imgW="1143635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9109" y="1983545"/>
                        <a:ext cx="2461483" cy="4922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4216445" y="5593690"/>
            <a:ext cx="2468880" cy="3848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ea typeface="微软雅黑" pitchFamily="34" charset="-122"/>
              </a:rPr>
              <a:t>（单位长度位错受力）</a:t>
            </a:r>
            <a:endParaRPr lang="zh-CN" altLang="en-US" dirty="0"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42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245" name="标题 1"/>
          <p:cNvSpPr txBox="1"/>
          <p:nvPr/>
        </p:nvSpPr>
        <p:spPr bwMode="auto">
          <a:xfrm>
            <a:off x="2095500" y="95250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例题</a:t>
            </a:r>
            <a:br>
              <a:rPr lang="zh-CN" altLang="en-US" sz="4000" dirty="0" smtClean="0">
                <a:solidFill>
                  <a:srgbClr val="000000"/>
                </a:solidFill>
              </a:rPr>
            </a:b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7"/>
          <p:cNvGrpSpPr/>
          <p:nvPr/>
        </p:nvGrpSpPr>
        <p:grpSpPr bwMode="auto">
          <a:xfrm>
            <a:off x="3797651" y="1443462"/>
            <a:ext cx="4490016" cy="4652543"/>
            <a:chOff x="0" y="0"/>
            <a:chExt cx="2426" cy="2456"/>
          </a:xfrm>
        </p:grpSpPr>
        <p:sp>
          <p:nvSpPr>
            <p:cNvPr id="12" name="Freeform 8"/>
            <p:cNvSpPr>
              <a:spLocks noChangeAspect="1"/>
            </p:cNvSpPr>
            <p:nvPr/>
          </p:nvSpPr>
          <p:spPr bwMode="auto">
            <a:xfrm rot="300000">
              <a:off x="467" y="1504"/>
              <a:ext cx="33" cy="84"/>
            </a:xfrm>
            <a:custGeom>
              <a:avLst/>
              <a:gdLst>
                <a:gd name="T0" fmla="*/ 0 w 56"/>
                <a:gd name="T1" fmla="*/ 0 h 144"/>
                <a:gd name="T2" fmla="*/ 10 w 56"/>
                <a:gd name="T3" fmla="*/ 9 h 144"/>
                <a:gd name="T4" fmla="*/ 10 w 56"/>
                <a:gd name="T5" fmla="*/ 29 h 144"/>
                <a:gd name="T6" fmla="*/ 0 60000 65536"/>
                <a:gd name="T7" fmla="*/ 0 60000 65536"/>
                <a:gd name="T8" fmla="*/ 0 60000 65536"/>
                <a:gd name="T9" fmla="*/ 0 w 56"/>
                <a:gd name="T10" fmla="*/ 0 h 144"/>
                <a:gd name="T11" fmla="*/ 56 w 56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144">
                  <a:moveTo>
                    <a:pt x="0" y="0"/>
                  </a:moveTo>
                  <a:cubicBezTo>
                    <a:pt x="20" y="12"/>
                    <a:pt x="40" y="24"/>
                    <a:pt x="48" y="48"/>
                  </a:cubicBezTo>
                  <a:cubicBezTo>
                    <a:pt x="56" y="72"/>
                    <a:pt x="52" y="108"/>
                    <a:pt x="48" y="144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9"/>
            <p:cNvSpPr>
              <a:spLocks noChangeShapeType="1"/>
            </p:cNvSpPr>
            <p:nvPr/>
          </p:nvSpPr>
          <p:spPr bwMode="auto">
            <a:xfrm flipV="1">
              <a:off x="244" y="1112"/>
              <a:ext cx="1333" cy="46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10"/>
            <p:cNvSpPr>
              <a:spLocks noChangeShapeType="1"/>
            </p:cNvSpPr>
            <p:nvPr/>
          </p:nvSpPr>
          <p:spPr bwMode="auto">
            <a:xfrm flipV="1">
              <a:off x="1578" y="296"/>
              <a:ext cx="0" cy="168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171" y="1594"/>
              <a:ext cx="217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Line 12"/>
            <p:cNvSpPr>
              <a:spLocks noChangeShapeType="1"/>
            </p:cNvSpPr>
            <p:nvPr/>
          </p:nvSpPr>
          <p:spPr bwMode="auto">
            <a:xfrm flipV="1">
              <a:off x="927" y="144"/>
              <a:ext cx="0" cy="14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Line 13"/>
            <p:cNvSpPr>
              <a:spLocks noChangeShapeType="1"/>
            </p:cNvSpPr>
            <p:nvPr/>
          </p:nvSpPr>
          <p:spPr bwMode="auto">
            <a:xfrm flipH="1">
              <a:off x="228" y="805"/>
              <a:ext cx="1785" cy="1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14"/>
            <p:cNvSpPr>
              <a:spLocks noChangeShapeType="1"/>
            </p:cNvSpPr>
            <p:nvPr/>
          </p:nvSpPr>
          <p:spPr bwMode="auto">
            <a:xfrm flipV="1">
              <a:off x="924" y="1988"/>
              <a:ext cx="644" cy="46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236" y="304"/>
              <a:ext cx="1345" cy="4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16"/>
            <p:cNvSpPr>
              <a:spLocks noChangeShapeType="1"/>
            </p:cNvSpPr>
            <p:nvPr/>
          </p:nvSpPr>
          <p:spPr bwMode="auto">
            <a:xfrm flipV="1">
              <a:off x="236" y="787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17"/>
            <p:cNvSpPr>
              <a:spLocks noChangeShapeType="1"/>
            </p:cNvSpPr>
            <p:nvPr/>
          </p:nvSpPr>
          <p:spPr bwMode="auto">
            <a:xfrm flipV="1">
              <a:off x="1580" y="298"/>
              <a:ext cx="0" cy="8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Line 18"/>
            <p:cNvSpPr>
              <a:spLocks noChangeShapeType="1"/>
            </p:cNvSpPr>
            <p:nvPr/>
          </p:nvSpPr>
          <p:spPr bwMode="auto">
            <a:xfrm>
              <a:off x="236" y="797"/>
              <a:ext cx="6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Line 19"/>
            <p:cNvSpPr>
              <a:spLocks noChangeShapeType="1"/>
            </p:cNvSpPr>
            <p:nvPr/>
          </p:nvSpPr>
          <p:spPr bwMode="auto">
            <a:xfrm flipV="1">
              <a:off x="931" y="315"/>
              <a:ext cx="637" cy="48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Text Box 20"/>
            <p:cNvSpPr txBox="1">
              <a:spLocks noChangeArrowheads="1"/>
            </p:cNvSpPr>
            <p:nvPr/>
          </p:nvSpPr>
          <p:spPr bwMode="auto">
            <a:xfrm>
              <a:off x="2186" y="1498"/>
              <a:ext cx="240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i="1"/>
                <a:t>x</a:t>
              </a:r>
              <a:endParaRPr lang="en-US" altLang="zh-CN" sz="2800" i="1"/>
            </a:p>
          </p:txBody>
        </p:sp>
        <p:sp>
          <p:nvSpPr>
            <p:cNvPr id="25" name="Text Box 21"/>
            <p:cNvSpPr txBox="1">
              <a:spLocks noChangeArrowheads="1"/>
            </p:cNvSpPr>
            <p:nvPr/>
          </p:nvSpPr>
          <p:spPr bwMode="auto">
            <a:xfrm>
              <a:off x="929" y="0"/>
              <a:ext cx="240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i="1"/>
                <a:t>z</a:t>
              </a:r>
              <a:endParaRPr lang="en-US" altLang="zh-CN" sz="2800" i="1"/>
            </a:p>
          </p:txBody>
        </p:sp>
        <p:sp>
          <p:nvSpPr>
            <p:cNvPr id="26" name="Text Box 22"/>
            <p:cNvSpPr txBox="1">
              <a:spLocks noChangeArrowheads="1"/>
            </p:cNvSpPr>
            <p:nvPr/>
          </p:nvSpPr>
          <p:spPr bwMode="auto">
            <a:xfrm>
              <a:off x="2006" y="604"/>
              <a:ext cx="240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i="1"/>
                <a:t>y</a:t>
              </a:r>
              <a:endParaRPr lang="en-US" altLang="zh-CN" sz="2800" i="1"/>
            </a:p>
          </p:txBody>
        </p:sp>
        <p:sp>
          <p:nvSpPr>
            <p:cNvPr id="27" name="Text Box 23"/>
            <p:cNvSpPr txBox="1">
              <a:spLocks noChangeArrowheads="1"/>
            </p:cNvSpPr>
            <p:nvPr/>
          </p:nvSpPr>
          <p:spPr bwMode="auto">
            <a:xfrm>
              <a:off x="737" y="1548"/>
              <a:ext cx="240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i="1"/>
                <a:t>o</a:t>
              </a:r>
              <a:endParaRPr lang="en-US" altLang="zh-CN" sz="2800" i="1"/>
            </a:p>
          </p:txBody>
        </p:sp>
        <p:sp>
          <p:nvSpPr>
            <p:cNvPr id="28" name="Line 24"/>
            <p:cNvSpPr>
              <a:spLocks noChangeShapeType="1"/>
            </p:cNvSpPr>
            <p:nvPr/>
          </p:nvSpPr>
          <p:spPr bwMode="auto">
            <a:xfrm>
              <a:off x="295" y="1671"/>
              <a:ext cx="240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9" name="Object 25"/>
            <p:cNvGraphicFramePr>
              <a:graphicFrameLocks noChangeAspect="1"/>
            </p:cNvGraphicFramePr>
            <p:nvPr/>
          </p:nvGraphicFramePr>
          <p:xfrm>
            <a:off x="248" y="1693"/>
            <a:ext cx="194" cy="2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86" name="" r:id="rId2" imgW="135890" imgH="189865" progId="Equation.3">
                    <p:embed/>
                  </p:oleObj>
                </mc:Choice>
                <mc:Fallback>
                  <p:oleObj name="" r:id="rId2" imgW="135890" imgH="189865" progId="Equation.3">
                    <p:embed/>
                    <p:pic>
                      <p:nvPicPr>
                        <p:cNvPr id="0" name="图片 1868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" y="1693"/>
                          <a:ext cx="194" cy="2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" name="Text Box 26"/>
            <p:cNvSpPr txBox="1">
              <a:spLocks noChangeArrowheads="1"/>
            </p:cNvSpPr>
            <p:nvPr/>
          </p:nvSpPr>
          <p:spPr bwMode="auto">
            <a:xfrm>
              <a:off x="519" y="1354"/>
              <a:ext cx="240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i="1">
                  <a:sym typeface="Symbol" pitchFamily="18" charset="2"/>
                </a:rPr>
                <a:t></a:t>
              </a:r>
              <a:endParaRPr lang="zh-CN" altLang="en-US" i="1"/>
            </a:p>
          </p:txBody>
        </p:sp>
        <p:graphicFrame>
          <p:nvGraphicFramePr>
            <p:cNvPr id="31" name="Object 27"/>
            <p:cNvGraphicFramePr>
              <a:graphicFrameLocks noChangeAspect="1"/>
            </p:cNvGraphicFramePr>
            <p:nvPr/>
          </p:nvGraphicFramePr>
          <p:xfrm>
            <a:off x="919" y="701"/>
            <a:ext cx="261" cy="2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87" name="" r:id="rId4" imgW="180975" imgH="172085" progId="Equation.3">
                    <p:embed/>
                  </p:oleObj>
                </mc:Choice>
                <mc:Fallback>
                  <p:oleObj name="" r:id="rId4" imgW="180975" imgH="172085" progId="Equation.3">
                    <p:embed/>
                    <p:pic>
                      <p:nvPicPr>
                        <p:cNvPr id="0" name="图片 1868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9" y="701"/>
                          <a:ext cx="261" cy="2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" name="Line 28"/>
            <p:cNvSpPr>
              <a:spLocks noChangeShapeType="1"/>
            </p:cNvSpPr>
            <p:nvPr/>
          </p:nvSpPr>
          <p:spPr bwMode="auto">
            <a:xfrm flipV="1">
              <a:off x="924" y="1561"/>
              <a:ext cx="0" cy="89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29"/>
            <p:cNvSpPr>
              <a:spLocks noChangeShapeType="1"/>
            </p:cNvSpPr>
            <p:nvPr/>
          </p:nvSpPr>
          <p:spPr bwMode="auto">
            <a:xfrm flipH="1">
              <a:off x="933" y="1128"/>
              <a:ext cx="628" cy="4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34" name="Object 30"/>
            <p:cNvGraphicFramePr>
              <a:graphicFrameLocks noChangeAspect="1"/>
            </p:cNvGraphicFramePr>
            <p:nvPr/>
          </p:nvGraphicFramePr>
          <p:xfrm>
            <a:off x="1612" y="188"/>
            <a:ext cx="261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88" name="" r:id="rId6" imgW="180975" imgH="153670" progId="Equation.3">
                    <p:embed/>
                  </p:oleObj>
                </mc:Choice>
                <mc:Fallback>
                  <p:oleObj name="" r:id="rId6" imgW="180975" imgH="153670" progId="Equation.3">
                    <p:embed/>
                    <p:pic>
                      <p:nvPicPr>
                        <p:cNvPr id="0" name="图片 1868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12" y="188"/>
                          <a:ext cx="261" cy="2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Object 31"/>
            <p:cNvGraphicFramePr>
              <a:graphicFrameLocks noChangeAspect="1"/>
            </p:cNvGraphicFramePr>
            <p:nvPr/>
          </p:nvGraphicFramePr>
          <p:xfrm>
            <a:off x="2" y="612"/>
            <a:ext cx="261" cy="2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89" name="" r:id="rId8" imgW="180975" imgH="153670" progId="Equation.3">
                    <p:embed/>
                  </p:oleObj>
                </mc:Choice>
                <mc:Fallback>
                  <p:oleObj name="" r:id="rId8" imgW="180975" imgH="153670" progId="Equation.3">
                    <p:embed/>
                    <p:pic>
                      <p:nvPicPr>
                        <p:cNvPr id="0" name="图片 1868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" y="612"/>
                          <a:ext cx="261" cy="2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Object 32"/>
            <p:cNvGraphicFramePr>
              <a:graphicFrameLocks noChangeAspect="1"/>
            </p:cNvGraphicFramePr>
            <p:nvPr/>
          </p:nvGraphicFramePr>
          <p:xfrm>
            <a:off x="976" y="1591"/>
            <a:ext cx="209" cy="2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90" name="" r:id="rId10" imgW="144780" imgH="172085" progId="Equation.3">
                    <p:embed/>
                  </p:oleObj>
                </mc:Choice>
                <mc:Fallback>
                  <p:oleObj name="" r:id="rId10" imgW="144780" imgH="172085" progId="Equation.3">
                    <p:embed/>
                    <p:pic>
                      <p:nvPicPr>
                        <p:cNvPr id="0" name="图片 1868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6" y="1591"/>
                          <a:ext cx="209" cy="2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Object 33"/>
            <p:cNvGraphicFramePr>
              <a:graphicFrameLocks noChangeAspect="1"/>
            </p:cNvGraphicFramePr>
            <p:nvPr/>
          </p:nvGraphicFramePr>
          <p:xfrm>
            <a:off x="1638" y="1042"/>
            <a:ext cx="209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91" name="" r:id="rId12" imgW="144780" imgH="153670" progId="Equation.3">
                    <p:embed/>
                  </p:oleObj>
                </mc:Choice>
                <mc:Fallback>
                  <p:oleObj name="" r:id="rId12" imgW="144780" imgH="153670" progId="Equation.3">
                    <p:embed/>
                    <p:pic>
                      <p:nvPicPr>
                        <p:cNvPr id="0" name="图片 1869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8" y="1042"/>
                          <a:ext cx="209" cy="2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Object 34"/>
            <p:cNvGraphicFramePr>
              <a:graphicFrameLocks noChangeAspect="1"/>
            </p:cNvGraphicFramePr>
            <p:nvPr/>
          </p:nvGraphicFramePr>
          <p:xfrm>
            <a:off x="0" y="1352"/>
            <a:ext cx="209" cy="2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692" name="" r:id="rId14" imgW="144780" imgH="153670" progId="Equation.3">
                    <p:embed/>
                  </p:oleObj>
                </mc:Choice>
                <mc:Fallback>
                  <p:oleObj name="" r:id="rId14" imgW="144780" imgH="153670" progId="Equation.3">
                    <p:embed/>
                    <p:pic>
                      <p:nvPicPr>
                        <p:cNvPr id="0" name="图片 1869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1352"/>
                          <a:ext cx="209" cy="2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9" name="TextBox 31"/>
          <p:cNvSpPr txBox="1">
            <a:spLocks noChangeArrowheads="1"/>
          </p:cNvSpPr>
          <p:nvPr/>
        </p:nvSpPr>
        <p:spPr bwMode="auto">
          <a:xfrm>
            <a:off x="2135188" y="1519999"/>
            <a:ext cx="1406298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</a:rPr>
              <a:t>P248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930400" y="283479"/>
            <a:ext cx="8708571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4.14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）位错间的互相作用</a:t>
            </a:r>
            <a:r>
              <a:rPr lang="en-US" altLang="zh-CN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同号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刃型位错</a:t>
            </a:r>
            <a:endParaRPr lang="zh-CN" altLang="en-US" sz="32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13" name="组合 30"/>
          <p:cNvGrpSpPr/>
          <p:nvPr/>
        </p:nvGrpSpPr>
        <p:grpSpPr bwMode="auto">
          <a:xfrm>
            <a:off x="1631950" y="1436914"/>
            <a:ext cx="3816350" cy="3780573"/>
            <a:chOff x="107504" y="1347614"/>
            <a:chExt cx="3816424" cy="3239635"/>
          </a:xfrm>
        </p:grpSpPr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107504" y="4299942"/>
              <a:ext cx="3816424" cy="287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indent="2667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 dirty="0">
                  <a:latin typeface="微软雅黑 Light" pitchFamily="34" charset="-122"/>
                  <a:ea typeface="微软雅黑 Light" pitchFamily="34" charset="-122"/>
                  <a:sym typeface="宋体" pitchFamily="2" charset="-122"/>
                </a:rPr>
                <a:t>如图所示求位错</a:t>
              </a:r>
              <a:r>
                <a:rPr lang="en-US" altLang="zh-CN" sz="1600" b="1" dirty="0">
                  <a:latin typeface="微软雅黑 Light" pitchFamily="34" charset="-122"/>
                  <a:ea typeface="微软雅黑 Light" pitchFamily="34" charset="-122"/>
                  <a:sym typeface="宋体" pitchFamily="2" charset="-122"/>
                </a:rPr>
                <a:t>1</a:t>
              </a:r>
              <a:r>
                <a:rPr lang="zh-CN" altLang="en-US" sz="1600" b="1" dirty="0">
                  <a:latin typeface="微软雅黑 Light" pitchFamily="34" charset="-122"/>
                  <a:ea typeface="微软雅黑 Light" pitchFamily="34" charset="-122"/>
                  <a:sym typeface="宋体" pitchFamily="2" charset="-122"/>
                </a:rPr>
                <a:t>对位错</a:t>
              </a:r>
              <a:r>
                <a:rPr lang="en-US" altLang="zh-CN" sz="1600" b="1" dirty="0">
                  <a:latin typeface="微软雅黑 Light" pitchFamily="34" charset="-122"/>
                  <a:ea typeface="微软雅黑 Light" pitchFamily="34" charset="-122"/>
                  <a:sym typeface="宋体" pitchFamily="2" charset="-122"/>
                </a:rPr>
                <a:t>2</a:t>
              </a:r>
              <a:r>
                <a:rPr lang="zh-CN" altLang="en-US" sz="1600" b="1" dirty="0">
                  <a:latin typeface="微软雅黑 Light" pitchFamily="34" charset="-122"/>
                  <a:ea typeface="微软雅黑 Light" pitchFamily="34" charset="-122"/>
                  <a:sym typeface="宋体" pitchFamily="2" charset="-122"/>
                </a:rPr>
                <a:t>的作用力</a:t>
              </a:r>
              <a:r>
                <a:rPr lang="en-US" altLang="zh-CN" sz="1600" b="1" dirty="0">
                  <a:latin typeface="微软雅黑 Light" pitchFamily="34" charset="-122"/>
                  <a:ea typeface="微软雅黑 Light" pitchFamily="34" charset="-122"/>
                  <a:sym typeface="宋体" pitchFamily="2" charset="-122"/>
                </a:rPr>
                <a:t>f</a:t>
              </a:r>
              <a:r>
                <a:rPr lang="en-US" altLang="zh-CN" sz="1600" b="1" baseline="-25000" dirty="0">
                  <a:latin typeface="微软雅黑 Light" pitchFamily="34" charset="-122"/>
                  <a:ea typeface="微软雅黑 Light" pitchFamily="34" charset="-122"/>
                  <a:sym typeface="宋体" pitchFamily="2" charset="-122"/>
                </a:rPr>
                <a:t>12</a:t>
              </a:r>
              <a:endParaRPr lang="zh-CN" altLang="en-US" b="1" baseline="-25000" dirty="0">
                <a:latin typeface="微软雅黑 Light" pitchFamily="34" charset="-122"/>
                <a:ea typeface="微软雅黑 Light" pitchFamily="34" charset="-122"/>
                <a:sym typeface="宋体" pitchFamily="2" charset="-122"/>
              </a:endParaRPr>
            </a:p>
          </p:txBody>
        </p:sp>
        <p:grpSp>
          <p:nvGrpSpPr>
            <p:cNvPr id="15" name="Group 8"/>
            <p:cNvGrpSpPr/>
            <p:nvPr/>
          </p:nvGrpSpPr>
          <p:grpSpPr bwMode="auto">
            <a:xfrm>
              <a:off x="469132" y="1347614"/>
              <a:ext cx="3275013" cy="2909887"/>
              <a:chOff x="3697" y="1248"/>
              <a:chExt cx="2063" cy="1833"/>
            </a:xfrm>
          </p:grpSpPr>
          <p:sp>
            <p:nvSpPr>
              <p:cNvPr id="16" name="Line 9"/>
              <p:cNvSpPr>
                <a:spLocks noChangeShapeType="1"/>
              </p:cNvSpPr>
              <p:nvPr/>
            </p:nvSpPr>
            <p:spPr bwMode="auto">
              <a:xfrm>
                <a:off x="3744" y="2361"/>
                <a:ext cx="177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Line 10"/>
              <p:cNvSpPr>
                <a:spLocks noChangeShapeType="1"/>
              </p:cNvSpPr>
              <p:nvPr/>
            </p:nvSpPr>
            <p:spPr bwMode="auto">
              <a:xfrm flipV="1">
                <a:off x="4224" y="1401"/>
                <a:ext cx="0" cy="168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Line 11"/>
              <p:cNvSpPr>
                <a:spLocks noChangeShapeType="1"/>
              </p:cNvSpPr>
              <p:nvPr/>
            </p:nvSpPr>
            <p:spPr bwMode="auto">
              <a:xfrm>
                <a:off x="3756" y="1890"/>
                <a:ext cx="96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Line 12"/>
              <p:cNvSpPr>
                <a:spLocks noChangeShapeType="1"/>
              </p:cNvSpPr>
              <p:nvPr/>
            </p:nvSpPr>
            <p:spPr bwMode="auto">
              <a:xfrm>
                <a:off x="3888" y="1881"/>
                <a:ext cx="0" cy="48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Text Box 13"/>
              <p:cNvSpPr txBox="1">
                <a:spLocks noChangeArrowheads="1"/>
              </p:cNvSpPr>
              <p:nvPr/>
            </p:nvSpPr>
            <p:spPr bwMode="auto">
              <a:xfrm rot="-5400000">
                <a:off x="3620" y="1908"/>
                <a:ext cx="384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 i="1">
                    <a:latin typeface="Times New Roman" pitchFamily="18" charset="0"/>
                  </a:rPr>
                  <a:t>d</a:t>
                </a:r>
                <a:endParaRPr kumimoji="1" lang="en-US" altLang="zh-CN" i="1">
                  <a:latin typeface="Times New Roman" pitchFamily="18" charset="0"/>
                </a:endParaRPr>
              </a:p>
            </p:txBody>
          </p:sp>
          <p:sp>
            <p:nvSpPr>
              <p:cNvPr id="21" name="Text Box 14"/>
              <p:cNvSpPr txBox="1">
                <a:spLocks noChangeArrowheads="1"/>
              </p:cNvSpPr>
              <p:nvPr/>
            </p:nvSpPr>
            <p:spPr bwMode="auto">
              <a:xfrm>
                <a:off x="4032" y="2325"/>
                <a:ext cx="288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>
                    <a:latin typeface="Times New Roman" pitchFamily="18" charset="0"/>
                  </a:rPr>
                  <a:t>O</a:t>
                </a:r>
                <a:endParaRPr kumimoji="1" lang="en-US" altLang="zh-CN">
                  <a:latin typeface="Times New Roman" pitchFamily="18" charset="0"/>
                </a:endParaRPr>
              </a:p>
            </p:txBody>
          </p:sp>
          <p:sp>
            <p:nvSpPr>
              <p:cNvPr id="22" name="Text Box 15"/>
              <p:cNvSpPr txBox="1">
                <a:spLocks noChangeArrowheads="1"/>
              </p:cNvSpPr>
              <p:nvPr/>
            </p:nvSpPr>
            <p:spPr bwMode="auto">
              <a:xfrm>
                <a:off x="4224" y="2151"/>
                <a:ext cx="288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>
                    <a:latin typeface="Times New Roman" pitchFamily="18" charset="0"/>
                  </a:rPr>
                  <a:t>1</a:t>
                </a:r>
                <a:endParaRPr kumimoji="1" lang="en-US" altLang="zh-CN">
                  <a:latin typeface="Times New Roman" pitchFamily="18" charset="0"/>
                </a:endParaRPr>
              </a:p>
            </p:txBody>
          </p:sp>
          <p:sp>
            <p:nvSpPr>
              <p:cNvPr id="23" name="Text Box 16"/>
              <p:cNvSpPr txBox="1">
                <a:spLocks noChangeArrowheads="1"/>
              </p:cNvSpPr>
              <p:nvPr/>
            </p:nvSpPr>
            <p:spPr bwMode="auto">
              <a:xfrm>
                <a:off x="4716" y="1680"/>
                <a:ext cx="288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>
                    <a:latin typeface="Times New Roman" pitchFamily="18" charset="0"/>
                  </a:rPr>
                  <a:t>2</a:t>
                </a:r>
                <a:endParaRPr kumimoji="1" lang="en-US" altLang="zh-CN">
                  <a:latin typeface="Times New Roman" pitchFamily="18" charset="0"/>
                </a:endParaRPr>
              </a:p>
            </p:txBody>
          </p:sp>
          <p:sp>
            <p:nvSpPr>
              <p:cNvPr id="24" name="Text Box 17"/>
              <p:cNvSpPr txBox="1">
                <a:spLocks noChangeArrowheads="1"/>
              </p:cNvSpPr>
              <p:nvPr/>
            </p:nvSpPr>
            <p:spPr bwMode="auto">
              <a:xfrm>
                <a:off x="5472" y="2361"/>
                <a:ext cx="288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 i="1">
                    <a:latin typeface="Times New Roman" pitchFamily="18" charset="0"/>
                  </a:rPr>
                  <a:t>x</a:t>
                </a:r>
                <a:endParaRPr kumimoji="1" lang="en-US" altLang="zh-CN" i="1">
                  <a:latin typeface="Times New Roman" pitchFamily="18" charset="0"/>
                </a:endParaRPr>
              </a:p>
            </p:txBody>
          </p:sp>
          <p:sp>
            <p:nvSpPr>
              <p:cNvPr id="25" name="Text Box 18"/>
              <p:cNvSpPr txBox="1">
                <a:spLocks noChangeArrowheads="1"/>
              </p:cNvSpPr>
              <p:nvPr/>
            </p:nvSpPr>
            <p:spPr bwMode="auto">
              <a:xfrm>
                <a:off x="4251" y="1248"/>
                <a:ext cx="288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 i="1">
                    <a:latin typeface="Times New Roman" pitchFamily="18" charset="0"/>
                  </a:rPr>
                  <a:t>y</a:t>
                </a:r>
                <a:endParaRPr kumimoji="1" lang="en-US" altLang="zh-CN" i="1">
                  <a:latin typeface="Times New Roman" pitchFamily="18" charset="0"/>
                </a:endParaRPr>
              </a:p>
            </p:txBody>
          </p:sp>
          <p:sp>
            <p:nvSpPr>
              <p:cNvPr id="26" name="Text Box 19"/>
              <p:cNvSpPr txBox="1">
                <a:spLocks noChangeArrowheads="1"/>
              </p:cNvSpPr>
              <p:nvPr/>
            </p:nvSpPr>
            <p:spPr bwMode="auto">
              <a:xfrm>
                <a:off x="4935" y="1767"/>
                <a:ext cx="288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 i="1">
                    <a:latin typeface="Times New Roman" pitchFamily="18" charset="0"/>
                  </a:rPr>
                  <a:t>F</a:t>
                </a:r>
                <a:r>
                  <a:rPr kumimoji="1" lang="en-US" altLang="zh-CN" i="1" baseline="-25000">
                    <a:latin typeface="Times New Roman" pitchFamily="18" charset="0"/>
                  </a:rPr>
                  <a:t>x</a:t>
                </a:r>
                <a:endParaRPr kumimoji="1" lang="en-US" altLang="zh-CN" i="1">
                  <a:latin typeface="Times New Roman" pitchFamily="18" charset="0"/>
                </a:endParaRPr>
              </a:p>
            </p:txBody>
          </p:sp>
          <p:sp>
            <p:nvSpPr>
              <p:cNvPr id="27" name="Text Box 20"/>
              <p:cNvSpPr txBox="1">
                <a:spLocks noChangeArrowheads="1"/>
              </p:cNvSpPr>
              <p:nvPr/>
            </p:nvSpPr>
            <p:spPr bwMode="auto">
              <a:xfrm>
                <a:off x="4608" y="1401"/>
                <a:ext cx="288" cy="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Tx/>
                  <a:buNone/>
                </a:pPr>
                <a:r>
                  <a:rPr kumimoji="1" lang="en-US" altLang="zh-CN" i="1">
                    <a:latin typeface="Times New Roman" pitchFamily="18" charset="0"/>
                  </a:rPr>
                  <a:t>F</a:t>
                </a:r>
                <a:r>
                  <a:rPr kumimoji="1" lang="en-US" altLang="zh-CN" i="1" baseline="-25000">
                    <a:latin typeface="Times New Roman" pitchFamily="18" charset="0"/>
                  </a:rPr>
                  <a:t>y</a:t>
                </a:r>
                <a:endParaRPr kumimoji="1" lang="en-US" altLang="zh-CN" i="1">
                  <a:latin typeface="Times New Roman" pitchFamily="18" charset="0"/>
                </a:endParaRPr>
              </a:p>
            </p:txBody>
          </p:sp>
          <p:grpSp>
            <p:nvGrpSpPr>
              <p:cNvPr id="28" name="Group 21"/>
              <p:cNvGrpSpPr/>
              <p:nvPr/>
            </p:nvGrpSpPr>
            <p:grpSpPr bwMode="auto">
              <a:xfrm>
                <a:off x="4158" y="2217"/>
                <a:ext cx="144" cy="144"/>
                <a:chOff x="1632" y="3648"/>
                <a:chExt cx="144" cy="144"/>
              </a:xfrm>
            </p:grpSpPr>
            <p:sp>
              <p:nvSpPr>
                <p:cNvPr id="38" name="Line 22"/>
                <p:cNvSpPr>
                  <a:spLocks noChangeShapeType="1"/>
                </p:cNvSpPr>
                <p:nvPr/>
              </p:nvSpPr>
              <p:spPr bwMode="auto">
                <a:xfrm>
                  <a:off x="1632" y="3792"/>
                  <a:ext cx="144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9" name="Line 23"/>
                <p:cNvSpPr>
                  <a:spLocks noChangeShapeType="1"/>
                </p:cNvSpPr>
                <p:nvPr/>
              </p:nvSpPr>
              <p:spPr bwMode="auto">
                <a:xfrm rot="5400000">
                  <a:off x="1626" y="3720"/>
                  <a:ext cx="144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9" name="Group 24"/>
              <p:cNvGrpSpPr/>
              <p:nvPr/>
            </p:nvGrpSpPr>
            <p:grpSpPr bwMode="auto">
              <a:xfrm>
                <a:off x="4638" y="1746"/>
                <a:ext cx="144" cy="144"/>
                <a:chOff x="1632" y="3648"/>
                <a:chExt cx="144" cy="144"/>
              </a:xfrm>
            </p:grpSpPr>
            <p:sp>
              <p:nvSpPr>
                <p:cNvPr id="36" name="Line 25"/>
                <p:cNvSpPr>
                  <a:spLocks noChangeShapeType="1"/>
                </p:cNvSpPr>
                <p:nvPr/>
              </p:nvSpPr>
              <p:spPr bwMode="auto">
                <a:xfrm>
                  <a:off x="1632" y="3792"/>
                  <a:ext cx="144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7" name="Line 26"/>
                <p:cNvSpPr>
                  <a:spLocks noChangeShapeType="1"/>
                </p:cNvSpPr>
                <p:nvPr/>
              </p:nvSpPr>
              <p:spPr bwMode="auto">
                <a:xfrm rot="5400000">
                  <a:off x="1626" y="3720"/>
                  <a:ext cx="144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30" name="Line 27"/>
              <p:cNvSpPr>
                <a:spLocks noChangeShapeType="1"/>
              </p:cNvSpPr>
              <p:nvPr/>
            </p:nvSpPr>
            <p:spPr bwMode="auto">
              <a:xfrm>
                <a:off x="4704" y="1890"/>
                <a:ext cx="240" cy="0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Line 28"/>
              <p:cNvSpPr>
                <a:spLocks noChangeShapeType="1"/>
              </p:cNvSpPr>
              <p:nvPr/>
            </p:nvSpPr>
            <p:spPr bwMode="auto">
              <a:xfrm rot="-5400000">
                <a:off x="4584" y="1764"/>
                <a:ext cx="240" cy="0"/>
              </a:xfrm>
              <a:prstGeom prst="line">
                <a:avLst/>
              </a:prstGeom>
              <a:noFill/>
              <a:ln w="12700">
                <a:solidFill>
                  <a:srgbClr val="00FFFF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Line 29"/>
              <p:cNvSpPr>
                <a:spLocks noChangeShapeType="1"/>
              </p:cNvSpPr>
              <p:nvPr/>
            </p:nvSpPr>
            <p:spPr bwMode="auto">
              <a:xfrm>
                <a:off x="4272" y="2457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33" name="Object 2"/>
              <p:cNvGraphicFramePr>
                <a:graphicFrameLocks noChangeAspect="1"/>
              </p:cNvGraphicFramePr>
              <p:nvPr/>
            </p:nvGraphicFramePr>
            <p:xfrm>
              <a:off x="4476" y="2385"/>
              <a:ext cx="132" cy="21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9666" name="Equation" r:id="rId2" imgW="135890" imgH="217170" progId="Equations">
                      <p:embed/>
                    </p:oleObj>
                  </mc:Choice>
                  <mc:Fallback>
                    <p:oleObj name="Equation" r:id="rId2" imgW="135890" imgH="217170" progId="Equations">
                      <p:embed/>
                      <p:pic>
                        <p:nvPicPr>
                          <p:cNvPr id="0" name="图片 1966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476" y="2385"/>
                            <a:ext cx="132" cy="216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4" name="Line 31"/>
              <p:cNvSpPr>
                <a:spLocks noChangeShapeType="1"/>
              </p:cNvSpPr>
              <p:nvPr/>
            </p:nvSpPr>
            <p:spPr bwMode="auto">
              <a:xfrm>
                <a:off x="4608" y="2025"/>
                <a:ext cx="19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35" name="Object 3"/>
              <p:cNvGraphicFramePr>
                <a:graphicFrameLocks noChangeAspect="1"/>
              </p:cNvGraphicFramePr>
              <p:nvPr/>
            </p:nvGraphicFramePr>
            <p:xfrm>
              <a:off x="4800" y="1953"/>
              <a:ext cx="156" cy="21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9667" name="Equation" r:id="rId4" imgW="153670" imgH="217170" progId="Equations">
                      <p:embed/>
                    </p:oleObj>
                  </mc:Choice>
                  <mc:Fallback>
                    <p:oleObj name="Equation" r:id="rId4" imgW="153670" imgH="217170" progId="Equations">
                      <p:embed/>
                      <p:pic>
                        <p:nvPicPr>
                          <p:cNvPr id="0" name="图片 1966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00" y="1953"/>
                            <a:ext cx="156" cy="216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40" name="Text Box 6"/>
          <p:cNvSpPr txBox="1">
            <a:spLocks noChangeArrowheads="1"/>
          </p:cNvSpPr>
          <p:nvPr/>
        </p:nvSpPr>
        <p:spPr bwMode="auto">
          <a:xfrm>
            <a:off x="5875338" y="1412873"/>
            <a:ext cx="2434431" cy="41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solidFill>
                  <a:srgbClr val="0000CC"/>
                </a:solidFill>
                <a:latin typeface="隶书" pitchFamily="49" charset="-122"/>
                <a:ea typeface="微软雅黑" pitchFamily="34" charset="-122"/>
                <a:sym typeface="Arial" pitchFamily="34" charset="0"/>
              </a:rPr>
              <a:t>刃型位错的应力场</a:t>
            </a:r>
            <a:endParaRPr lang="zh-CN" altLang="en-US" sz="2000" dirty="0">
              <a:solidFill>
                <a:srgbClr val="0000CC"/>
              </a:solidFill>
              <a:latin typeface="隶书" pitchFamily="49" charset="-122"/>
              <a:ea typeface="微软雅黑" pitchFamily="34" charset="-122"/>
              <a:sym typeface="Arial" pitchFamily="34" charset="0"/>
            </a:endParaRPr>
          </a:p>
        </p:txBody>
      </p:sp>
      <p:graphicFrame>
        <p:nvGraphicFramePr>
          <p:cNvPr id="41" name="Object 4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951538" y="1996125"/>
          <a:ext cx="4478906" cy="1564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8" name="" r:id="rId6" imgW="4089400" imgH="1295400" progId="Equations">
                  <p:embed/>
                </p:oleObj>
              </mc:Choice>
              <mc:Fallback>
                <p:oleObj name="" r:id="rId6" imgW="4089400" imgH="1295400" progId="Equations">
                  <p:embed/>
                  <p:pic>
                    <p:nvPicPr>
                      <p:cNvPr id="0" name="图片 196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1538" y="1996125"/>
                        <a:ext cx="4478906" cy="15643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2" name="组合 34"/>
          <p:cNvGrpSpPr/>
          <p:nvPr/>
        </p:nvGrpSpPr>
        <p:grpSpPr bwMode="auto">
          <a:xfrm>
            <a:off x="6024563" y="3530448"/>
            <a:ext cx="4295094" cy="1549301"/>
            <a:chOff x="4364038" y="3075806"/>
            <a:chExt cx="3170808" cy="1190426"/>
          </a:xfrm>
        </p:grpSpPr>
        <p:graphicFrame>
          <p:nvGraphicFramePr>
            <p:cNvPr id="43" name="Object 5"/>
            <p:cNvGraphicFramePr>
              <a:graphicFrameLocks noChangeAspect="1"/>
            </p:cNvGraphicFramePr>
            <p:nvPr/>
          </p:nvGraphicFramePr>
          <p:xfrm>
            <a:off x="4364038" y="3075806"/>
            <a:ext cx="3088282" cy="5809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669" name="公式" r:id="rId8" imgW="2145665" imgH="425450" progId="Equations">
                    <p:embed/>
                  </p:oleObj>
                </mc:Choice>
                <mc:Fallback>
                  <p:oleObj name="公式" r:id="rId8" imgW="2145665" imgH="425450" progId="Equations">
                    <p:embed/>
                    <p:pic>
                      <p:nvPicPr>
                        <p:cNvPr id="0" name="图片 1966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64038" y="3075806"/>
                          <a:ext cx="3088282" cy="58096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" name="Object 6"/>
            <p:cNvGraphicFramePr>
              <a:graphicFrameLocks noChangeAspect="1"/>
            </p:cNvGraphicFramePr>
            <p:nvPr/>
          </p:nvGraphicFramePr>
          <p:xfrm>
            <a:off x="4436046" y="3651870"/>
            <a:ext cx="3098800" cy="614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670" name="公式" r:id="rId10" imgW="2136775" imgH="425450" progId="Equations">
                    <p:embed/>
                  </p:oleObj>
                </mc:Choice>
                <mc:Fallback>
                  <p:oleObj name="公式" r:id="rId10" imgW="2136775" imgH="425450" progId="Equations">
                    <p:embed/>
                    <p:pic>
                      <p:nvPicPr>
                        <p:cNvPr id="0" name="图片 1966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36046" y="3651870"/>
                          <a:ext cx="3098800" cy="6143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2" name="矩形 35"/>
          <p:cNvSpPr>
            <a:spLocks noChangeArrowheads="1"/>
          </p:cNvSpPr>
          <p:nvPr/>
        </p:nvSpPr>
        <p:spPr bwMode="auto">
          <a:xfrm>
            <a:off x="5735638" y="5046541"/>
            <a:ext cx="5148262" cy="53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543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Two parallel dislocation of the </a:t>
            </a:r>
            <a:r>
              <a:rPr lang="en-US" altLang="zh-CN" sz="1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same</a:t>
            </a:r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 (</a:t>
            </a:r>
            <a:r>
              <a:rPr lang="en-US" altLang="zh-CN" sz="1400" u="sng" dirty="0">
                <a:solidFill>
                  <a:srgbClr val="FF9900"/>
                </a:solidFill>
                <a:latin typeface="微软雅黑" pitchFamily="34" charset="-122"/>
                <a:ea typeface="微软雅黑" pitchFamily="34" charset="-122"/>
              </a:rPr>
              <a:t>opposite</a:t>
            </a:r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) sign </a:t>
            </a:r>
            <a:r>
              <a:rPr lang="en-US" altLang="zh-CN" sz="1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expel</a:t>
            </a:r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 (</a:t>
            </a:r>
            <a:r>
              <a:rPr lang="en-US" altLang="zh-CN" sz="1400" u="sng" dirty="0">
                <a:solidFill>
                  <a:srgbClr val="FF9900"/>
                </a:solidFill>
                <a:latin typeface="微软雅黑" pitchFamily="34" charset="-122"/>
                <a:ea typeface="微软雅黑" pitchFamily="34" charset="-122"/>
              </a:rPr>
              <a:t>attract</a:t>
            </a:r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) each other.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1975240" y="5577391"/>
            <a:ext cx="5395912" cy="38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）Peach-Koehler公式：</a:t>
            </a:r>
            <a:endParaRPr lang="zh-CN" altLang="en-US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5" name="对象 44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256389" y="6049197"/>
          <a:ext cx="2461483" cy="4922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71" name="" r:id="rId12" imgW="1143635" imgH="228600" progId="Equation.3">
                  <p:embed/>
                </p:oleObj>
              </mc:Choice>
              <mc:Fallback>
                <p:oleObj name="" r:id="rId12" imgW="1143635" imgH="228600" progId="Equation.3">
                  <p:embed/>
                  <p:pic>
                    <p:nvPicPr>
                      <p:cNvPr id="0" name="图片 196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6389" y="6049197"/>
                        <a:ext cx="2461483" cy="4922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 bwMode="auto">
          <a:xfrm>
            <a:off x="1992777" y="5577391"/>
            <a:ext cx="4848811" cy="1029294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5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930400" y="283479"/>
            <a:ext cx="8708571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4.14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）位错间的互相作用</a:t>
            </a:r>
            <a:r>
              <a:rPr lang="en-US" altLang="zh-CN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同号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刃型位错</a:t>
            </a:r>
            <a:endParaRPr lang="zh-CN" altLang="en-US" sz="32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44" name="Group 78"/>
          <p:cNvGrpSpPr/>
          <p:nvPr/>
        </p:nvGrpSpPr>
        <p:grpSpPr bwMode="auto">
          <a:xfrm>
            <a:off x="6081486" y="1611746"/>
            <a:ext cx="3991428" cy="2904966"/>
            <a:chOff x="1169" y="2612"/>
            <a:chExt cx="2693" cy="1338"/>
          </a:xfrm>
        </p:grpSpPr>
        <p:sp>
          <p:nvSpPr>
            <p:cNvPr id="45" name="Line 25"/>
            <p:cNvSpPr>
              <a:spLocks noChangeShapeType="1"/>
            </p:cNvSpPr>
            <p:nvPr/>
          </p:nvSpPr>
          <p:spPr bwMode="auto">
            <a:xfrm>
              <a:off x="1169" y="3772"/>
              <a:ext cx="26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Line 26"/>
            <p:cNvSpPr>
              <a:spLocks noChangeShapeType="1"/>
            </p:cNvSpPr>
            <p:nvPr/>
          </p:nvSpPr>
          <p:spPr bwMode="auto">
            <a:xfrm>
              <a:off x="2507" y="2612"/>
              <a:ext cx="0" cy="11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Line 28"/>
            <p:cNvSpPr>
              <a:spLocks noChangeShapeType="1"/>
            </p:cNvSpPr>
            <p:nvPr/>
          </p:nvSpPr>
          <p:spPr bwMode="auto">
            <a:xfrm rot="2700000">
              <a:off x="1380" y="3293"/>
              <a:ext cx="13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Line 30"/>
            <p:cNvSpPr>
              <a:spLocks noChangeShapeType="1"/>
            </p:cNvSpPr>
            <p:nvPr/>
          </p:nvSpPr>
          <p:spPr bwMode="auto">
            <a:xfrm rot="-2700000">
              <a:off x="2321" y="3295"/>
              <a:ext cx="13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9" name="Group 32"/>
            <p:cNvGrpSpPr/>
            <p:nvPr/>
          </p:nvGrpSpPr>
          <p:grpSpPr bwMode="auto">
            <a:xfrm>
              <a:off x="2438" y="3613"/>
              <a:ext cx="154" cy="152"/>
              <a:chOff x="1632" y="3648"/>
              <a:chExt cx="144" cy="144"/>
            </a:xfrm>
          </p:grpSpPr>
          <p:sp>
            <p:nvSpPr>
              <p:cNvPr id="83" name="Line 33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4" name="Line 34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0" name="Group 47"/>
            <p:cNvGrpSpPr/>
            <p:nvPr/>
          </p:nvGrpSpPr>
          <p:grpSpPr bwMode="auto">
            <a:xfrm>
              <a:off x="2437" y="3069"/>
              <a:ext cx="154" cy="152"/>
              <a:chOff x="1632" y="3648"/>
              <a:chExt cx="144" cy="144"/>
            </a:xfrm>
          </p:grpSpPr>
          <p:sp>
            <p:nvSpPr>
              <p:cNvPr id="81" name="Line 48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" name="Line 49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3" name="Group 50"/>
            <p:cNvGrpSpPr/>
            <p:nvPr/>
          </p:nvGrpSpPr>
          <p:grpSpPr bwMode="auto">
            <a:xfrm>
              <a:off x="2437" y="3344"/>
              <a:ext cx="154" cy="152"/>
              <a:chOff x="1632" y="3648"/>
              <a:chExt cx="144" cy="144"/>
            </a:xfrm>
          </p:grpSpPr>
          <p:sp>
            <p:nvSpPr>
              <p:cNvPr id="79" name="Line 51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" name="Line 52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4" name="Group 53"/>
            <p:cNvGrpSpPr/>
            <p:nvPr/>
          </p:nvGrpSpPr>
          <p:grpSpPr bwMode="auto">
            <a:xfrm>
              <a:off x="2436" y="2792"/>
              <a:ext cx="154" cy="152"/>
              <a:chOff x="1632" y="3648"/>
              <a:chExt cx="144" cy="144"/>
            </a:xfrm>
          </p:grpSpPr>
          <p:sp>
            <p:nvSpPr>
              <p:cNvPr id="77" name="Line 54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8" name="Line 55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5" name="Group 56"/>
            <p:cNvGrpSpPr/>
            <p:nvPr/>
          </p:nvGrpSpPr>
          <p:grpSpPr bwMode="auto">
            <a:xfrm>
              <a:off x="2711" y="3352"/>
              <a:ext cx="154" cy="152"/>
              <a:chOff x="1632" y="3648"/>
              <a:chExt cx="144" cy="144"/>
            </a:xfrm>
          </p:grpSpPr>
          <p:sp>
            <p:nvSpPr>
              <p:cNvPr id="75" name="Line 57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" name="Line 58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6" name="Group 59"/>
            <p:cNvGrpSpPr/>
            <p:nvPr/>
          </p:nvGrpSpPr>
          <p:grpSpPr bwMode="auto">
            <a:xfrm>
              <a:off x="2178" y="3361"/>
              <a:ext cx="154" cy="152"/>
              <a:chOff x="1632" y="3648"/>
              <a:chExt cx="144" cy="144"/>
            </a:xfrm>
          </p:grpSpPr>
          <p:sp>
            <p:nvSpPr>
              <p:cNvPr id="73" name="Line 60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" name="Line 61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7" name="Group 62"/>
            <p:cNvGrpSpPr/>
            <p:nvPr/>
          </p:nvGrpSpPr>
          <p:grpSpPr bwMode="auto">
            <a:xfrm>
              <a:off x="1934" y="3117"/>
              <a:ext cx="154" cy="152"/>
              <a:chOff x="1632" y="3648"/>
              <a:chExt cx="144" cy="144"/>
            </a:xfrm>
          </p:grpSpPr>
          <p:sp>
            <p:nvSpPr>
              <p:cNvPr id="71" name="Line 63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2" name="Line 64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8" name="Group 65"/>
            <p:cNvGrpSpPr/>
            <p:nvPr/>
          </p:nvGrpSpPr>
          <p:grpSpPr bwMode="auto">
            <a:xfrm>
              <a:off x="3184" y="2864"/>
              <a:ext cx="154" cy="152"/>
              <a:chOff x="1632" y="3648"/>
              <a:chExt cx="144" cy="144"/>
            </a:xfrm>
          </p:grpSpPr>
          <p:sp>
            <p:nvSpPr>
              <p:cNvPr id="69" name="Line 66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0" name="Line 67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9" name="Group 68"/>
            <p:cNvGrpSpPr/>
            <p:nvPr/>
          </p:nvGrpSpPr>
          <p:grpSpPr bwMode="auto">
            <a:xfrm>
              <a:off x="1698" y="2881"/>
              <a:ext cx="154" cy="152"/>
              <a:chOff x="1632" y="3648"/>
              <a:chExt cx="144" cy="144"/>
            </a:xfrm>
          </p:grpSpPr>
          <p:sp>
            <p:nvSpPr>
              <p:cNvPr id="67" name="Line 69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8" name="Line 70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0" name="Group 71"/>
            <p:cNvGrpSpPr/>
            <p:nvPr/>
          </p:nvGrpSpPr>
          <p:grpSpPr bwMode="auto">
            <a:xfrm>
              <a:off x="2955" y="3098"/>
              <a:ext cx="154" cy="152"/>
              <a:chOff x="1632" y="3648"/>
              <a:chExt cx="144" cy="144"/>
            </a:xfrm>
          </p:grpSpPr>
          <p:sp>
            <p:nvSpPr>
              <p:cNvPr id="65" name="Line 72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6" name="Line 73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1" name="Arc 74"/>
            <p:cNvSpPr/>
            <p:nvPr/>
          </p:nvSpPr>
          <p:spPr bwMode="auto">
            <a:xfrm rot="2280000">
              <a:off x="2620" y="3650"/>
              <a:ext cx="120" cy="97"/>
            </a:xfrm>
            <a:custGeom>
              <a:avLst/>
              <a:gdLst>
                <a:gd name="T0" fmla="*/ 0 w 21258"/>
                <a:gd name="T1" fmla="*/ 0 h 21600"/>
                <a:gd name="T2" fmla="*/ 0 w 21258"/>
                <a:gd name="T3" fmla="*/ 0 h 21600"/>
                <a:gd name="T4" fmla="*/ 0 w 21258"/>
                <a:gd name="T5" fmla="*/ 0 h 21600"/>
                <a:gd name="T6" fmla="*/ 0 60000 65536"/>
                <a:gd name="T7" fmla="*/ 0 60000 65536"/>
                <a:gd name="T8" fmla="*/ 0 60000 65536"/>
                <a:gd name="T9" fmla="*/ 0 w 21258"/>
                <a:gd name="T10" fmla="*/ 0 h 21600"/>
                <a:gd name="T11" fmla="*/ 21258 w 2125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258" h="21600" fill="none" extrusionOk="0">
                  <a:moveTo>
                    <a:pt x="-1" y="0"/>
                  </a:moveTo>
                  <a:cubicBezTo>
                    <a:pt x="10453" y="0"/>
                    <a:pt x="19406" y="7485"/>
                    <a:pt x="21258" y="17772"/>
                  </a:cubicBezTo>
                </a:path>
                <a:path w="21258" h="21600" stroke="0" extrusionOk="0">
                  <a:moveTo>
                    <a:pt x="-1" y="0"/>
                  </a:moveTo>
                  <a:cubicBezTo>
                    <a:pt x="10453" y="0"/>
                    <a:pt x="19406" y="7485"/>
                    <a:pt x="21258" y="1777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Arc 75"/>
            <p:cNvSpPr/>
            <p:nvPr/>
          </p:nvSpPr>
          <p:spPr bwMode="auto">
            <a:xfrm rot="3420000" flipH="1" flipV="1">
              <a:off x="2295" y="3607"/>
              <a:ext cx="102" cy="144"/>
            </a:xfrm>
            <a:custGeom>
              <a:avLst/>
              <a:gdLst>
                <a:gd name="T0" fmla="*/ 0 w 21311"/>
                <a:gd name="T1" fmla="*/ 0 h 21600"/>
                <a:gd name="T2" fmla="*/ 0 w 21311"/>
                <a:gd name="T3" fmla="*/ 0 h 21600"/>
                <a:gd name="T4" fmla="*/ 0 w 21311"/>
                <a:gd name="T5" fmla="*/ 0 h 21600"/>
                <a:gd name="T6" fmla="*/ 0 60000 65536"/>
                <a:gd name="T7" fmla="*/ 0 60000 65536"/>
                <a:gd name="T8" fmla="*/ 0 60000 65536"/>
                <a:gd name="T9" fmla="*/ 0 w 21311"/>
                <a:gd name="T10" fmla="*/ 0 h 21600"/>
                <a:gd name="T11" fmla="*/ 21311 w 21311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11" h="21600" fill="none" extrusionOk="0">
                  <a:moveTo>
                    <a:pt x="-1" y="0"/>
                  </a:moveTo>
                  <a:cubicBezTo>
                    <a:pt x="10571" y="0"/>
                    <a:pt x="19589" y="7650"/>
                    <a:pt x="21311" y="18080"/>
                  </a:cubicBezTo>
                </a:path>
                <a:path w="21311" h="21600" stroke="0" extrusionOk="0">
                  <a:moveTo>
                    <a:pt x="-1" y="0"/>
                  </a:moveTo>
                  <a:cubicBezTo>
                    <a:pt x="10571" y="0"/>
                    <a:pt x="19589" y="7650"/>
                    <a:pt x="21311" y="1808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63" name="Object 11"/>
            <p:cNvGraphicFramePr>
              <a:graphicFrameLocks noChangeAspect="1"/>
            </p:cNvGraphicFramePr>
            <p:nvPr/>
          </p:nvGraphicFramePr>
          <p:xfrm>
            <a:off x="2755" y="3544"/>
            <a:ext cx="243" cy="2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4" name="公式" r:id="rId2" imgW="226060" imgH="208280" progId="Equation.3">
                    <p:embed/>
                  </p:oleObj>
                </mc:Choice>
                <mc:Fallback>
                  <p:oleObj name="公式" r:id="rId2" imgW="226060" imgH="208280" progId="Equation.3">
                    <p:embed/>
                    <p:pic>
                      <p:nvPicPr>
                        <p:cNvPr id="0" name="图片 2055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5" y="3544"/>
                          <a:ext cx="243" cy="2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12"/>
            <p:cNvGraphicFramePr>
              <a:graphicFrameLocks noChangeAspect="1"/>
            </p:cNvGraphicFramePr>
            <p:nvPr/>
          </p:nvGraphicFramePr>
          <p:xfrm>
            <a:off x="2073" y="3543"/>
            <a:ext cx="243" cy="2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5" name="公式" r:id="rId4" imgW="226060" imgH="208280" progId="Equation.3">
                    <p:embed/>
                  </p:oleObj>
                </mc:Choice>
                <mc:Fallback>
                  <p:oleObj name="公式" r:id="rId4" imgW="226060" imgH="208280" progId="Equation.3">
                    <p:embed/>
                    <p:pic>
                      <p:nvPicPr>
                        <p:cNvPr id="0" name="图片 205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73" y="3543"/>
                          <a:ext cx="243" cy="2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5" name="Group 13"/>
          <p:cNvGrpSpPr/>
          <p:nvPr/>
        </p:nvGrpSpPr>
        <p:grpSpPr bwMode="auto">
          <a:xfrm>
            <a:off x="2090057" y="1517176"/>
            <a:ext cx="3884201" cy="2866798"/>
            <a:chOff x="3398" y="9398"/>
            <a:chExt cx="4276" cy="2392"/>
          </a:xfrm>
        </p:grpSpPr>
        <p:sp>
          <p:nvSpPr>
            <p:cNvPr id="86" name="Line 32"/>
            <p:cNvSpPr>
              <a:spLocks noChangeAspect="1" noChangeShapeType="1"/>
            </p:cNvSpPr>
            <p:nvPr/>
          </p:nvSpPr>
          <p:spPr bwMode="auto">
            <a:xfrm>
              <a:off x="3398" y="10854"/>
              <a:ext cx="396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Line 31"/>
            <p:cNvSpPr>
              <a:spLocks noChangeAspect="1" noChangeShapeType="1"/>
            </p:cNvSpPr>
            <p:nvPr/>
          </p:nvSpPr>
          <p:spPr bwMode="auto">
            <a:xfrm flipV="1">
              <a:off x="4694" y="9773"/>
              <a:ext cx="0" cy="20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30"/>
            <p:cNvSpPr>
              <a:spLocks noChangeAspect="1"/>
            </p:cNvSpPr>
            <p:nvPr/>
          </p:nvSpPr>
          <p:spPr bwMode="auto">
            <a:xfrm>
              <a:off x="3727" y="10818"/>
              <a:ext cx="219" cy="278"/>
            </a:xfrm>
            <a:custGeom>
              <a:avLst/>
              <a:gdLst>
                <a:gd name="T0" fmla="*/ 0 w 144"/>
                <a:gd name="T1" fmla="*/ 1225 h 192"/>
                <a:gd name="T2" fmla="*/ 782 w 144"/>
                <a:gd name="T3" fmla="*/ 610 h 192"/>
                <a:gd name="T4" fmla="*/ 1171 w 144"/>
                <a:gd name="T5" fmla="*/ 0 h 192"/>
                <a:gd name="T6" fmla="*/ 0 60000 65536"/>
                <a:gd name="T7" fmla="*/ 0 60000 65536"/>
                <a:gd name="T8" fmla="*/ 0 60000 65536"/>
                <a:gd name="T9" fmla="*/ 0 w 144"/>
                <a:gd name="T10" fmla="*/ 0 h 192"/>
                <a:gd name="T11" fmla="*/ 144 w 144"/>
                <a:gd name="T12" fmla="*/ 192 h 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" h="192">
                  <a:moveTo>
                    <a:pt x="0" y="192"/>
                  </a:moveTo>
                  <a:cubicBezTo>
                    <a:pt x="36" y="160"/>
                    <a:pt x="72" y="128"/>
                    <a:pt x="96" y="96"/>
                  </a:cubicBezTo>
                  <a:cubicBezTo>
                    <a:pt x="120" y="64"/>
                    <a:pt x="132" y="32"/>
                    <a:pt x="144" y="0"/>
                  </a:cubicBezTo>
                </a:path>
              </a:pathLst>
            </a:custGeom>
            <a:noFill/>
            <a:ln w="127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29"/>
            <p:cNvSpPr>
              <a:spLocks noChangeAspect="1"/>
            </p:cNvSpPr>
            <p:nvPr/>
          </p:nvSpPr>
          <p:spPr bwMode="auto">
            <a:xfrm>
              <a:off x="3946" y="10205"/>
              <a:ext cx="732" cy="626"/>
            </a:xfrm>
            <a:custGeom>
              <a:avLst/>
              <a:gdLst>
                <a:gd name="T0" fmla="*/ 0 w 480"/>
                <a:gd name="T1" fmla="*/ 2759 h 432"/>
                <a:gd name="T2" fmla="*/ 1979 w 480"/>
                <a:gd name="T3" fmla="*/ 0 h 432"/>
                <a:gd name="T4" fmla="*/ 3959 w 480"/>
                <a:gd name="T5" fmla="*/ 2759 h 432"/>
                <a:gd name="T6" fmla="*/ 0 60000 65536"/>
                <a:gd name="T7" fmla="*/ 0 60000 65536"/>
                <a:gd name="T8" fmla="*/ 0 60000 65536"/>
                <a:gd name="T9" fmla="*/ 0 w 480"/>
                <a:gd name="T10" fmla="*/ 0 h 432"/>
                <a:gd name="T11" fmla="*/ 480 w 480"/>
                <a:gd name="T12" fmla="*/ 432 h 4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432">
                  <a:moveTo>
                    <a:pt x="0" y="432"/>
                  </a:moveTo>
                  <a:cubicBezTo>
                    <a:pt x="80" y="216"/>
                    <a:pt x="160" y="0"/>
                    <a:pt x="240" y="0"/>
                  </a:cubicBezTo>
                  <a:cubicBezTo>
                    <a:pt x="320" y="0"/>
                    <a:pt x="400" y="216"/>
                    <a:pt x="480" y="432"/>
                  </a:cubicBezTo>
                </a:path>
              </a:pathLst>
            </a:custGeom>
            <a:noFill/>
            <a:ln w="127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28"/>
            <p:cNvSpPr>
              <a:spLocks noChangeAspect="1"/>
            </p:cNvSpPr>
            <p:nvPr/>
          </p:nvSpPr>
          <p:spPr bwMode="auto">
            <a:xfrm flipV="1">
              <a:off x="4678" y="10804"/>
              <a:ext cx="731" cy="626"/>
            </a:xfrm>
            <a:custGeom>
              <a:avLst/>
              <a:gdLst>
                <a:gd name="T0" fmla="*/ 0 w 480"/>
                <a:gd name="T1" fmla="*/ 2759 h 432"/>
                <a:gd name="T2" fmla="*/ 1966 w 480"/>
                <a:gd name="T3" fmla="*/ 0 h 432"/>
                <a:gd name="T4" fmla="*/ 3931 w 480"/>
                <a:gd name="T5" fmla="*/ 2759 h 432"/>
                <a:gd name="T6" fmla="*/ 0 60000 65536"/>
                <a:gd name="T7" fmla="*/ 0 60000 65536"/>
                <a:gd name="T8" fmla="*/ 0 60000 65536"/>
                <a:gd name="T9" fmla="*/ 0 w 480"/>
                <a:gd name="T10" fmla="*/ 0 h 432"/>
                <a:gd name="T11" fmla="*/ 480 w 480"/>
                <a:gd name="T12" fmla="*/ 432 h 4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432">
                  <a:moveTo>
                    <a:pt x="0" y="432"/>
                  </a:moveTo>
                  <a:cubicBezTo>
                    <a:pt x="80" y="216"/>
                    <a:pt x="160" y="0"/>
                    <a:pt x="240" y="0"/>
                  </a:cubicBezTo>
                  <a:cubicBezTo>
                    <a:pt x="320" y="0"/>
                    <a:pt x="400" y="216"/>
                    <a:pt x="480" y="432"/>
                  </a:cubicBezTo>
                </a:path>
              </a:pathLst>
            </a:custGeom>
            <a:noFill/>
            <a:ln w="127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27"/>
            <p:cNvSpPr>
              <a:spLocks noChangeAspect="1"/>
            </p:cNvSpPr>
            <p:nvPr/>
          </p:nvSpPr>
          <p:spPr bwMode="auto">
            <a:xfrm>
              <a:off x="5395" y="10266"/>
              <a:ext cx="1835" cy="565"/>
            </a:xfrm>
            <a:custGeom>
              <a:avLst/>
              <a:gdLst>
                <a:gd name="T0" fmla="*/ 0 w 1835"/>
                <a:gd name="T1" fmla="*/ 565 h 565"/>
                <a:gd name="T2" fmla="*/ 146 w 1835"/>
                <a:gd name="T3" fmla="*/ 287 h 565"/>
                <a:gd name="T4" fmla="*/ 366 w 1835"/>
                <a:gd name="T5" fmla="*/ 78 h 565"/>
                <a:gd name="T6" fmla="*/ 658 w 1835"/>
                <a:gd name="T7" fmla="*/ 9 h 565"/>
                <a:gd name="T8" fmla="*/ 1280 w 1835"/>
                <a:gd name="T9" fmla="*/ 24 h 565"/>
                <a:gd name="T10" fmla="*/ 1835 w 1835"/>
                <a:gd name="T11" fmla="*/ 54 h 5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35"/>
                <a:gd name="T19" fmla="*/ 0 h 565"/>
                <a:gd name="T20" fmla="*/ 1835 w 1835"/>
                <a:gd name="T21" fmla="*/ 565 h 56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35" h="565">
                  <a:moveTo>
                    <a:pt x="0" y="565"/>
                  </a:moveTo>
                  <a:cubicBezTo>
                    <a:pt x="43" y="466"/>
                    <a:pt x="85" y="368"/>
                    <a:pt x="146" y="287"/>
                  </a:cubicBezTo>
                  <a:cubicBezTo>
                    <a:pt x="207" y="206"/>
                    <a:pt x="280" y="125"/>
                    <a:pt x="366" y="78"/>
                  </a:cubicBezTo>
                  <a:cubicBezTo>
                    <a:pt x="451" y="32"/>
                    <a:pt x="506" y="18"/>
                    <a:pt x="658" y="9"/>
                  </a:cubicBezTo>
                  <a:cubicBezTo>
                    <a:pt x="810" y="0"/>
                    <a:pt x="1084" y="16"/>
                    <a:pt x="1280" y="24"/>
                  </a:cubicBezTo>
                  <a:cubicBezTo>
                    <a:pt x="1476" y="32"/>
                    <a:pt x="1720" y="48"/>
                    <a:pt x="1835" y="54"/>
                  </a:cubicBezTo>
                </a:path>
              </a:pathLst>
            </a:custGeom>
            <a:noFill/>
            <a:ln w="127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Line 26"/>
            <p:cNvSpPr>
              <a:spLocks noChangeAspect="1" noChangeShapeType="1"/>
            </p:cNvSpPr>
            <p:nvPr/>
          </p:nvSpPr>
          <p:spPr bwMode="auto">
            <a:xfrm>
              <a:off x="3412" y="11574"/>
              <a:ext cx="396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Text Box 25"/>
            <p:cNvSpPr txBox="1">
              <a:spLocks noChangeAspect="1" noChangeArrowheads="1"/>
            </p:cNvSpPr>
            <p:nvPr/>
          </p:nvSpPr>
          <p:spPr bwMode="auto">
            <a:xfrm>
              <a:off x="4346" y="11051"/>
              <a:ext cx="712" cy="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altLang="zh-CN"/>
            </a:p>
          </p:txBody>
        </p:sp>
        <p:sp>
          <p:nvSpPr>
            <p:cNvPr id="94" name="Text Box 24"/>
            <p:cNvSpPr txBox="1">
              <a:spLocks noChangeAspect="1" noChangeArrowheads="1"/>
            </p:cNvSpPr>
            <p:nvPr/>
          </p:nvSpPr>
          <p:spPr bwMode="auto">
            <a:xfrm>
              <a:off x="5428" y="10298"/>
              <a:ext cx="384" cy="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altLang="zh-CN" dirty="0"/>
            </a:p>
          </p:txBody>
        </p:sp>
        <p:grpSp>
          <p:nvGrpSpPr>
            <p:cNvPr id="95" name="Group 21"/>
            <p:cNvGrpSpPr>
              <a:grpSpLocks noChangeAspect="1"/>
            </p:cNvGrpSpPr>
            <p:nvPr/>
          </p:nvGrpSpPr>
          <p:grpSpPr bwMode="auto">
            <a:xfrm>
              <a:off x="5311" y="10651"/>
              <a:ext cx="216" cy="216"/>
              <a:chOff x="1632" y="3648"/>
              <a:chExt cx="144" cy="144"/>
            </a:xfrm>
          </p:grpSpPr>
          <p:sp>
            <p:nvSpPr>
              <p:cNvPr id="103" name="Line 23"/>
              <p:cNvSpPr>
                <a:spLocks noChangeAspect="1"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4" name="Line 22"/>
              <p:cNvSpPr>
                <a:spLocks noChangeAspect="1"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6" name="Rectangle 20"/>
            <p:cNvSpPr>
              <a:spLocks noChangeAspect="1" noChangeArrowheads="1"/>
            </p:cNvSpPr>
            <p:nvPr/>
          </p:nvSpPr>
          <p:spPr bwMode="auto">
            <a:xfrm>
              <a:off x="7232" y="10795"/>
              <a:ext cx="442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/>
            </a:p>
          </p:txBody>
        </p:sp>
        <p:sp>
          <p:nvSpPr>
            <p:cNvPr id="97" name="Rectangle 19"/>
            <p:cNvSpPr>
              <a:spLocks noChangeAspect="1" noChangeArrowheads="1"/>
            </p:cNvSpPr>
            <p:nvPr/>
          </p:nvSpPr>
          <p:spPr bwMode="auto">
            <a:xfrm>
              <a:off x="4684" y="9398"/>
              <a:ext cx="806" cy="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altLang="zh-CN" sz="1400" i="1" baseline="-300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/>
            </a:p>
          </p:txBody>
        </p:sp>
        <p:sp>
          <p:nvSpPr>
            <p:cNvPr id="98" name="Line 18"/>
            <p:cNvSpPr>
              <a:spLocks noChangeAspect="1" noChangeShapeType="1"/>
            </p:cNvSpPr>
            <p:nvPr/>
          </p:nvSpPr>
          <p:spPr bwMode="auto">
            <a:xfrm>
              <a:off x="6461" y="10840"/>
              <a:ext cx="0" cy="7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Rectangle 17"/>
            <p:cNvSpPr>
              <a:spLocks noChangeAspect="1" noChangeArrowheads="1"/>
            </p:cNvSpPr>
            <p:nvPr/>
          </p:nvSpPr>
          <p:spPr bwMode="auto">
            <a:xfrm>
              <a:off x="6092" y="10796"/>
              <a:ext cx="526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y</a:t>
              </a:r>
              <a:endParaRPr lang="en-US" altLang="zh-CN"/>
            </a:p>
          </p:txBody>
        </p:sp>
        <p:grpSp>
          <p:nvGrpSpPr>
            <p:cNvPr id="100" name="Group 14"/>
            <p:cNvGrpSpPr>
              <a:grpSpLocks noChangeAspect="1"/>
            </p:cNvGrpSpPr>
            <p:nvPr/>
          </p:nvGrpSpPr>
          <p:grpSpPr bwMode="auto">
            <a:xfrm>
              <a:off x="4591" y="11358"/>
              <a:ext cx="216" cy="216"/>
              <a:chOff x="1632" y="3648"/>
              <a:chExt cx="144" cy="144"/>
            </a:xfrm>
          </p:grpSpPr>
          <p:sp>
            <p:nvSpPr>
              <p:cNvPr id="101" name="Line 16"/>
              <p:cNvSpPr>
                <a:spLocks noChangeAspect="1"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" name="Line 15"/>
              <p:cNvSpPr>
                <a:spLocks noChangeAspect="1"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2488379" y="4515729"/>
            <a:ext cx="6354351" cy="1249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规律</a:t>
            </a:r>
            <a:r>
              <a:rPr lang="zh-CN" altLang="en-US" dirty="0" smtClean="0"/>
              <a:t>：</a:t>
            </a:r>
            <a:r>
              <a:rPr lang="zh-CN" altLang="en-US" sz="2400" dirty="0" smtClean="0"/>
              <a:t>同号刃型位错力图排成墙且远离</a:t>
            </a:r>
            <a:endParaRPr lang="en-US" altLang="zh-CN" sz="2400" dirty="0" smtClean="0"/>
          </a:p>
          <a:p>
            <a:r>
              <a:rPr lang="zh-CN" altLang="en-US" sz="2400" dirty="0" smtClean="0"/>
              <a:t>           异号</a:t>
            </a:r>
            <a:r>
              <a:rPr lang="zh-CN" altLang="en-US" sz="2400" dirty="0"/>
              <a:t>刃型位错力图排</a:t>
            </a:r>
            <a:r>
              <a:rPr lang="zh-CN" altLang="en-US" sz="2400" dirty="0" smtClean="0"/>
              <a:t>成</a:t>
            </a:r>
            <a:r>
              <a:rPr lang="en-US" altLang="zh-CN" sz="2400" dirty="0" smtClean="0"/>
              <a:t>45</a:t>
            </a:r>
            <a:r>
              <a:rPr lang="en-US" altLang="zh-CN" sz="2400" baseline="30000" dirty="0" smtClean="0"/>
              <a:t>o</a:t>
            </a:r>
            <a:r>
              <a:rPr lang="en-US" altLang="zh-CN" sz="2400" dirty="0" smtClean="0"/>
              <a:t>C</a:t>
            </a:r>
            <a:r>
              <a:rPr lang="zh-CN" altLang="en-US" sz="2400" dirty="0" smtClean="0"/>
              <a:t>且相互吸引</a:t>
            </a:r>
            <a:endParaRPr lang="en-US" altLang="zh-CN" sz="2400" dirty="0"/>
          </a:p>
          <a:p>
            <a:endParaRPr lang="zh-CN" altLang="en-US" sz="2400" dirty="0"/>
          </a:p>
        </p:txBody>
      </p:sp>
      <p:sp>
        <p:nvSpPr>
          <p:cNvPr id="5" name="任意多边形 4"/>
          <p:cNvSpPr/>
          <p:nvPr/>
        </p:nvSpPr>
        <p:spPr bwMode="auto">
          <a:xfrm>
            <a:off x="2002302" y="2520990"/>
            <a:ext cx="3773362" cy="1450342"/>
          </a:xfrm>
          <a:custGeom>
            <a:avLst/>
            <a:gdLst>
              <a:gd name="connsiteX0" fmla="*/ 0 w 3773362"/>
              <a:gd name="connsiteY0" fmla="*/ 348819 h 1450342"/>
              <a:gd name="connsiteX1" fmla="*/ 590843 w 3773362"/>
              <a:gd name="connsiteY1" fmla="*/ 742715 h 1450342"/>
              <a:gd name="connsiteX2" fmla="*/ 829993 w 3773362"/>
              <a:gd name="connsiteY2" fmla="*/ 1361693 h 1450342"/>
              <a:gd name="connsiteX3" fmla="*/ 1252024 w 3773362"/>
              <a:gd name="connsiteY3" fmla="*/ 742715 h 1450342"/>
              <a:gd name="connsiteX4" fmla="*/ 1561513 w 3773362"/>
              <a:gd name="connsiteY4" fmla="*/ 11195 h 1450342"/>
              <a:gd name="connsiteX5" fmla="*/ 2194560 w 3773362"/>
              <a:gd name="connsiteY5" fmla="*/ 1347625 h 1450342"/>
              <a:gd name="connsiteX6" fmla="*/ 3601329 w 3773362"/>
              <a:gd name="connsiteY6" fmla="*/ 1361693 h 1450342"/>
              <a:gd name="connsiteX7" fmla="*/ 3699803 w 3773362"/>
              <a:gd name="connsiteY7" fmla="*/ 1375761 h 1450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73362" h="1450342">
                <a:moveTo>
                  <a:pt x="0" y="348819"/>
                </a:moveTo>
                <a:cubicBezTo>
                  <a:pt x="226255" y="461361"/>
                  <a:pt x="452511" y="573903"/>
                  <a:pt x="590843" y="742715"/>
                </a:cubicBezTo>
                <a:cubicBezTo>
                  <a:pt x="729175" y="911527"/>
                  <a:pt x="719796" y="1361693"/>
                  <a:pt x="829993" y="1361693"/>
                </a:cubicBezTo>
                <a:cubicBezTo>
                  <a:pt x="940190" y="1361693"/>
                  <a:pt x="1130104" y="967798"/>
                  <a:pt x="1252024" y="742715"/>
                </a:cubicBezTo>
                <a:cubicBezTo>
                  <a:pt x="1373944" y="517632"/>
                  <a:pt x="1404424" y="-89623"/>
                  <a:pt x="1561513" y="11195"/>
                </a:cubicBezTo>
                <a:cubicBezTo>
                  <a:pt x="1718602" y="112013"/>
                  <a:pt x="1854591" y="1122542"/>
                  <a:pt x="2194560" y="1347625"/>
                </a:cubicBezTo>
                <a:cubicBezTo>
                  <a:pt x="2534529" y="1572708"/>
                  <a:pt x="3350455" y="1357004"/>
                  <a:pt x="3601329" y="1361693"/>
                </a:cubicBezTo>
                <a:cubicBezTo>
                  <a:pt x="3852203" y="1366382"/>
                  <a:pt x="3776003" y="1371071"/>
                  <a:pt x="3699803" y="1375761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930400" y="283479"/>
            <a:ext cx="8708571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4.14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位错间的互相作用</a:t>
            </a:r>
            <a:r>
              <a:rPr lang="en-US" altLang="zh-CN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平行螺型位错</a:t>
            </a:r>
            <a:endParaRPr lang="zh-CN" altLang="en-US" sz="32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105" name="Group 7"/>
          <p:cNvGrpSpPr/>
          <p:nvPr/>
        </p:nvGrpSpPr>
        <p:grpSpPr bwMode="auto">
          <a:xfrm>
            <a:off x="1646464" y="1851480"/>
            <a:ext cx="2473491" cy="3003500"/>
            <a:chOff x="3651" y="6715"/>
            <a:chExt cx="2809" cy="2878"/>
          </a:xfrm>
        </p:grpSpPr>
        <p:sp>
          <p:nvSpPr>
            <p:cNvPr id="106" name="Line 27"/>
            <p:cNvSpPr>
              <a:spLocks noChangeShapeType="1"/>
            </p:cNvSpPr>
            <p:nvPr/>
          </p:nvSpPr>
          <p:spPr bwMode="auto">
            <a:xfrm>
              <a:off x="4731" y="8310"/>
              <a:ext cx="172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Line 26"/>
            <p:cNvSpPr>
              <a:spLocks noChangeShapeType="1"/>
            </p:cNvSpPr>
            <p:nvPr/>
          </p:nvSpPr>
          <p:spPr bwMode="auto">
            <a:xfrm flipV="1">
              <a:off x="4731" y="7055"/>
              <a:ext cx="0" cy="125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Line 25"/>
            <p:cNvSpPr>
              <a:spLocks noChangeShapeType="1"/>
            </p:cNvSpPr>
            <p:nvPr/>
          </p:nvSpPr>
          <p:spPr bwMode="auto">
            <a:xfrm flipH="1">
              <a:off x="3795" y="8296"/>
              <a:ext cx="936" cy="100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Line 24"/>
            <p:cNvSpPr>
              <a:spLocks noChangeShapeType="1"/>
            </p:cNvSpPr>
            <p:nvPr/>
          </p:nvSpPr>
          <p:spPr bwMode="auto">
            <a:xfrm flipH="1">
              <a:off x="4106" y="8310"/>
              <a:ext cx="625" cy="65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Line 23"/>
            <p:cNvSpPr>
              <a:spLocks noChangeShapeType="1"/>
            </p:cNvSpPr>
            <p:nvPr/>
          </p:nvSpPr>
          <p:spPr bwMode="auto">
            <a:xfrm flipH="1">
              <a:off x="5044" y="8154"/>
              <a:ext cx="684" cy="68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Line 22"/>
            <p:cNvSpPr>
              <a:spLocks noChangeShapeType="1"/>
            </p:cNvSpPr>
            <p:nvPr/>
          </p:nvSpPr>
          <p:spPr bwMode="auto">
            <a:xfrm flipV="1">
              <a:off x="4718" y="8141"/>
              <a:ext cx="1010" cy="15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Line 21"/>
            <p:cNvSpPr>
              <a:spLocks noChangeShapeType="1"/>
            </p:cNvSpPr>
            <p:nvPr/>
          </p:nvSpPr>
          <p:spPr bwMode="auto">
            <a:xfrm flipV="1">
              <a:off x="4108" y="8822"/>
              <a:ext cx="936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Rectangle 20"/>
            <p:cNvSpPr>
              <a:spLocks noChangeArrowheads="1"/>
            </p:cNvSpPr>
            <p:nvPr/>
          </p:nvSpPr>
          <p:spPr bwMode="auto">
            <a:xfrm>
              <a:off x="6206" y="8120"/>
              <a:ext cx="210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/>
            </a:p>
          </p:txBody>
        </p:sp>
        <p:sp>
          <p:nvSpPr>
            <p:cNvPr id="114" name="Rectangle 19"/>
            <p:cNvSpPr>
              <a:spLocks noChangeArrowheads="1"/>
            </p:cNvSpPr>
            <p:nvPr/>
          </p:nvSpPr>
          <p:spPr bwMode="auto">
            <a:xfrm>
              <a:off x="4898" y="6715"/>
              <a:ext cx="94" cy="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y</a:t>
              </a:r>
              <a:endParaRPr lang="en-US" altLang="zh-CN"/>
            </a:p>
          </p:txBody>
        </p:sp>
        <p:sp>
          <p:nvSpPr>
            <p:cNvPr id="115" name="Rectangle 18"/>
            <p:cNvSpPr>
              <a:spLocks noChangeArrowheads="1"/>
            </p:cNvSpPr>
            <p:nvPr/>
          </p:nvSpPr>
          <p:spPr bwMode="auto">
            <a:xfrm>
              <a:off x="3651" y="9246"/>
              <a:ext cx="360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z</a:t>
              </a:r>
              <a:endParaRPr lang="en-US" altLang="zh-CN"/>
            </a:p>
          </p:txBody>
        </p:sp>
        <p:sp>
          <p:nvSpPr>
            <p:cNvPr id="116" name="Rectangle 17"/>
            <p:cNvSpPr>
              <a:spLocks noChangeArrowheads="1"/>
            </p:cNvSpPr>
            <p:nvPr/>
          </p:nvSpPr>
          <p:spPr bwMode="auto">
            <a:xfrm>
              <a:off x="4306" y="7823"/>
              <a:ext cx="582" cy="5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en-US" altLang="zh-CN"/>
            </a:p>
          </p:txBody>
        </p:sp>
        <p:sp>
          <p:nvSpPr>
            <p:cNvPr id="117" name="Line 16"/>
            <p:cNvSpPr>
              <a:spLocks noChangeShapeType="1"/>
            </p:cNvSpPr>
            <p:nvPr/>
          </p:nvSpPr>
          <p:spPr bwMode="auto">
            <a:xfrm flipH="1">
              <a:off x="4587" y="8382"/>
              <a:ext cx="216" cy="2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Line 15"/>
            <p:cNvSpPr>
              <a:spLocks noChangeShapeType="1"/>
            </p:cNvSpPr>
            <p:nvPr/>
          </p:nvSpPr>
          <p:spPr bwMode="auto">
            <a:xfrm flipH="1">
              <a:off x="5440" y="8369"/>
              <a:ext cx="200" cy="2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119" name="Object 14"/>
            <p:cNvGraphicFramePr/>
            <p:nvPr/>
          </p:nvGraphicFramePr>
          <p:xfrm>
            <a:off x="4744" y="8354"/>
            <a:ext cx="279" cy="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54" name="公式" r:id="rId2" imgW="152400" imgH="228600" progId="Equations">
                    <p:embed/>
                  </p:oleObj>
                </mc:Choice>
                <mc:Fallback>
                  <p:oleObj name="公式" r:id="rId2" imgW="152400" imgH="228600" progId="Equations">
                    <p:embed/>
                    <p:pic>
                      <p:nvPicPr>
                        <p:cNvPr id="0" name="图片 2165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4" y="8354"/>
                          <a:ext cx="279" cy="4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0" name="Object 13"/>
            <p:cNvGraphicFramePr/>
            <p:nvPr/>
          </p:nvGraphicFramePr>
          <p:xfrm>
            <a:off x="5598" y="8324"/>
            <a:ext cx="396" cy="4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55" name="公式" r:id="rId4" imgW="165100" imgH="228600" progId="Equations">
                    <p:embed/>
                  </p:oleObj>
                </mc:Choice>
                <mc:Fallback>
                  <p:oleObj name="公式" r:id="rId4" imgW="165100" imgH="228600" progId="Equations">
                    <p:embed/>
                    <p:pic>
                      <p:nvPicPr>
                        <p:cNvPr id="0" name="图片 2165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98" y="8324"/>
                          <a:ext cx="396" cy="44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1" name="Rectangle 12"/>
            <p:cNvSpPr>
              <a:spLocks noChangeArrowheads="1"/>
            </p:cNvSpPr>
            <p:nvPr/>
          </p:nvSpPr>
          <p:spPr bwMode="auto">
            <a:xfrm>
              <a:off x="5290" y="7715"/>
              <a:ext cx="226" cy="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en-US" altLang="zh-CN"/>
            </a:p>
          </p:txBody>
        </p:sp>
        <p:sp>
          <p:nvSpPr>
            <p:cNvPr id="122" name="Rectangle 11"/>
            <p:cNvSpPr>
              <a:spLocks noChangeArrowheads="1"/>
            </p:cNvSpPr>
            <p:nvPr/>
          </p:nvSpPr>
          <p:spPr bwMode="auto">
            <a:xfrm>
              <a:off x="4626" y="7682"/>
              <a:ext cx="525" cy="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zh-CN" sz="1400" i="1">
                  <a:solidFill>
                    <a:srgbClr val="000000"/>
                  </a:solidFill>
                  <a:latin typeface="Times New Roman" pitchFamily="18" charset="0"/>
                  <a:sym typeface="Symbol" pitchFamily="18" charset="2"/>
                </a:rPr>
                <a:t></a:t>
              </a:r>
              <a:endParaRPr lang="zh-CN" altLang="zh-CN" sz="1400" i="1">
                <a:solidFill>
                  <a:srgbClr val="000000"/>
                </a:solidFill>
                <a:latin typeface="Times New Roman" pitchFamily="18" charset="0"/>
                <a:sym typeface="Symbol" pitchFamily="18" charset="2"/>
              </a:endParaRPr>
            </a:p>
          </p:txBody>
        </p:sp>
        <p:sp>
          <p:nvSpPr>
            <p:cNvPr id="123" name="Line 10"/>
            <p:cNvSpPr>
              <a:spLocks noChangeShapeType="1"/>
            </p:cNvSpPr>
            <p:nvPr/>
          </p:nvSpPr>
          <p:spPr bwMode="auto">
            <a:xfrm>
              <a:off x="4947" y="8148"/>
              <a:ext cx="72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Text Box 9"/>
            <p:cNvSpPr txBox="1">
              <a:spLocks noChangeArrowheads="1"/>
            </p:cNvSpPr>
            <p:nvPr/>
          </p:nvSpPr>
          <p:spPr bwMode="auto">
            <a:xfrm>
              <a:off x="3982" y="8324"/>
              <a:ext cx="392" cy="6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altLang="zh-CN"/>
            </a:p>
          </p:txBody>
        </p:sp>
        <p:sp>
          <p:nvSpPr>
            <p:cNvPr id="125" name="Text Box 8"/>
            <p:cNvSpPr txBox="1">
              <a:spLocks noChangeArrowheads="1"/>
            </p:cNvSpPr>
            <p:nvPr/>
          </p:nvSpPr>
          <p:spPr bwMode="auto">
            <a:xfrm>
              <a:off x="5314" y="8417"/>
              <a:ext cx="224" cy="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altLang="zh-CN"/>
            </a:p>
          </p:txBody>
        </p:sp>
      </p:grpSp>
      <p:sp>
        <p:nvSpPr>
          <p:cNvPr id="126" name="TextBox 63"/>
          <p:cNvSpPr txBox="1">
            <a:spLocks noChangeArrowheads="1"/>
          </p:cNvSpPr>
          <p:nvPr/>
        </p:nvSpPr>
        <p:spPr bwMode="auto">
          <a:xfrm>
            <a:off x="4172320" y="1462090"/>
            <a:ext cx="6423179" cy="1554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对于两个平行螺位错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（设柏氏矢量分别为</a:t>
            </a:r>
            <a:r>
              <a:rPr lang="en-US" altLang="zh-CN" sz="2000" i="1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en-US" altLang="zh-CN" sz="2000" baseline="-25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altLang="zh-CN" sz="2000" i="1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en-US" altLang="zh-CN" sz="2000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），我们选取如图所示的坐标系。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则位错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在位错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处产生的应力为</a:t>
            </a:r>
            <a:r>
              <a:rPr lang="en-US" altLang="zh-CN" sz="2400" dirty="0" smtClean="0"/>
              <a:t>: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127" name="Object 42"/>
          <p:cNvGraphicFramePr>
            <a:graphicFrameLocks noChangeAspect="1"/>
          </p:cNvGraphicFramePr>
          <p:nvPr/>
        </p:nvGraphicFramePr>
        <p:xfrm>
          <a:off x="8195161" y="2302092"/>
          <a:ext cx="1120880" cy="8511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6" name="公式" r:id="rId6" imgW="850265" imgH="406400" progId="Equations">
                  <p:embed/>
                </p:oleObj>
              </mc:Choice>
              <mc:Fallback>
                <p:oleObj name="公式" r:id="rId6" imgW="850265" imgH="406400" progId="Equations">
                  <p:embed/>
                  <p:pic>
                    <p:nvPicPr>
                      <p:cNvPr id="0" name="图片 216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5161" y="2302092"/>
                        <a:ext cx="1120880" cy="8511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8" name="TextBox 68"/>
          <p:cNvSpPr txBox="1">
            <a:spLocks noChangeArrowheads="1"/>
          </p:cNvSpPr>
          <p:nvPr/>
        </p:nvSpPr>
        <p:spPr bwMode="auto">
          <a:xfrm>
            <a:off x="4242659" y="3366398"/>
            <a:ext cx="4146598" cy="41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因此位错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对位错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的作用力应该为：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129" name="Object 46"/>
          <p:cNvGraphicFramePr>
            <a:graphicFrameLocks noChangeAspect="1"/>
          </p:cNvGraphicFramePr>
          <p:nvPr/>
        </p:nvGraphicFramePr>
        <p:xfrm>
          <a:off x="8433045" y="3165014"/>
          <a:ext cx="1730242" cy="746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7" name="公式" r:id="rId8" imgW="1459865" imgH="406400" progId="Equations">
                  <p:embed/>
                </p:oleObj>
              </mc:Choice>
              <mc:Fallback>
                <p:oleObj name="公式" r:id="rId8" imgW="1459865" imgH="406400" progId="Equations">
                  <p:embed/>
                  <p:pic>
                    <p:nvPicPr>
                      <p:cNvPr id="0" name="图片 216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33045" y="3165014"/>
                        <a:ext cx="1730242" cy="746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" name="矩形 71"/>
          <p:cNvSpPr>
            <a:spLocks noChangeArrowheads="1"/>
          </p:cNvSpPr>
          <p:nvPr/>
        </p:nvSpPr>
        <p:spPr bwMode="auto">
          <a:xfrm>
            <a:off x="4201073" y="4103449"/>
            <a:ext cx="6344220" cy="146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sz="2000" dirty="0">
                <a:latin typeface="微软雅黑" pitchFamily="34" charset="-122"/>
                <a:ea typeface="微软雅黑" pitchFamily="34" charset="-122"/>
              </a:rPr>
              <a:t>其中，两平行螺位错同号时取“＋”，异号时取“－”。这也说明了同号平行螺位错之间相互排斥，异号平行螺位错之间相互吸引</a:t>
            </a:r>
            <a:r>
              <a:rPr lang="zh-CN" altLang="zh-CN" sz="1600" dirty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901372" y="167367"/>
            <a:ext cx="8708571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4.14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3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）螺型位错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和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刃型位错相互作用</a:t>
            </a:r>
            <a:endParaRPr lang="zh-CN" altLang="en-US" sz="32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aphicFrame>
        <p:nvGraphicFramePr>
          <p:cNvPr id="32" name="Object 13"/>
          <p:cNvGraphicFramePr>
            <a:graphicFrameLocks noChangeAspect="1"/>
          </p:cNvGraphicFramePr>
          <p:nvPr/>
        </p:nvGraphicFramePr>
        <p:xfrm>
          <a:off x="2943225" y="2616200"/>
          <a:ext cx="299878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21" name="公式" r:id="rId2" imgW="45110400" imgH="18288000" progId="Equation.3">
                  <p:embed/>
                </p:oleObj>
              </mc:Choice>
              <mc:Fallback>
                <p:oleObj name="公式" r:id="rId2" imgW="45110400" imgH="18288000" progId="Equation.3">
                  <p:embed/>
                  <p:pic>
                    <p:nvPicPr>
                      <p:cNvPr id="0" name="图片 227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43225" y="2616200"/>
                        <a:ext cx="2998788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14"/>
          <p:cNvGraphicFramePr>
            <a:graphicFrameLocks noChangeAspect="1"/>
          </p:cNvGraphicFramePr>
          <p:nvPr/>
        </p:nvGraphicFramePr>
        <p:xfrm>
          <a:off x="1934257" y="2995821"/>
          <a:ext cx="11112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22" name="公式" r:id="rId4" imgW="579120" imgH="217170" progId="Equation.3">
                  <p:embed/>
                </p:oleObj>
              </mc:Choice>
              <mc:Fallback>
                <p:oleObj name="公式" r:id="rId4" imgW="579120" imgH="217170" progId="Equation.3">
                  <p:embed/>
                  <p:pic>
                    <p:nvPicPr>
                      <p:cNvPr id="0" name="图片 227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4257" y="2995821"/>
                        <a:ext cx="11112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15"/>
          <p:cNvGraphicFramePr>
            <a:graphicFrameLocks noChangeAspect="1"/>
          </p:cNvGraphicFramePr>
          <p:nvPr/>
        </p:nvGraphicFramePr>
        <p:xfrm>
          <a:off x="3158219" y="3932446"/>
          <a:ext cx="1511300" cy="134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23" name="公式" r:id="rId6" imgW="895985" imgH="842010" progId="Equation.3">
                  <p:embed/>
                </p:oleObj>
              </mc:Choice>
              <mc:Fallback>
                <p:oleObj name="公式" r:id="rId6" imgW="895985" imgH="842010" progId="Equation.3">
                  <p:embed/>
                  <p:pic>
                    <p:nvPicPr>
                      <p:cNvPr id="0" name="图片 227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8219" y="3932446"/>
                        <a:ext cx="1511300" cy="134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5" name="Group 30"/>
          <p:cNvGrpSpPr/>
          <p:nvPr/>
        </p:nvGrpSpPr>
        <p:grpSpPr bwMode="auto">
          <a:xfrm>
            <a:off x="6307301" y="1638745"/>
            <a:ext cx="3828430" cy="3484802"/>
            <a:chOff x="3551" y="1751"/>
            <a:chExt cx="2244" cy="1942"/>
          </a:xfrm>
        </p:grpSpPr>
        <p:sp>
          <p:nvSpPr>
            <p:cNvPr id="36" name="Line 4"/>
            <p:cNvSpPr>
              <a:spLocks noChangeShapeType="1"/>
            </p:cNvSpPr>
            <p:nvPr/>
          </p:nvSpPr>
          <p:spPr bwMode="auto">
            <a:xfrm>
              <a:off x="3640" y="2930"/>
              <a:ext cx="189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Line 5"/>
            <p:cNvSpPr>
              <a:spLocks noChangeShapeType="1"/>
            </p:cNvSpPr>
            <p:nvPr/>
          </p:nvSpPr>
          <p:spPr bwMode="auto">
            <a:xfrm flipV="1">
              <a:off x="4153" y="1913"/>
              <a:ext cx="0" cy="17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6"/>
            <p:cNvSpPr>
              <a:spLocks noChangeShapeType="1"/>
            </p:cNvSpPr>
            <p:nvPr/>
          </p:nvSpPr>
          <p:spPr bwMode="auto">
            <a:xfrm>
              <a:off x="3653" y="2431"/>
              <a:ext cx="10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Line 7"/>
            <p:cNvSpPr>
              <a:spLocks noChangeShapeType="1"/>
            </p:cNvSpPr>
            <p:nvPr/>
          </p:nvSpPr>
          <p:spPr bwMode="auto">
            <a:xfrm>
              <a:off x="3794" y="2422"/>
              <a:ext cx="0" cy="50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Text Box 8"/>
            <p:cNvSpPr txBox="1">
              <a:spLocks noChangeArrowheads="1"/>
            </p:cNvSpPr>
            <p:nvPr/>
          </p:nvSpPr>
          <p:spPr bwMode="auto">
            <a:xfrm rot="-5400000">
              <a:off x="3481" y="2431"/>
              <a:ext cx="407" cy="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400" i="1">
                  <a:latin typeface="Times New Roman" pitchFamily="18" charset="0"/>
                </a:rPr>
                <a:t>d</a:t>
              </a:r>
              <a:endParaRPr kumimoji="1" lang="en-US" altLang="zh-CN" sz="2400" i="1">
                <a:latin typeface="Times New Roman" pitchFamily="18" charset="0"/>
              </a:endParaRPr>
            </a:p>
          </p:txBody>
        </p:sp>
        <p:sp>
          <p:nvSpPr>
            <p:cNvPr id="41" name="Text Box 9"/>
            <p:cNvSpPr txBox="1">
              <a:spLocks noChangeArrowheads="1"/>
            </p:cNvSpPr>
            <p:nvPr/>
          </p:nvSpPr>
          <p:spPr bwMode="auto">
            <a:xfrm>
              <a:off x="3948" y="2717"/>
              <a:ext cx="308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000">
                  <a:latin typeface="Times New Roman" pitchFamily="18" charset="0"/>
                </a:rPr>
                <a:t>O</a:t>
              </a:r>
              <a:endParaRPr kumimoji="1" lang="en-US" altLang="zh-CN" sz="2000">
                <a:latin typeface="Times New Roman" pitchFamily="18" charset="0"/>
              </a:endParaRPr>
            </a:p>
          </p:txBody>
        </p:sp>
        <p:sp>
          <p:nvSpPr>
            <p:cNvPr id="42" name="Text Box 10"/>
            <p:cNvSpPr txBox="1">
              <a:spLocks noChangeArrowheads="1"/>
            </p:cNvSpPr>
            <p:nvPr/>
          </p:nvSpPr>
          <p:spPr bwMode="auto">
            <a:xfrm>
              <a:off x="4214" y="2708"/>
              <a:ext cx="308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000">
                  <a:latin typeface="Times New Roman" pitchFamily="18" charset="0"/>
                </a:rPr>
                <a:t>1</a:t>
              </a:r>
              <a:endParaRPr kumimoji="1" lang="en-US" altLang="zh-CN" sz="2000">
                <a:latin typeface="Times New Roman" pitchFamily="18" charset="0"/>
              </a:endParaRPr>
            </a:p>
          </p:txBody>
        </p:sp>
        <p:sp>
          <p:nvSpPr>
            <p:cNvPr id="43" name="Text Box 11"/>
            <p:cNvSpPr txBox="1">
              <a:spLocks noChangeArrowheads="1"/>
            </p:cNvSpPr>
            <p:nvPr/>
          </p:nvSpPr>
          <p:spPr bwMode="auto">
            <a:xfrm>
              <a:off x="4679" y="2209"/>
              <a:ext cx="308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000">
                  <a:latin typeface="Times New Roman" pitchFamily="18" charset="0"/>
                </a:rPr>
                <a:t>2</a:t>
              </a:r>
              <a:endParaRPr kumimoji="1" lang="en-US" altLang="zh-CN" sz="2000">
                <a:latin typeface="Times New Roman" pitchFamily="18" charset="0"/>
              </a:endParaRPr>
            </a:p>
          </p:txBody>
        </p:sp>
        <p:sp>
          <p:nvSpPr>
            <p:cNvPr id="44" name="Text Box 12"/>
            <p:cNvSpPr txBox="1">
              <a:spLocks noChangeArrowheads="1"/>
            </p:cNvSpPr>
            <p:nvPr/>
          </p:nvSpPr>
          <p:spPr bwMode="auto">
            <a:xfrm>
              <a:off x="5487" y="2930"/>
              <a:ext cx="308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400" i="1">
                  <a:latin typeface="Times New Roman" pitchFamily="18" charset="0"/>
                </a:rPr>
                <a:t>x</a:t>
              </a:r>
              <a:endParaRPr kumimoji="1" lang="en-US" altLang="zh-CN" sz="2400" i="1">
                <a:latin typeface="Times New Roman" pitchFamily="18" charset="0"/>
              </a:endParaRPr>
            </a:p>
          </p:txBody>
        </p:sp>
        <p:sp>
          <p:nvSpPr>
            <p:cNvPr id="45" name="Text Box 13"/>
            <p:cNvSpPr txBox="1">
              <a:spLocks noChangeArrowheads="1"/>
            </p:cNvSpPr>
            <p:nvPr/>
          </p:nvSpPr>
          <p:spPr bwMode="auto">
            <a:xfrm>
              <a:off x="4182" y="1751"/>
              <a:ext cx="308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400" i="1">
                  <a:latin typeface="Times New Roman" pitchFamily="18" charset="0"/>
                </a:rPr>
                <a:t>y</a:t>
              </a:r>
              <a:endParaRPr kumimoji="1" lang="en-US" altLang="zh-CN" sz="2400" i="1">
                <a:latin typeface="Times New Roman" pitchFamily="18" charset="0"/>
              </a:endParaRPr>
            </a:p>
          </p:txBody>
        </p:sp>
        <p:sp>
          <p:nvSpPr>
            <p:cNvPr id="46" name="Text Box 14"/>
            <p:cNvSpPr txBox="1">
              <a:spLocks noChangeArrowheads="1"/>
            </p:cNvSpPr>
            <p:nvPr/>
          </p:nvSpPr>
          <p:spPr bwMode="auto">
            <a:xfrm>
              <a:off x="4913" y="2301"/>
              <a:ext cx="308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400" i="1">
                  <a:latin typeface="Times New Roman" pitchFamily="18" charset="0"/>
                </a:rPr>
                <a:t>F</a:t>
              </a:r>
              <a:r>
                <a:rPr kumimoji="1" lang="en-US" altLang="zh-CN" sz="2400" i="1" baseline="-25000">
                  <a:latin typeface="Times New Roman" pitchFamily="18" charset="0"/>
                </a:rPr>
                <a:t>x</a:t>
              </a:r>
              <a:endParaRPr kumimoji="1" lang="en-US" altLang="zh-CN" sz="2400" i="1">
                <a:latin typeface="Times New Roman" pitchFamily="18" charset="0"/>
              </a:endParaRPr>
            </a:p>
          </p:txBody>
        </p:sp>
        <p:sp>
          <p:nvSpPr>
            <p:cNvPr id="47" name="Text Box 15"/>
            <p:cNvSpPr txBox="1">
              <a:spLocks noChangeArrowheads="1"/>
            </p:cNvSpPr>
            <p:nvPr/>
          </p:nvSpPr>
          <p:spPr bwMode="auto">
            <a:xfrm>
              <a:off x="4564" y="1913"/>
              <a:ext cx="308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400" i="1">
                  <a:latin typeface="Times New Roman" pitchFamily="18" charset="0"/>
                </a:rPr>
                <a:t>F</a:t>
              </a:r>
              <a:r>
                <a:rPr kumimoji="1" lang="en-US" altLang="zh-CN" sz="2400" i="1" baseline="-25000">
                  <a:latin typeface="Times New Roman" pitchFamily="18" charset="0"/>
                </a:rPr>
                <a:t>y</a:t>
              </a:r>
              <a:endParaRPr kumimoji="1" lang="en-US" altLang="zh-CN" sz="2400" i="1">
                <a:latin typeface="Times New Roman" pitchFamily="18" charset="0"/>
              </a:endParaRPr>
            </a:p>
          </p:txBody>
        </p:sp>
        <p:grpSp>
          <p:nvGrpSpPr>
            <p:cNvPr id="48" name="Group 16"/>
            <p:cNvGrpSpPr/>
            <p:nvPr/>
          </p:nvGrpSpPr>
          <p:grpSpPr bwMode="auto">
            <a:xfrm>
              <a:off x="4596" y="2274"/>
              <a:ext cx="154" cy="152"/>
              <a:chOff x="1632" y="3648"/>
              <a:chExt cx="144" cy="144"/>
            </a:xfrm>
          </p:grpSpPr>
          <p:sp>
            <p:nvSpPr>
              <p:cNvPr id="56" name="Line 17"/>
              <p:cNvSpPr>
                <a:spLocks noChangeShapeType="1"/>
              </p:cNvSpPr>
              <p:nvPr/>
            </p:nvSpPr>
            <p:spPr bwMode="auto">
              <a:xfrm>
                <a:off x="1632" y="379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Line 18"/>
              <p:cNvSpPr>
                <a:spLocks noChangeShapeType="1"/>
              </p:cNvSpPr>
              <p:nvPr/>
            </p:nvSpPr>
            <p:spPr bwMode="auto">
              <a:xfrm rot="5400000">
                <a:off x="1626" y="3720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9" name="Line 19"/>
            <p:cNvSpPr>
              <a:spLocks noChangeShapeType="1"/>
            </p:cNvSpPr>
            <p:nvPr/>
          </p:nvSpPr>
          <p:spPr bwMode="auto">
            <a:xfrm>
              <a:off x="4666" y="2431"/>
              <a:ext cx="257" cy="0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20"/>
            <p:cNvSpPr>
              <a:spLocks noChangeShapeType="1"/>
            </p:cNvSpPr>
            <p:nvPr/>
          </p:nvSpPr>
          <p:spPr bwMode="auto">
            <a:xfrm rot="-5400000">
              <a:off x="4539" y="2298"/>
              <a:ext cx="254" cy="0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21"/>
            <p:cNvSpPr>
              <a:spLocks noChangeShapeType="1"/>
            </p:cNvSpPr>
            <p:nvPr/>
          </p:nvSpPr>
          <p:spPr bwMode="auto">
            <a:xfrm flipH="1">
              <a:off x="4205" y="2870"/>
              <a:ext cx="154" cy="1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52" name="Object 16"/>
            <p:cNvGraphicFramePr>
              <a:graphicFrameLocks noChangeAspect="1"/>
            </p:cNvGraphicFramePr>
            <p:nvPr/>
          </p:nvGraphicFramePr>
          <p:xfrm>
            <a:off x="4307" y="2930"/>
            <a:ext cx="183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724" name="Equation" r:id="rId8" imgW="135890" imgH="217170" progId="Equation.3">
                    <p:embed/>
                  </p:oleObj>
                </mc:Choice>
                <mc:Fallback>
                  <p:oleObj name="Equation" r:id="rId8" imgW="135890" imgH="217170" progId="Equation.3">
                    <p:embed/>
                    <p:pic>
                      <p:nvPicPr>
                        <p:cNvPr id="0" name="图片 227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07" y="2930"/>
                          <a:ext cx="183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" name="Line 23"/>
            <p:cNvSpPr>
              <a:spLocks noChangeShapeType="1"/>
            </p:cNvSpPr>
            <p:nvPr/>
          </p:nvSpPr>
          <p:spPr bwMode="auto">
            <a:xfrm>
              <a:off x="4564" y="2574"/>
              <a:ext cx="20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54" name="Object 17"/>
            <p:cNvGraphicFramePr>
              <a:graphicFrameLocks noChangeAspect="1"/>
            </p:cNvGraphicFramePr>
            <p:nvPr/>
          </p:nvGraphicFramePr>
          <p:xfrm>
            <a:off x="4769" y="2500"/>
            <a:ext cx="208" cy="2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725" name="Equation" r:id="rId10" imgW="153670" imgH="217170" progId="Equation.3">
                    <p:embed/>
                  </p:oleObj>
                </mc:Choice>
                <mc:Fallback>
                  <p:oleObj name="Equation" r:id="rId10" imgW="153670" imgH="217170" progId="Equation.3">
                    <p:embed/>
                    <p:pic>
                      <p:nvPicPr>
                        <p:cNvPr id="0" name="图片 227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69" y="2500"/>
                          <a:ext cx="208" cy="2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5" name="Line 25"/>
            <p:cNvSpPr>
              <a:spLocks noChangeShapeType="1"/>
            </p:cNvSpPr>
            <p:nvPr/>
          </p:nvSpPr>
          <p:spPr bwMode="auto">
            <a:xfrm flipH="1">
              <a:off x="4054" y="2816"/>
              <a:ext cx="205" cy="25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814287" y="1291781"/>
            <a:ext cx="3526971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Peach-Kohler</a:t>
            </a:r>
            <a:r>
              <a:rPr lang="zh-CN" altLang="en-US" sz="2800" b="1" u="wavyDb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公式：</a:t>
            </a:r>
            <a:endParaRPr lang="zh-CN" altLang="en-US" sz="2800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901372" y="167367"/>
            <a:ext cx="8234359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4.14 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）同</a:t>
            </a:r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一滑移面上的平行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混合位错</a:t>
            </a:r>
            <a:endParaRPr lang="zh-CN" altLang="en-US" sz="32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58" name="Group 32"/>
          <p:cNvGrpSpPr/>
          <p:nvPr/>
        </p:nvGrpSpPr>
        <p:grpSpPr bwMode="auto">
          <a:xfrm>
            <a:off x="6812512" y="1668906"/>
            <a:ext cx="3323219" cy="3242350"/>
            <a:chOff x="3551" y="1845"/>
            <a:chExt cx="1957" cy="2054"/>
          </a:xfrm>
        </p:grpSpPr>
        <p:sp>
          <p:nvSpPr>
            <p:cNvPr id="59" name="Line 13"/>
            <p:cNvSpPr>
              <a:spLocks noChangeShapeType="1"/>
            </p:cNvSpPr>
            <p:nvPr/>
          </p:nvSpPr>
          <p:spPr bwMode="auto">
            <a:xfrm>
              <a:off x="4217" y="3053"/>
              <a:ext cx="108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Line 14"/>
            <p:cNvSpPr>
              <a:spLocks noChangeShapeType="1"/>
            </p:cNvSpPr>
            <p:nvPr/>
          </p:nvSpPr>
          <p:spPr bwMode="auto">
            <a:xfrm flipV="1">
              <a:off x="4217" y="2045"/>
              <a:ext cx="0" cy="9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Line 15"/>
            <p:cNvSpPr>
              <a:spLocks noChangeAspect="1" noChangeShapeType="1"/>
            </p:cNvSpPr>
            <p:nvPr/>
          </p:nvSpPr>
          <p:spPr bwMode="auto">
            <a:xfrm flipH="1">
              <a:off x="3638" y="3043"/>
              <a:ext cx="579" cy="6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Line 16"/>
            <p:cNvSpPr>
              <a:spLocks noChangeShapeType="1"/>
            </p:cNvSpPr>
            <p:nvPr/>
          </p:nvSpPr>
          <p:spPr bwMode="auto">
            <a:xfrm flipH="1">
              <a:off x="3834" y="3053"/>
              <a:ext cx="375" cy="39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Rectangle 18"/>
            <p:cNvSpPr>
              <a:spLocks noChangeArrowheads="1"/>
            </p:cNvSpPr>
            <p:nvPr/>
          </p:nvSpPr>
          <p:spPr bwMode="auto">
            <a:xfrm>
              <a:off x="5227" y="2999"/>
              <a:ext cx="281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buFontTx/>
                <a:buNone/>
              </a:pPr>
              <a:r>
                <a:rPr kumimoji="1" lang="en-US" altLang="zh-CN" sz="2400" i="1">
                  <a:latin typeface="Times New Roman" pitchFamily="18" charset="0"/>
                </a:rPr>
                <a:t>x</a:t>
              </a:r>
              <a:endParaRPr kumimoji="1" lang="en-US" altLang="zh-CN" sz="2400">
                <a:latin typeface="Times New Roman" pitchFamily="18" charset="0"/>
              </a:endParaRPr>
            </a:p>
          </p:txBody>
        </p:sp>
        <p:sp>
          <p:nvSpPr>
            <p:cNvPr id="64" name="Rectangle 19"/>
            <p:cNvSpPr>
              <a:spLocks noChangeArrowheads="1"/>
            </p:cNvSpPr>
            <p:nvPr/>
          </p:nvSpPr>
          <p:spPr bwMode="auto">
            <a:xfrm>
              <a:off x="4218" y="1845"/>
              <a:ext cx="281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400" i="1">
                  <a:latin typeface="Times New Roman" pitchFamily="18" charset="0"/>
                </a:rPr>
                <a:t>y</a:t>
              </a:r>
              <a:endParaRPr kumimoji="1" lang="en-US" altLang="zh-CN" sz="2400">
                <a:latin typeface="Times New Roman" pitchFamily="18" charset="0"/>
              </a:endParaRPr>
            </a:p>
          </p:txBody>
        </p:sp>
        <p:sp>
          <p:nvSpPr>
            <p:cNvPr id="65" name="Rectangle 20"/>
            <p:cNvSpPr>
              <a:spLocks noChangeArrowheads="1"/>
            </p:cNvSpPr>
            <p:nvPr/>
          </p:nvSpPr>
          <p:spPr bwMode="auto">
            <a:xfrm>
              <a:off x="3551" y="3609"/>
              <a:ext cx="281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400">
                  <a:latin typeface="Times New Roman" pitchFamily="18" charset="0"/>
                </a:rPr>
                <a:t>z</a:t>
              </a:r>
              <a:endParaRPr kumimoji="1" lang="en-US" altLang="zh-CN" sz="2400">
                <a:latin typeface="Times New Roman" pitchFamily="18" charset="0"/>
              </a:endParaRPr>
            </a:p>
          </p:txBody>
        </p:sp>
        <p:sp>
          <p:nvSpPr>
            <p:cNvPr id="66" name="Rectangle 21"/>
            <p:cNvSpPr>
              <a:spLocks noChangeArrowheads="1"/>
            </p:cNvSpPr>
            <p:nvPr/>
          </p:nvSpPr>
          <p:spPr bwMode="auto">
            <a:xfrm>
              <a:off x="3968" y="2866"/>
              <a:ext cx="337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buFontTx/>
                <a:buNone/>
              </a:pPr>
              <a:r>
                <a:rPr kumimoji="1" lang="en-US" altLang="zh-CN" sz="2000">
                  <a:latin typeface="Times New Roman" pitchFamily="18" charset="0"/>
                </a:rPr>
                <a:t>O</a:t>
              </a:r>
              <a:endParaRPr kumimoji="1" lang="en-US" altLang="zh-CN" sz="2000">
                <a:latin typeface="Times New Roman" pitchFamily="18" charset="0"/>
              </a:endParaRPr>
            </a:p>
          </p:txBody>
        </p:sp>
        <p:sp>
          <p:nvSpPr>
            <p:cNvPr id="67" name="Line 22"/>
            <p:cNvSpPr>
              <a:spLocks noChangeShapeType="1"/>
            </p:cNvSpPr>
            <p:nvPr/>
          </p:nvSpPr>
          <p:spPr bwMode="auto">
            <a:xfrm flipH="1">
              <a:off x="4049" y="3094"/>
              <a:ext cx="0" cy="3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Line 23"/>
            <p:cNvSpPr>
              <a:spLocks noChangeShapeType="1"/>
            </p:cNvSpPr>
            <p:nvPr/>
          </p:nvSpPr>
          <p:spPr bwMode="auto">
            <a:xfrm>
              <a:off x="4666" y="3149"/>
              <a:ext cx="225" cy="21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69" name="Object 7"/>
            <p:cNvGraphicFramePr>
              <a:graphicFrameLocks noChangeAspect="1"/>
            </p:cNvGraphicFramePr>
            <p:nvPr/>
          </p:nvGraphicFramePr>
          <p:xfrm>
            <a:off x="3993" y="3428"/>
            <a:ext cx="179" cy="2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64" name="Equation" r:id="rId2" imgW="135890" imgH="217170" progId="Equation.3">
                    <p:embed/>
                  </p:oleObj>
                </mc:Choice>
                <mc:Fallback>
                  <p:oleObj name="Equation" r:id="rId2" imgW="135890" imgH="217170" progId="Equation.3">
                    <p:embed/>
                    <p:pic>
                      <p:nvPicPr>
                        <p:cNvPr id="0" name="图片 2366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93" y="3428"/>
                          <a:ext cx="179" cy="2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0" name="Object 8"/>
            <p:cNvGraphicFramePr>
              <a:graphicFrameLocks noChangeAspect="1"/>
            </p:cNvGraphicFramePr>
            <p:nvPr/>
          </p:nvGraphicFramePr>
          <p:xfrm>
            <a:off x="4875" y="3313"/>
            <a:ext cx="207" cy="2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665" name="Equation" r:id="rId4" imgW="153670" imgH="217170" progId="Equation.3">
                    <p:embed/>
                  </p:oleObj>
                </mc:Choice>
                <mc:Fallback>
                  <p:oleObj name="Equation" r:id="rId4" imgW="153670" imgH="217170" progId="Equation.3">
                    <p:embed/>
                    <p:pic>
                      <p:nvPicPr>
                        <p:cNvPr id="0" name="图片 236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75" y="3313"/>
                          <a:ext cx="207" cy="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" name="Text Box 26"/>
            <p:cNvSpPr txBox="1">
              <a:spLocks noChangeArrowheads="1"/>
            </p:cNvSpPr>
            <p:nvPr/>
          </p:nvSpPr>
          <p:spPr bwMode="auto">
            <a:xfrm>
              <a:off x="3881" y="3040"/>
              <a:ext cx="2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000">
                  <a:latin typeface="Times New Roman" pitchFamily="18" charset="0"/>
                </a:rPr>
                <a:t>1</a:t>
              </a:r>
              <a:endParaRPr kumimoji="1" lang="en-US" altLang="zh-CN" sz="2000">
                <a:latin typeface="Times New Roman" pitchFamily="18" charset="0"/>
              </a:endParaRPr>
            </a:p>
          </p:txBody>
        </p:sp>
        <p:sp>
          <p:nvSpPr>
            <p:cNvPr id="72" name="Text Box 27"/>
            <p:cNvSpPr txBox="1">
              <a:spLocks noChangeArrowheads="1"/>
            </p:cNvSpPr>
            <p:nvPr/>
          </p:nvSpPr>
          <p:spPr bwMode="auto">
            <a:xfrm>
              <a:off x="4835" y="3094"/>
              <a:ext cx="2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en-US" altLang="zh-CN" sz="2000">
                  <a:latin typeface="Times New Roman" pitchFamily="18" charset="0"/>
                </a:rPr>
                <a:t>2</a:t>
              </a:r>
              <a:endParaRPr kumimoji="1" lang="en-US" altLang="zh-CN" sz="2000">
                <a:latin typeface="Times New Roman" pitchFamily="18" charset="0"/>
              </a:endParaRPr>
            </a:p>
          </p:txBody>
        </p:sp>
        <p:sp>
          <p:nvSpPr>
            <p:cNvPr id="73" name="Rectangle 28"/>
            <p:cNvSpPr>
              <a:spLocks noChangeArrowheads="1"/>
            </p:cNvSpPr>
            <p:nvPr/>
          </p:nvSpPr>
          <p:spPr bwMode="auto">
            <a:xfrm>
              <a:off x="3825" y="3287"/>
              <a:ext cx="202" cy="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zh-CN" altLang="en-US" sz="2000" i="1">
                  <a:latin typeface="Times New Roman" pitchFamily="18" charset="0"/>
                  <a:sym typeface="Symbol" pitchFamily="18" charset="2"/>
                </a:rPr>
                <a:t></a:t>
              </a:r>
              <a:endParaRPr kumimoji="1" lang="zh-CN" altLang="en-US" sz="2000" i="1">
                <a:latin typeface="Times New Roman" pitchFamily="18" charset="0"/>
                <a:sym typeface="Symbol" pitchFamily="18" charset="2"/>
              </a:endParaRPr>
            </a:p>
          </p:txBody>
        </p:sp>
        <p:sp>
          <p:nvSpPr>
            <p:cNvPr id="74" name="Rectangle 29"/>
            <p:cNvSpPr>
              <a:spLocks noChangeArrowheads="1"/>
            </p:cNvSpPr>
            <p:nvPr/>
          </p:nvSpPr>
          <p:spPr bwMode="auto">
            <a:xfrm>
              <a:off x="4610" y="3242"/>
              <a:ext cx="190" cy="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zh-CN" altLang="en-US" sz="2000" i="1">
                  <a:latin typeface="Times New Roman" pitchFamily="18" charset="0"/>
                  <a:sym typeface="Symbol" pitchFamily="18" charset="2"/>
                </a:rPr>
                <a:t></a:t>
              </a:r>
              <a:endParaRPr kumimoji="1" lang="zh-CN" altLang="en-US" sz="2000" i="1">
                <a:latin typeface="Times New Roman" pitchFamily="18" charset="0"/>
                <a:sym typeface="Symbol" pitchFamily="18" charset="2"/>
              </a:endParaRPr>
            </a:p>
          </p:txBody>
        </p:sp>
        <p:sp>
          <p:nvSpPr>
            <p:cNvPr id="75" name="Line 31"/>
            <p:cNvSpPr>
              <a:spLocks noChangeShapeType="1"/>
            </p:cNvSpPr>
            <p:nvPr/>
          </p:nvSpPr>
          <p:spPr bwMode="auto">
            <a:xfrm flipH="1">
              <a:off x="4555" y="3060"/>
              <a:ext cx="375" cy="39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76" name="Object 18"/>
          <p:cNvGraphicFramePr>
            <a:graphicFrameLocks noChangeAspect="1"/>
          </p:cNvGraphicFramePr>
          <p:nvPr/>
        </p:nvGraphicFramePr>
        <p:xfrm>
          <a:off x="1901372" y="3483190"/>
          <a:ext cx="4507662" cy="14249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66" name="公式" r:id="rId6" imgW="2218055" imgH="796925" progId="Equation.3">
                  <p:embed/>
                </p:oleObj>
              </mc:Choice>
              <mc:Fallback>
                <p:oleObj name="公式" r:id="rId6" imgW="2218055" imgH="796925" progId="Equation.3">
                  <p:embed/>
                  <p:pic>
                    <p:nvPicPr>
                      <p:cNvPr id="0" name="图片 236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1372" y="3483190"/>
                        <a:ext cx="4507662" cy="14249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" name="TextBox 73"/>
          <p:cNvSpPr txBox="1">
            <a:spLocks noChangeArrowheads="1"/>
          </p:cNvSpPr>
          <p:nvPr/>
        </p:nvSpPr>
        <p:spPr bwMode="auto">
          <a:xfrm>
            <a:off x="2262193" y="2068058"/>
            <a:ext cx="4138607" cy="1005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000" spc="300" dirty="0">
                <a:latin typeface="微软雅黑" pitchFamily="34" charset="-122"/>
                <a:ea typeface="微软雅黑" pitchFamily="34" charset="-122"/>
              </a:rPr>
              <a:t>只需要将对应的混合位错分解成螺型分量和刃型分量即可</a:t>
            </a:r>
            <a:endParaRPr lang="zh-CN" altLang="en-US" sz="2000" spc="3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901372" y="167367"/>
            <a:ext cx="8234359" cy="57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例题（要求熟练掌握此类题型求解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方法）</a:t>
            </a:r>
            <a:endParaRPr lang="zh-CN" altLang="en-US" sz="32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26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1596571"/>
            <a:ext cx="3569962" cy="127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" name="Object 11"/>
          <p:cNvGraphicFramePr>
            <a:graphicFrameLocks noChangeAspect="1"/>
          </p:cNvGraphicFramePr>
          <p:nvPr/>
        </p:nvGraphicFramePr>
        <p:xfrm>
          <a:off x="7164606" y="2955953"/>
          <a:ext cx="3092810" cy="123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3" name="公式" r:id="rId3" imgW="1841500" imgH="736600" progId="Equations">
                  <p:embed/>
                </p:oleObj>
              </mc:Choice>
              <mc:Fallback>
                <p:oleObj name="公式" r:id="rId3" imgW="1841500" imgH="736600" progId="Equations">
                  <p:embed/>
                  <p:pic>
                    <p:nvPicPr>
                      <p:cNvPr id="0" name="图片 246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606" y="2955953"/>
                        <a:ext cx="3092810" cy="12323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13"/>
          <p:cNvGraphicFramePr>
            <a:graphicFrameLocks noChangeAspect="1"/>
          </p:cNvGraphicFramePr>
          <p:nvPr/>
        </p:nvGraphicFramePr>
        <p:xfrm>
          <a:off x="6743699" y="4238168"/>
          <a:ext cx="3776803" cy="75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4" name="公式" r:id="rId5" imgW="2209800" imgH="444500" progId="Equations">
                  <p:embed/>
                </p:oleObj>
              </mc:Choice>
              <mc:Fallback>
                <p:oleObj name="公式" r:id="rId5" imgW="2209800" imgH="444500" progId="Equations">
                  <p:embed/>
                  <p:pic>
                    <p:nvPicPr>
                      <p:cNvPr id="0" name="图片 246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3699" y="4238168"/>
                        <a:ext cx="3776803" cy="754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73"/>
          <p:cNvSpPr txBox="1">
            <a:spLocks noChangeArrowheads="1"/>
          </p:cNvSpPr>
          <p:nvPr/>
        </p:nvSpPr>
        <p:spPr bwMode="auto">
          <a:xfrm>
            <a:off x="1851096" y="1290409"/>
            <a:ext cx="453548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螺位错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AB 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和刃位错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 CD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在空间相隔为</a:t>
            </a:r>
            <a:r>
              <a:rPr lang="en-US" altLang="zh-CN" i="1" dirty="0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如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图所示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" name="Picture 5" descr="交叉位错之间的交互作用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6" t="4951" r="9227" b="19809"/>
          <a:stretch>
            <a:fillRect/>
          </a:stretch>
        </p:blipFill>
        <p:spPr bwMode="auto">
          <a:xfrm>
            <a:off x="2007808" y="2216139"/>
            <a:ext cx="3600450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1" name="Object 7"/>
          <p:cNvGraphicFramePr>
            <a:graphicFrameLocks noChangeAspect="1"/>
          </p:cNvGraphicFramePr>
          <p:nvPr/>
        </p:nvGraphicFramePr>
        <p:xfrm>
          <a:off x="2282896" y="4733459"/>
          <a:ext cx="3455988" cy="1502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5" name="公式" r:id="rId8" imgW="2565400" imgH="952500" progId="Equations">
                  <p:embed/>
                </p:oleObj>
              </mc:Choice>
              <mc:Fallback>
                <p:oleObj name="公式" r:id="rId8" imgW="2565400" imgH="952500" progId="Equations">
                  <p:embed/>
                  <p:pic>
                    <p:nvPicPr>
                      <p:cNvPr id="0" name="图片 246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2896" y="4733459"/>
                        <a:ext cx="3455988" cy="1502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84" y="5104931"/>
            <a:ext cx="4929116" cy="695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90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1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294" name="标题 1"/>
          <p:cNvSpPr txBox="1"/>
          <p:nvPr/>
        </p:nvSpPr>
        <p:spPr bwMode="auto">
          <a:xfrm>
            <a:off x="1906818" y="1996584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r>
              <a:rPr lang="en-US" altLang="zh-CN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4.15 </a:t>
            </a:r>
            <a:r>
              <a:rPr lang="zh-CN" altLang="en-US" sz="4000" b="1" u="wavyDb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柯氏气团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、</a:t>
            </a:r>
            <a:r>
              <a:rPr lang="zh-CN" altLang="en-US" sz="4000" b="1" u="wavyDb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2"/>
                  </a:solidFill>
                </a:uFill>
                <a:latin typeface="华文楷体" pitchFamily="2" charset="-122"/>
                <a:ea typeface="华文楷体" pitchFamily="2" charset="-122"/>
              </a:rPr>
              <a:t>应变时效的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概念及原理解释</a:t>
            </a:r>
            <a:br>
              <a:rPr lang="zh-CN" altLang="en-US" sz="4000" dirty="0" smtClean="0">
                <a:solidFill>
                  <a:srgbClr val="000000"/>
                </a:solidFill>
              </a:rPr>
            </a:b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72238" y="3614057"/>
            <a:ext cx="7286172" cy="1188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P254 </a:t>
            </a:r>
            <a:r>
              <a:rPr lang="zh-CN" altLang="en-US" sz="2400" dirty="0" smtClean="0">
                <a:latin typeface="+mn-ea"/>
              </a:rPr>
              <a:t>柯氏气团</a:t>
            </a:r>
            <a:r>
              <a:rPr lang="en-US" altLang="zh-CN" sz="2400" dirty="0" smtClean="0">
                <a:latin typeface="+mn-ea"/>
              </a:rPr>
              <a:t>------</a:t>
            </a:r>
            <a:r>
              <a:rPr lang="zh-CN" altLang="en-US" sz="2400" dirty="0" smtClean="0">
                <a:latin typeface="+mn-ea"/>
              </a:rPr>
              <a:t>刃型位错与点</a:t>
            </a:r>
            <a:r>
              <a:rPr lang="zh-CN" altLang="en-US" sz="2400" dirty="0">
                <a:latin typeface="+mn-ea"/>
              </a:rPr>
              <a:t>缺陷</a:t>
            </a:r>
            <a:r>
              <a:rPr lang="zh-CN" altLang="en-US" sz="2400" dirty="0" smtClean="0">
                <a:latin typeface="+mn-ea"/>
              </a:rPr>
              <a:t>的交互作用</a:t>
            </a:r>
            <a:endParaRPr lang="en-US" altLang="zh-CN" sz="2400" dirty="0" smtClean="0">
              <a:latin typeface="+mn-ea"/>
            </a:endParaRPr>
          </a:p>
          <a:p>
            <a:endParaRPr lang="en-US" altLang="zh-CN" sz="2400" dirty="0">
              <a:latin typeface="+mn-ea"/>
            </a:endParaRPr>
          </a:p>
          <a:p>
            <a:r>
              <a:rPr lang="en-US" altLang="zh-CN" sz="2400" dirty="0" smtClean="0">
                <a:latin typeface="+mn-ea"/>
              </a:rPr>
              <a:t>P256</a:t>
            </a:r>
            <a:r>
              <a:rPr lang="zh-CN" altLang="en-US" sz="2400" dirty="0" smtClean="0">
                <a:latin typeface="+mn-ea"/>
              </a:rPr>
              <a:t>讨论看一下</a:t>
            </a:r>
            <a:endParaRPr lang="zh-CN" altLang="en-US" sz="2400" dirty="0">
              <a:latin typeface="+mn-ea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1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318" name="标题 1"/>
          <p:cNvSpPr txBox="1"/>
          <p:nvPr/>
        </p:nvSpPr>
        <p:spPr bwMode="auto">
          <a:xfrm>
            <a:off x="2246313" y="98425"/>
            <a:ext cx="8072438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r>
              <a:rPr lang="en-US" altLang="zh-CN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4.18</a:t>
            </a:r>
            <a:r>
              <a:rPr lang="en-US" altLang="zh-CN" sz="4000" dirty="0" smtClean="0">
                <a:solidFill>
                  <a:srgbClr val="000000"/>
                </a:solidFill>
              </a:rPr>
              <a:t> 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起源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和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增殖</a:t>
            </a:r>
            <a:br>
              <a:rPr lang="zh-CN" altLang="en-US" sz="4000" dirty="0" smtClean="0">
                <a:solidFill>
                  <a:srgbClr val="000000"/>
                </a:solidFill>
              </a:rPr>
            </a:b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33"/>
          <p:cNvSpPr txBox="1">
            <a:spLocks noChangeArrowheads="1"/>
          </p:cNvSpPr>
          <p:nvPr/>
        </p:nvSpPr>
        <p:spPr bwMode="auto">
          <a:xfrm>
            <a:off x="2692786" y="2872752"/>
            <a:ext cx="7427912" cy="192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形位错增殖机制和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Frank-Read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位错源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多次交滑移增殖机制：交滑移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双交滑移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基于位错攀移的增殖机制：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Bardeen-Herring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源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38407" y="1758471"/>
            <a:ext cx="3910819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</a:t>
            </a:r>
            <a:r>
              <a:rPr lang="zh-CN" altLang="en-US" sz="32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起源：</a:t>
            </a:r>
            <a:r>
              <a:rPr lang="en-US" altLang="zh-CN" sz="2400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p261</a:t>
            </a:r>
            <a:endParaRPr lang="zh-CN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499537" y="2493313"/>
            <a:ext cx="3061896" cy="853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位错增殖</a:t>
            </a:r>
            <a:br>
              <a:rPr lang="zh-CN" altLang="en-US" dirty="0">
                <a:solidFill>
                  <a:srgbClr val="000000"/>
                </a:solidFill>
              </a:rPr>
            </a:br>
            <a:endParaRPr lang="zh-CN" altLang="en-US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1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318" name="标题 1"/>
          <p:cNvSpPr txBox="1"/>
          <p:nvPr/>
        </p:nvSpPr>
        <p:spPr bwMode="auto">
          <a:xfrm>
            <a:off x="2246312" y="98425"/>
            <a:ext cx="8421687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r>
              <a:rPr lang="en-US" altLang="zh-CN" sz="4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4.18</a:t>
            </a:r>
            <a:r>
              <a:rPr lang="en-US" altLang="zh-CN" sz="2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 </a:t>
            </a:r>
            <a:r>
              <a:rPr lang="zh-CN" altLang="en-US" sz="2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L</a:t>
            </a:r>
            <a:r>
              <a:rPr lang="zh-CN" altLang="en-US" sz="2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形位错增殖机制和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Frank-Read</a:t>
            </a:r>
            <a:r>
              <a:rPr lang="zh-CN" altLang="en-US" sz="2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位错源</a:t>
            </a:r>
            <a:endParaRPr lang="zh-CN" altLang="en-US" sz="28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310" y="5952705"/>
            <a:ext cx="2215358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3"/>
          <p:cNvSpPr txBox="1">
            <a:spLocks noChangeArrowheads="1"/>
          </p:cNvSpPr>
          <p:nvPr/>
        </p:nvSpPr>
        <p:spPr bwMode="auto">
          <a:xfrm>
            <a:off x="1847850" y="1303568"/>
            <a:ext cx="3382963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如图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形位错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EDC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，其柏氏矢量为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。由于某种原因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ED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不能滑移，只有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DC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段位错能滑移。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" name="Picture 2" descr="P26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6" t="4886" r="7158" b="11400"/>
          <a:stretch>
            <a:fillRect/>
          </a:stretch>
        </p:blipFill>
        <p:spPr bwMode="auto">
          <a:xfrm>
            <a:off x="5591175" y="1196521"/>
            <a:ext cx="4962525" cy="4588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21"/>
          <p:cNvSpPr txBox="1">
            <a:spLocks noChangeArrowheads="1"/>
          </p:cNvSpPr>
          <p:nvPr/>
        </p:nvSpPr>
        <p:spPr bwMode="auto">
          <a:xfrm>
            <a:off x="1861686" y="6160140"/>
            <a:ext cx="6585623" cy="41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----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记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公式：在剪应力</a:t>
            </a:r>
            <a:r>
              <a:rPr lang="el-GR" altLang="zh-CN" sz="2000" dirty="0">
                <a:latin typeface="微软雅黑" pitchFamily="34" charset="-122"/>
                <a:ea typeface="微软雅黑" pitchFamily="34" charset="-122"/>
              </a:rPr>
              <a:t>τ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作用下位错的平衡半径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r=T/</a:t>
            </a:r>
            <a:r>
              <a:rPr lang="el-GR" altLang="zh-CN" sz="2000" dirty="0">
                <a:latin typeface="微软雅黑" pitchFamily="34" charset="-122"/>
                <a:ea typeface="微软雅黑" pitchFamily="34" charset="-122"/>
              </a:rPr>
              <a:t> τ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85466" y="2763375"/>
            <a:ext cx="3886420" cy="3539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6280" indent="-476250" defTabSz="-635">
              <a:buClr>
                <a:schemeClr val="accent1"/>
              </a:buClr>
              <a:buSzPct val="90000"/>
              <a:tabLst>
                <a:tab pos="1158875" algn="l"/>
              </a:tabLst>
              <a:defRPr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不能滑移的原因：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marL="716280" indent="-476250" defTabSz="-635">
              <a:lnSpc>
                <a:spcPct val="150000"/>
              </a:lnSpc>
              <a:buSzPct val="90000"/>
              <a:buFont typeface="+mj-lt"/>
              <a:buAutoNum type="alphaLcPeriod"/>
              <a:tabLst>
                <a:tab pos="1158875" algn="l"/>
              </a:tabLst>
              <a:defRPr/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No applied stress      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marL="716280" indent="-476250" defTabSz="-635">
              <a:lnSpc>
                <a:spcPct val="150000"/>
              </a:lnSpc>
              <a:buSzPct val="90000"/>
              <a:buFont typeface="+mj-lt"/>
              <a:buAutoNum type="alphaLcPeriod"/>
              <a:tabLst>
                <a:tab pos="1158875" algn="l"/>
              </a:tabLst>
              <a:defRPr/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The plane on which the segment would move is not allowed </a:t>
            </a:r>
            <a:r>
              <a:rPr lang="en-US" altLang="zh-CN" dirty="0" err="1">
                <a:latin typeface="微软雅黑" pitchFamily="34" charset="-122"/>
                <a:ea typeface="微软雅黑" pitchFamily="34" charset="-122"/>
              </a:rPr>
              <a:t>crystallographically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.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marL="716280" indent="-476250" defTabSz="-635">
              <a:lnSpc>
                <a:spcPct val="150000"/>
              </a:lnSpc>
              <a:buSzPct val="90000"/>
              <a:buFont typeface="+mj-lt"/>
              <a:buAutoNum type="alphaLcPeriod"/>
              <a:tabLst>
                <a:tab pos="1158875" algn="l"/>
              </a:tabLst>
              <a:defRPr/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There is strong obstacles around the segment.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1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9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9000" contrast="33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788" y="1415669"/>
            <a:ext cx="7354887" cy="2832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标题 1"/>
          <p:cNvSpPr txBox="1"/>
          <p:nvPr/>
        </p:nvSpPr>
        <p:spPr bwMode="auto">
          <a:xfrm>
            <a:off x="2246312" y="210969"/>
            <a:ext cx="8421687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4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4.18</a:t>
            </a:r>
            <a:r>
              <a:rPr lang="en-US" altLang="zh-CN" sz="28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 </a:t>
            </a:r>
            <a:r>
              <a:rPr lang="zh-CN" altLang="en-US" sz="24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24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</a:t>
            </a:r>
            <a:r>
              <a:rPr lang="zh-CN" altLang="en-US" sz="24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多次交滑移增殖机制：交滑移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双交滑移</a:t>
            </a:r>
            <a:endParaRPr lang="en-US" altLang="zh-CN" sz="2400" dirty="0">
              <a:latin typeface="微软雅黑" pitchFamily="34" charset="-122"/>
              <a:ea typeface="微软雅黑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85788" y="5022166"/>
            <a:ext cx="7689843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知识</a:t>
            </a:r>
            <a:r>
              <a:rPr lang="zh-CN" altLang="en-US" sz="2800" b="1" dirty="0" smtClean="0"/>
              <a:t>点：</a:t>
            </a:r>
            <a:r>
              <a:rPr lang="zh-CN" altLang="en-US" sz="2400" dirty="0" smtClean="0"/>
              <a:t>螺型位错滑移面不唯一</a:t>
            </a:r>
            <a:endParaRPr lang="zh-CN" altLang="en-US" sz="2400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14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3318" name="标题 1"/>
          <p:cNvSpPr txBox="1"/>
          <p:nvPr/>
        </p:nvSpPr>
        <p:spPr bwMode="auto">
          <a:xfrm>
            <a:off x="2246312" y="98425"/>
            <a:ext cx="8421687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en-US" altLang="zh-CN" sz="4000" dirty="0" smtClean="0">
                <a:solidFill>
                  <a:srgbClr val="000000"/>
                </a:solidFill>
              </a:rPr>
            </a:br>
            <a:r>
              <a:rPr lang="en-US" altLang="zh-CN" sz="4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4.18</a:t>
            </a:r>
            <a:r>
              <a:rPr lang="en-US" altLang="zh-CN" sz="28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  </a:t>
            </a:r>
            <a:r>
              <a:rPr lang="zh-CN" altLang="en-US" sz="24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24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3</a:t>
            </a:r>
            <a:r>
              <a:rPr lang="zh-CN" altLang="en-US" sz="24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</a:rPr>
              <a:t>L</a:t>
            </a:r>
            <a:r>
              <a:rPr lang="zh-CN" altLang="en-US" sz="24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形基于位错攀移的增殖</a:t>
            </a:r>
            <a:r>
              <a:rPr lang="zh-CN" altLang="en-US" sz="24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机制和</a:t>
            </a:r>
            <a:r>
              <a:rPr lang="en-US" altLang="zh-CN" sz="24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Bardeen-Herring</a:t>
            </a:r>
            <a:r>
              <a:rPr lang="zh-CN" altLang="en-US" sz="24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源</a:t>
            </a:r>
            <a:endParaRPr lang="zh-CN" altLang="en-US" sz="24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4000" dirty="0" smtClean="0">
              <a:solidFill>
                <a:srgbClr val="00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310" y="5952705"/>
            <a:ext cx="2215358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P26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6" t="4886" r="7158" b="11400"/>
          <a:stretch>
            <a:fillRect/>
          </a:stretch>
        </p:blipFill>
        <p:spPr bwMode="auto">
          <a:xfrm>
            <a:off x="1989826" y="1548214"/>
            <a:ext cx="4962525" cy="4588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箭头连接符 2"/>
          <p:cNvCxnSpPr/>
          <p:nvPr/>
        </p:nvCxnSpPr>
        <p:spPr bwMode="auto">
          <a:xfrm flipV="1">
            <a:off x="3563815" y="1955409"/>
            <a:ext cx="0" cy="43609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" name="直接箭头连接符 5"/>
          <p:cNvCxnSpPr/>
          <p:nvPr/>
        </p:nvCxnSpPr>
        <p:spPr bwMode="auto">
          <a:xfrm flipV="1">
            <a:off x="2916702" y="1659988"/>
            <a:ext cx="0" cy="51347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3563813" y="1955409"/>
            <a:ext cx="1125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b</a:t>
            </a:r>
            <a:endParaRPr lang="en-US" altLang="zh-CN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2565006" y="1716256"/>
            <a:ext cx="53457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 smtClean="0"/>
              <a:t>бx</a:t>
            </a:r>
            <a:endParaRPr lang="zh-CN" altLang="en-US" dirty="0"/>
          </a:p>
        </p:txBody>
      </p:sp>
      <p:cxnSp>
        <p:nvCxnSpPr>
          <p:cNvPr id="18" name="直接箭头连接符 17"/>
          <p:cNvCxnSpPr/>
          <p:nvPr/>
        </p:nvCxnSpPr>
        <p:spPr bwMode="auto">
          <a:xfrm flipV="1">
            <a:off x="6107775" y="4105465"/>
            <a:ext cx="0" cy="43609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TextBox 18"/>
          <p:cNvSpPr txBox="1"/>
          <p:nvPr/>
        </p:nvSpPr>
        <p:spPr>
          <a:xfrm>
            <a:off x="6107773" y="4105465"/>
            <a:ext cx="1125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b</a:t>
            </a:r>
            <a:endParaRPr lang="en-US" altLang="zh-CN" dirty="0" smtClean="0"/>
          </a:p>
        </p:txBody>
      </p:sp>
      <p:cxnSp>
        <p:nvCxnSpPr>
          <p:cNvPr id="20" name="直接箭头连接符 19"/>
          <p:cNvCxnSpPr/>
          <p:nvPr/>
        </p:nvCxnSpPr>
        <p:spPr bwMode="auto">
          <a:xfrm flipV="1">
            <a:off x="6077291" y="1838169"/>
            <a:ext cx="0" cy="43609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TextBox 20"/>
          <p:cNvSpPr txBox="1"/>
          <p:nvPr/>
        </p:nvSpPr>
        <p:spPr>
          <a:xfrm>
            <a:off x="6077289" y="1838169"/>
            <a:ext cx="1125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b</a:t>
            </a:r>
            <a:endParaRPr lang="en-US" altLang="zh-CN" dirty="0" smtClean="0"/>
          </a:p>
        </p:txBody>
      </p:sp>
      <p:cxnSp>
        <p:nvCxnSpPr>
          <p:cNvPr id="22" name="直接箭头连接符 21"/>
          <p:cNvCxnSpPr/>
          <p:nvPr/>
        </p:nvCxnSpPr>
        <p:spPr bwMode="auto">
          <a:xfrm flipV="1">
            <a:off x="3570839" y="4283653"/>
            <a:ext cx="0" cy="43609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" name="TextBox 22"/>
          <p:cNvSpPr txBox="1"/>
          <p:nvPr/>
        </p:nvSpPr>
        <p:spPr>
          <a:xfrm>
            <a:off x="3570837" y="4283653"/>
            <a:ext cx="1125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b</a:t>
            </a:r>
            <a:endParaRPr lang="en-US" altLang="zh-CN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7516833" y="2324741"/>
            <a:ext cx="2616590" cy="1950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意义区别：</a:t>
            </a:r>
            <a:endParaRPr lang="en-US" altLang="zh-CN" sz="3200" dirty="0" smtClean="0"/>
          </a:p>
          <a:p>
            <a:pPr>
              <a:lnSpc>
                <a:spcPct val="150000"/>
              </a:lnSpc>
            </a:pPr>
            <a:r>
              <a:rPr lang="en-US" altLang="zh-CN" sz="2000" dirty="0" smtClean="0"/>
              <a:t>1.</a:t>
            </a:r>
            <a:r>
              <a:rPr lang="zh-CN" altLang="en-US" sz="2000" dirty="0" smtClean="0"/>
              <a:t>局部攀移区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en-US" altLang="zh-CN" sz="2000" dirty="0" smtClean="0"/>
              <a:t>2.DC</a:t>
            </a:r>
            <a:r>
              <a:rPr lang="zh-CN" altLang="en-US" sz="2000" dirty="0" smtClean="0"/>
              <a:t>都是刃型位错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en-US" altLang="zh-CN" sz="2000" dirty="0" smtClean="0"/>
              <a:t>3.DC</a:t>
            </a:r>
            <a:r>
              <a:rPr lang="zh-CN" altLang="en-US" sz="2000" dirty="0" smtClean="0"/>
              <a:t>空间螺旋线</a:t>
            </a:r>
            <a:endParaRPr lang="zh-CN" altLang="en-US" sz="2000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62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366" name="标题 1"/>
          <p:cNvSpPr txBox="1"/>
          <p:nvPr/>
        </p:nvSpPr>
        <p:spPr bwMode="auto">
          <a:xfrm>
            <a:off x="1819734" y="95250"/>
            <a:ext cx="867410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4.20 </a:t>
            </a:r>
            <a:r>
              <a:rPr lang="en-US" altLang="zh-CN" sz="4000" dirty="0" smtClean="0">
                <a:solidFill>
                  <a:srgbClr val="000000"/>
                </a:solidFill>
              </a:rPr>
              <a:t>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的交割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—1.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刃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型和刃型位错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2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3"/>
          <p:cNvGrpSpPr/>
          <p:nvPr/>
        </p:nvGrpSpPr>
        <p:grpSpPr bwMode="auto">
          <a:xfrm>
            <a:off x="1774825" y="2083070"/>
            <a:ext cx="8697913" cy="2116137"/>
            <a:chOff x="281" y="411"/>
            <a:chExt cx="5479" cy="1333"/>
          </a:xfrm>
        </p:grpSpPr>
        <p:sp>
          <p:nvSpPr>
            <p:cNvPr id="13" name="Line 4"/>
            <p:cNvSpPr>
              <a:spLocks noChangeShapeType="1"/>
            </p:cNvSpPr>
            <p:nvPr/>
          </p:nvSpPr>
          <p:spPr bwMode="auto">
            <a:xfrm flipV="1">
              <a:off x="1118" y="667"/>
              <a:ext cx="246" cy="154"/>
            </a:xfrm>
            <a:prstGeom prst="line">
              <a:avLst/>
            </a:prstGeom>
            <a:noFill/>
            <a:ln w="25400">
              <a:solidFill>
                <a:srgbClr val="0000C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5"/>
            <p:cNvSpPr/>
            <p:nvPr/>
          </p:nvSpPr>
          <p:spPr bwMode="auto">
            <a:xfrm>
              <a:off x="1118" y="411"/>
              <a:ext cx="246" cy="1025"/>
            </a:xfrm>
            <a:custGeom>
              <a:avLst/>
              <a:gdLst>
                <a:gd name="T0" fmla="*/ 264 w 240"/>
                <a:gd name="T1" fmla="*/ 0 h 960"/>
                <a:gd name="T2" fmla="*/ 0 w 240"/>
                <a:gd name="T3" fmla="*/ 187 h 960"/>
                <a:gd name="T4" fmla="*/ 0 w 240"/>
                <a:gd name="T5" fmla="*/ 1247 h 960"/>
                <a:gd name="T6" fmla="*/ 264 w 240"/>
                <a:gd name="T7" fmla="*/ 1060 h 960"/>
                <a:gd name="T8" fmla="*/ 264 w 240"/>
                <a:gd name="T9" fmla="*/ 0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0"/>
                <a:gd name="T16" fmla="*/ 0 h 960"/>
                <a:gd name="T17" fmla="*/ 240 w 240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0" h="960">
                  <a:moveTo>
                    <a:pt x="240" y="0"/>
                  </a:moveTo>
                  <a:lnTo>
                    <a:pt x="0" y="144"/>
                  </a:lnTo>
                  <a:lnTo>
                    <a:pt x="0" y="960"/>
                  </a:lnTo>
                  <a:lnTo>
                    <a:pt x="240" y="816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Rectangle 6"/>
            <p:cNvSpPr>
              <a:spLocks noChangeArrowheads="1"/>
            </p:cNvSpPr>
            <p:nvPr/>
          </p:nvSpPr>
          <p:spPr bwMode="auto">
            <a:xfrm>
              <a:off x="478" y="565"/>
              <a:ext cx="1265" cy="871"/>
            </a:xfrm>
            <a:prstGeom prst="rect">
              <a:avLst/>
            </a:prstGeom>
            <a:solidFill>
              <a:srgbClr val="FFFF99">
                <a:alpha val="50195"/>
              </a:srgbClr>
            </a:solidFill>
            <a:ln w="12700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" name="Line 7"/>
            <p:cNvSpPr>
              <a:spLocks noChangeShapeType="1"/>
            </p:cNvSpPr>
            <p:nvPr/>
          </p:nvSpPr>
          <p:spPr bwMode="auto">
            <a:xfrm>
              <a:off x="478" y="1180"/>
              <a:ext cx="1265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8"/>
            <p:cNvSpPr/>
            <p:nvPr/>
          </p:nvSpPr>
          <p:spPr bwMode="auto">
            <a:xfrm>
              <a:off x="872" y="565"/>
              <a:ext cx="246" cy="1025"/>
            </a:xfrm>
            <a:custGeom>
              <a:avLst/>
              <a:gdLst>
                <a:gd name="T0" fmla="*/ 264 w 240"/>
                <a:gd name="T1" fmla="*/ 0 h 960"/>
                <a:gd name="T2" fmla="*/ 0 w 240"/>
                <a:gd name="T3" fmla="*/ 187 h 960"/>
                <a:gd name="T4" fmla="*/ 0 w 240"/>
                <a:gd name="T5" fmla="*/ 1247 h 960"/>
                <a:gd name="T6" fmla="*/ 264 w 240"/>
                <a:gd name="T7" fmla="*/ 1060 h 960"/>
                <a:gd name="T8" fmla="*/ 264 w 240"/>
                <a:gd name="T9" fmla="*/ 0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0"/>
                <a:gd name="T16" fmla="*/ 0 h 960"/>
                <a:gd name="T17" fmla="*/ 240 w 240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0" h="960">
                  <a:moveTo>
                    <a:pt x="240" y="0"/>
                  </a:moveTo>
                  <a:lnTo>
                    <a:pt x="0" y="144"/>
                  </a:lnTo>
                  <a:lnTo>
                    <a:pt x="0" y="960"/>
                  </a:lnTo>
                  <a:lnTo>
                    <a:pt x="240" y="816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9"/>
            <p:cNvSpPr>
              <a:spLocks noChangeShapeType="1"/>
            </p:cNvSpPr>
            <p:nvPr/>
          </p:nvSpPr>
          <p:spPr bwMode="auto">
            <a:xfrm flipV="1">
              <a:off x="872" y="821"/>
              <a:ext cx="246" cy="154"/>
            </a:xfrm>
            <a:prstGeom prst="line">
              <a:avLst/>
            </a:prstGeom>
            <a:noFill/>
            <a:ln w="25400">
              <a:solidFill>
                <a:srgbClr val="0000C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675" y="853"/>
              <a:ext cx="24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A</a:t>
              </a:r>
              <a:endParaRPr kumimoji="1" lang="en-US" altLang="zh-CN" sz="2000"/>
            </a:p>
          </p:txBody>
        </p:sp>
        <p:sp>
          <p:nvSpPr>
            <p:cNvPr id="20" name="Text Box 11"/>
            <p:cNvSpPr txBox="1">
              <a:spLocks noChangeArrowheads="1"/>
            </p:cNvSpPr>
            <p:nvPr/>
          </p:nvSpPr>
          <p:spPr bwMode="auto">
            <a:xfrm>
              <a:off x="1346" y="536"/>
              <a:ext cx="24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B</a:t>
              </a:r>
              <a:endParaRPr kumimoji="1" lang="en-US" altLang="zh-CN" sz="2000"/>
            </a:p>
          </p:txBody>
        </p:sp>
        <p:sp>
          <p:nvSpPr>
            <p:cNvPr id="21" name="Text Box 12"/>
            <p:cNvSpPr txBox="1">
              <a:spLocks noChangeArrowheads="1"/>
            </p:cNvSpPr>
            <p:nvPr/>
          </p:nvSpPr>
          <p:spPr bwMode="auto">
            <a:xfrm>
              <a:off x="281" y="1077"/>
              <a:ext cx="24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C</a:t>
              </a:r>
              <a:endParaRPr kumimoji="1" lang="en-US" altLang="zh-CN" sz="2000"/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1709" y="1077"/>
              <a:ext cx="24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D</a:t>
              </a:r>
              <a:endParaRPr kumimoji="1" lang="en-US" altLang="zh-CN" sz="2000"/>
            </a:p>
          </p:txBody>
        </p:sp>
        <p:sp>
          <p:nvSpPr>
            <p:cNvPr id="23" name="Line 14"/>
            <p:cNvSpPr>
              <a:spLocks noChangeShapeType="1"/>
            </p:cNvSpPr>
            <p:nvPr/>
          </p:nvSpPr>
          <p:spPr bwMode="auto">
            <a:xfrm>
              <a:off x="952" y="892"/>
              <a:ext cx="0" cy="1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4" name="Object 4"/>
            <p:cNvGraphicFramePr>
              <a:graphicFrameLocks noChangeAspect="1"/>
            </p:cNvGraphicFramePr>
            <p:nvPr/>
          </p:nvGraphicFramePr>
          <p:xfrm>
            <a:off x="970" y="886"/>
            <a:ext cx="157" cy="2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14" name="Equation" r:id="rId2" imgW="135890" imgH="217170" progId="Equation.3">
                    <p:embed/>
                  </p:oleObj>
                </mc:Choice>
                <mc:Fallback>
                  <p:oleObj name="Equation" r:id="rId2" imgW="135890" imgH="217170" progId="Equation.3">
                    <p:embed/>
                    <p:pic>
                      <p:nvPicPr>
                        <p:cNvPr id="0" name="图片 44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0" y="886"/>
                          <a:ext cx="157" cy="2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" name="Line 16"/>
            <p:cNvSpPr>
              <a:spLocks noChangeShapeType="1"/>
            </p:cNvSpPr>
            <p:nvPr/>
          </p:nvSpPr>
          <p:spPr bwMode="auto">
            <a:xfrm>
              <a:off x="558" y="1159"/>
              <a:ext cx="0" cy="15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6" name="Object 5"/>
            <p:cNvGraphicFramePr>
              <a:graphicFrameLocks noChangeAspect="1"/>
            </p:cNvGraphicFramePr>
            <p:nvPr/>
          </p:nvGraphicFramePr>
          <p:xfrm>
            <a:off x="566" y="1194"/>
            <a:ext cx="179" cy="2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15" name="Equation" r:id="rId4" imgW="153670" imgH="217170" progId="Equation.3">
                    <p:embed/>
                  </p:oleObj>
                </mc:Choice>
                <mc:Fallback>
                  <p:oleObj name="Equation" r:id="rId4" imgW="153670" imgH="217170" progId="Equation.3">
                    <p:embed/>
                    <p:pic>
                      <p:nvPicPr>
                        <p:cNvPr id="0" name="图片 44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6" y="1194"/>
                          <a:ext cx="179" cy="2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" name="Line 18"/>
            <p:cNvSpPr>
              <a:spLocks noChangeShapeType="1"/>
            </p:cNvSpPr>
            <p:nvPr/>
          </p:nvSpPr>
          <p:spPr bwMode="auto">
            <a:xfrm>
              <a:off x="952" y="1242"/>
              <a:ext cx="0" cy="15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8" name="Object 6"/>
            <p:cNvGraphicFramePr>
              <a:graphicFrameLocks noChangeAspect="1"/>
            </p:cNvGraphicFramePr>
            <p:nvPr/>
          </p:nvGraphicFramePr>
          <p:xfrm>
            <a:off x="975" y="1253"/>
            <a:ext cx="157" cy="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16" name="Equation" r:id="rId6" imgW="117475" imgH="153670" progId="Equation.3">
                    <p:embed/>
                  </p:oleObj>
                </mc:Choice>
                <mc:Fallback>
                  <p:oleObj name="Equation" r:id="rId6" imgW="117475" imgH="153670" progId="Equation.3">
                    <p:embed/>
                    <p:pic>
                      <p:nvPicPr>
                        <p:cNvPr id="0" name="图片 44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75" y="1253"/>
                          <a:ext cx="157" cy="2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" name="AutoShape 20"/>
            <p:cNvSpPr>
              <a:spLocks noChangeArrowheads="1"/>
            </p:cNvSpPr>
            <p:nvPr/>
          </p:nvSpPr>
          <p:spPr bwMode="auto">
            <a:xfrm>
              <a:off x="1955" y="966"/>
              <a:ext cx="288" cy="14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0" name="AutoShape 21"/>
            <p:cNvSpPr>
              <a:spLocks noChangeArrowheads="1"/>
            </p:cNvSpPr>
            <p:nvPr/>
          </p:nvSpPr>
          <p:spPr bwMode="auto">
            <a:xfrm>
              <a:off x="3827" y="966"/>
              <a:ext cx="288" cy="14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1" name="Text Box 22"/>
            <p:cNvSpPr txBox="1">
              <a:spLocks noChangeArrowheads="1"/>
            </p:cNvSpPr>
            <p:nvPr/>
          </p:nvSpPr>
          <p:spPr bwMode="auto">
            <a:xfrm>
              <a:off x="4259" y="1464"/>
              <a:ext cx="25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A</a:t>
              </a:r>
              <a:endParaRPr kumimoji="1" lang="en-US" altLang="zh-CN" sz="2000"/>
            </a:p>
          </p:txBody>
        </p:sp>
        <p:sp>
          <p:nvSpPr>
            <p:cNvPr id="32" name="Text Box 23"/>
            <p:cNvSpPr txBox="1">
              <a:spLocks noChangeArrowheads="1"/>
            </p:cNvSpPr>
            <p:nvPr/>
          </p:nvSpPr>
          <p:spPr bwMode="auto">
            <a:xfrm>
              <a:off x="5294" y="720"/>
              <a:ext cx="25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B</a:t>
              </a:r>
              <a:endParaRPr kumimoji="1" lang="en-US" altLang="zh-CN" sz="2000"/>
            </a:p>
          </p:txBody>
        </p:sp>
        <p:sp>
          <p:nvSpPr>
            <p:cNvPr id="33" name="Text Box 24"/>
            <p:cNvSpPr txBox="1">
              <a:spLocks noChangeArrowheads="1"/>
            </p:cNvSpPr>
            <p:nvPr/>
          </p:nvSpPr>
          <p:spPr bwMode="auto">
            <a:xfrm>
              <a:off x="4311" y="454"/>
              <a:ext cx="25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C</a:t>
              </a:r>
              <a:endParaRPr kumimoji="1" lang="en-US" altLang="zh-CN" sz="2000"/>
            </a:p>
          </p:txBody>
        </p:sp>
        <p:sp>
          <p:nvSpPr>
            <p:cNvPr id="34" name="Text Box 25"/>
            <p:cNvSpPr txBox="1">
              <a:spLocks noChangeArrowheads="1"/>
            </p:cNvSpPr>
            <p:nvPr/>
          </p:nvSpPr>
          <p:spPr bwMode="auto">
            <a:xfrm>
              <a:off x="5501" y="446"/>
              <a:ext cx="25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D</a:t>
              </a:r>
              <a:endParaRPr kumimoji="1" lang="en-US" altLang="zh-CN" sz="2000"/>
            </a:p>
          </p:txBody>
        </p:sp>
        <p:sp>
          <p:nvSpPr>
            <p:cNvPr id="35" name="Line 26"/>
            <p:cNvSpPr>
              <a:spLocks noChangeShapeType="1"/>
            </p:cNvSpPr>
            <p:nvPr/>
          </p:nvSpPr>
          <p:spPr bwMode="auto">
            <a:xfrm>
              <a:off x="4809" y="1202"/>
              <a:ext cx="0" cy="1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36" name="Object 7"/>
            <p:cNvGraphicFramePr>
              <a:graphicFrameLocks noChangeAspect="1"/>
            </p:cNvGraphicFramePr>
            <p:nvPr/>
          </p:nvGraphicFramePr>
          <p:xfrm>
            <a:off x="4828" y="1278"/>
            <a:ext cx="151" cy="2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17" name="Equation" r:id="rId8" imgW="135890" imgH="217170" progId="Equation.3">
                    <p:embed/>
                  </p:oleObj>
                </mc:Choice>
                <mc:Fallback>
                  <p:oleObj name="Equation" r:id="rId8" imgW="135890" imgH="217170" progId="Equation.3">
                    <p:embed/>
                    <p:pic>
                      <p:nvPicPr>
                        <p:cNvPr id="0" name="图片 44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28" y="1278"/>
                          <a:ext cx="151" cy="2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" name="Line 28"/>
            <p:cNvSpPr>
              <a:spLocks noChangeShapeType="1"/>
            </p:cNvSpPr>
            <p:nvPr/>
          </p:nvSpPr>
          <p:spPr bwMode="auto">
            <a:xfrm>
              <a:off x="4664" y="522"/>
              <a:ext cx="0" cy="16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38" name="Object 8"/>
            <p:cNvGraphicFramePr>
              <a:graphicFrameLocks noChangeAspect="1"/>
            </p:cNvGraphicFramePr>
            <p:nvPr/>
          </p:nvGraphicFramePr>
          <p:xfrm>
            <a:off x="4673" y="586"/>
            <a:ext cx="185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18" name="Equation" r:id="rId10" imgW="153670" imgH="217170" progId="Equation.3">
                    <p:embed/>
                  </p:oleObj>
                </mc:Choice>
                <mc:Fallback>
                  <p:oleObj name="Equation" r:id="rId10" imgW="153670" imgH="217170" progId="Equation.3">
                    <p:embed/>
                    <p:pic>
                      <p:nvPicPr>
                        <p:cNvPr id="0" name="图片 44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73" y="586"/>
                          <a:ext cx="185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" name="Line 30"/>
            <p:cNvSpPr>
              <a:spLocks noChangeShapeType="1"/>
            </p:cNvSpPr>
            <p:nvPr/>
          </p:nvSpPr>
          <p:spPr bwMode="auto">
            <a:xfrm>
              <a:off x="4518" y="556"/>
              <a:ext cx="983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Line 31"/>
            <p:cNvSpPr>
              <a:spLocks noChangeAspect="1" noChangeShapeType="1"/>
            </p:cNvSpPr>
            <p:nvPr/>
          </p:nvSpPr>
          <p:spPr bwMode="auto">
            <a:xfrm flipV="1">
              <a:off x="4466" y="884"/>
              <a:ext cx="845" cy="639"/>
            </a:xfrm>
            <a:prstGeom prst="line">
              <a:avLst/>
            </a:prstGeom>
            <a:noFill/>
            <a:ln w="25400">
              <a:solidFill>
                <a:srgbClr val="0000C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32"/>
            <p:cNvSpPr/>
            <p:nvPr/>
          </p:nvSpPr>
          <p:spPr bwMode="auto">
            <a:xfrm>
              <a:off x="2579" y="936"/>
              <a:ext cx="768" cy="626"/>
            </a:xfrm>
            <a:custGeom>
              <a:avLst/>
              <a:gdLst>
                <a:gd name="T0" fmla="*/ 0 w 768"/>
                <a:gd name="T1" fmla="*/ 506 h 672"/>
                <a:gd name="T2" fmla="*/ 384 w 768"/>
                <a:gd name="T3" fmla="*/ 289 h 672"/>
                <a:gd name="T4" fmla="*/ 384 w 768"/>
                <a:gd name="T5" fmla="*/ 182 h 672"/>
                <a:gd name="T6" fmla="*/ 768 w 768"/>
                <a:gd name="T7" fmla="*/ 0 h 6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8"/>
                <a:gd name="T13" fmla="*/ 0 h 672"/>
                <a:gd name="T14" fmla="*/ 768 w 768"/>
                <a:gd name="T15" fmla="*/ 672 h 6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8" h="672">
                  <a:moveTo>
                    <a:pt x="0" y="672"/>
                  </a:moveTo>
                  <a:lnTo>
                    <a:pt x="384" y="384"/>
                  </a:lnTo>
                  <a:lnTo>
                    <a:pt x="384" y="240"/>
                  </a:lnTo>
                  <a:lnTo>
                    <a:pt x="768" y="0"/>
                  </a:lnTo>
                </a:path>
              </a:pathLst>
            </a:custGeom>
            <a:noFill/>
            <a:ln w="25400" cap="flat" cmpd="sng">
              <a:solidFill>
                <a:srgbClr val="0000CC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Text Box 33"/>
            <p:cNvSpPr txBox="1">
              <a:spLocks noChangeArrowheads="1"/>
            </p:cNvSpPr>
            <p:nvPr/>
          </p:nvSpPr>
          <p:spPr bwMode="auto">
            <a:xfrm>
              <a:off x="2435" y="1494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A</a:t>
              </a:r>
              <a:endParaRPr kumimoji="1" lang="en-US" altLang="zh-CN" sz="2000"/>
            </a:p>
          </p:txBody>
        </p:sp>
        <p:sp>
          <p:nvSpPr>
            <p:cNvPr id="43" name="Text Box 34"/>
            <p:cNvSpPr txBox="1">
              <a:spLocks noChangeArrowheads="1"/>
            </p:cNvSpPr>
            <p:nvPr/>
          </p:nvSpPr>
          <p:spPr bwMode="auto">
            <a:xfrm>
              <a:off x="3347" y="890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B</a:t>
              </a:r>
              <a:endParaRPr kumimoji="1" lang="en-US" altLang="zh-CN" sz="2000"/>
            </a:p>
          </p:txBody>
        </p:sp>
        <p:sp>
          <p:nvSpPr>
            <p:cNvPr id="44" name="Text Box 35"/>
            <p:cNvSpPr txBox="1">
              <a:spLocks noChangeArrowheads="1"/>
            </p:cNvSpPr>
            <p:nvPr/>
          </p:nvSpPr>
          <p:spPr bwMode="auto">
            <a:xfrm>
              <a:off x="2243" y="534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C</a:t>
              </a:r>
              <a:endParaRPr kumimoji="1" lang="en-US" altLang="zh-CN" sz="2000"/>
            </a:p>
          </p:txBody>
        </p:sp>
        <p:sp>
          <p:nvSpPr>
            <p:cNvPr id="45" name="Text Box 36"/>
            <p:cNvSpPr txBox="1">
              <a:spLocks noChangeArrowheads="1"/>
            </p:cNvSpPr>
            <p:nvPr/>
          </p:nvSpPr>
          <p:spPr bwMode="auto">
            <a:xfrm>
              <a:off x="3491" y="438"/>
              <a:ext cx="24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/>
                <a:t>D</a:t>
              </a:r>
              <a:endParaRPr kumimoji="1" lang="en-US" altLang="zh-CN" sz="2000"/>
            </a:p>
          </p:txBody>
        </p:sp>
        <p:sp>
          <p:nvSpPr>
            <p:cNvPr id="46" name="Line 37"/>
            <p:cNvSpPr>
              <a:spLocks noChangeShapeType="1"/>
            </p:cNvSpPr>
            <p:nvPr/>
          </p:nvSpPr>
          <p:spPr bwMode="auto">
            <a:xfrm>
              <a:off x="2819" y="1358"/>
              <a:ext cx="0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47" name="Object 9"/>
            <p:cNvGraphicFramePr>
              <a:graphicFrameLocks noChangeAspect="1"/>
            </p:cNvGraphicFramePr>
            <p:nvPr/>
          </p:nvGraphicFramePr>
          <p:xfrm>
            <a:off x="2837" y="1396"/>
            <a:ext cx="171" cy="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19" name="Equation" r:id="rId12" imgW="135890" imgH="217170" progId="Equation.3">
                    <p:embed/>
                  </p:oleObj>
                </mc:Choice>
                <mc:Fallback>
                  <p:oleObj name="Equation" r:id="rId12" imgW="135890" imgH="217170" progId="Equation.3">
                    <p:embed/>
                    <p:pic>
                      <p:nvPicPr>
                        <p:cNvPr id="0" name="图片 44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37" y="1396"/>
                          <a:ext cx="171" cy="2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" name="Line 39"/>
            <p:cNvSpPr>
              <a:spLocks noChangeShapeType="1"/>
            </p:cNvSpPr>
            <p:nvPr/>
          </p:nvSpPr>
          <p:spPr bwMode="auto">
            <a:xfrm>
              <a:off x="2657" y="620"/>
              <a:ext cx="0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49" name="Object 10"/>
            <p:cNvGraphicFramePr>
              <a:graphicFrameLocks noChangeAspect="1"/>
            </p:cNvGraphicFramePr>
            <p:nvPr/>
          </p:nvGraphicFramePr>
          <p:xfrm>
            <a:off x="2686" y="706"/>
            <a:ext cx="188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20" name="Equation" r:id="rId14" imgW="153670" imgH="217170" progId="Equation.3">
                    <p:embed/>
                  </p:oleObj>
                </mc:Choice>
                <mc:Fallback>
                  <p:oleObj name="Equation" r:id="rId14" imgW="153670" imgH="217170" progId="Equation.3">
                    <p:embed/>
                    <p:pic>
                      <p:nvPicPr>
                        <p:cNvPr id="0" name="图片 44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86" y="706"/>
                          <a:ext cx="188" cy="2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" name="Freeform 41"/>
            <p:cNvSpPr/>
            <p:nvPr/>
          </p:nvSpPr>
          <p:spPr bwMode="auto">
            <a:xfrm>
              <a:off x="2435" y="534"/>
              <a:ext cx="1056" cy="118"/>
            </a:xfrm>
            <a:custGeom>
              <a:avLst/>
              <a:gdLst>
                <a:gd name="T0" fmla="*/ 0 w 1056"/>
                <a:gd name="T1" fmla="*/ 219 h 96"/>
                <a:gd name="T2" fmla="*/ 528 w 1056"/>
                <a:gd name="T3" fmla="*/ 219 h 96"/>
                <a:gd name="T4" fmla="*/ 528 w 1056"/>
                <a:gd name="T5" fmla="*/ 0 h 96"/>
                <a:gd name="T6" fmla="*/ 1056 w 1056"/>
                <a:gd name="T7" fmla="*/ 0 h 9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56"/>
                <a:gd name="T13" fmla="*/ 0 h 96"/>
                <a:gd name="T14" fmla="*/ 1056 w 1056"/>
                <a:gd name="T15" fmla="*/ 96 h 9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56" h="96">
                  <a:moveTo>
                    <a:pt x="0" y="96"/>
                  </a:moveTo>
                  <a:lnTo>
                    <a:pt x="528" y="96"/>
                  </a:lnTo>
                  <a:lnTo>
                    <a:pt x="528" y="0"/>
                  </a:lnTo>
                  <a:lnTo>
                    <a:pt x="1056" y="0"/>
                  </a:ln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2208213" y="4360626"/>
            <a:ext cx="7073106" cy="1463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概念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弯折（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kink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）位于同一滑移面上的位错台阶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割阶（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jog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）位于不同的滑移面上的位错台阶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9238" y="1223889"/>
            <a:ext cx="7529414" cy="82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u="sng" dirty="0" smtClean="0">
                <a:solidFill>
                  <a:srgbClr val="FF0000"/>
                </a:solidFill>
              </a:rPr>
              <a:t>**重中之中：</a:t>
            </a:r>
            <a:r>
              <a:rPr lang="en-US" altLang="zh-CN" sz="2400" u="sng" dirty="0" err="1" smtClean="0">
                <a:solidFill>
                  <a:srgbClr val="FF0000"/>
                </a:solidFill>
              </a:rPr>
              <a:t>LxV</a:t>
            </a:r>
            <a:r>
              <a:rPr lang="zh-CN" altLang="en-US" sz="2400" u="sng" dirty="0" smtClean="0">
                <a:solidFill>
                  <a:srgbClr val="FF0000"/>
                </a:solidFill>
              </a:rPr>
              <a:t>规则**</a:t>
            </a:r>
            <a:r>
              <a:rPr lang="en-US" altLang="zh-CN" sz="2400" u="sng" dirty="0" smtClean="0"/>
              <a:t>(</a:t>
            </a:r>
            <a:r>
              <a:rPr lang="en-US" altLang="zh-CN" sz="2400" u="sng" dirty="0" err="1" smtClean="0"/>
              <a:t>LxV</a:t>
            </a:r>
            <a:r>
              <a:rPr lang="zh-CN" altLang="en-US" sz="2400" u="sng" dirty="0" smtClean="0"/>
              <a:t>所指向的那部分晶体沿着</a:t>
            </a:r>
            <a:r>
              <a:rPr lang="en-US" altLang="zh-CN" sz="2400" u="sng" dirty="0" smtClean="0"/>
              <a:t>b</a:t>
            </a:r>
            <a:r>
              <a:rPr lang="zh-CN" altLang="en-US" sz="2400" u="sng" dirty="0" smtClean="0"/>
              <a:t>的方向运动</a:t>
            </a:r>
            <a:r>
              <a:rPr lang="en-US" altLang="zh-CN" sz="2400" u="sng" dirty="0" smtClean="0"/>
              <a:t>)</a:t>
            </a:r>
            <a:endParaRPr lang="en-US" altLang="zh-CN" sz="2400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887244" y="1842868"/>
            <a:ext cx="2695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p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02036" y="2458817"/>
            <a:ext cx="90441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P*</a:t>
            </a:r>
            <a:endParaRPr lang="zh-CN" alt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013756" y="3356821"/>
            <a:ext cx="90441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Q</a:t>
            </a:r>
            <a:r>
              <a:rPr lang="en-US" altLang="zh-CN" dirty="0" smtClean="0"/>
              <a:t>*</a:t>
            </a:r>
            <a:endParaRPr lang="zh-CN" alt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5760532" y="2948849"/>
            <a:ext cx="90441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Q</a:t>
            </a:r>
            <a:endParaRPr lang="zh-CN" altLang="en-US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62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366" name="标题 1"/>
          <p:cNvSpPr txBox="1"/>
          <p:nvPr/>
        </p:nvSpPr>
        <p:spPr bwMode="auto">
          <a:xfrm>
            <a:off x="1819734" y="95250"/>
            <a:ext cx="867410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4.20 </a:t>
            </a:r>
            <a:r>
              <a:rPr lang="en-US" altLang="zh-CN" sz="4000" dirty="0" smtClean="0">
                <a:solidFill>
                  <a:srgbClr val="000000"/>
                </a:solidFill>
              </a:rPr>
              <a:t>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的交割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</a:t>
            </a:r>
            <a:r>
              <a:rPr lang="en-US" altLang="zh-CN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2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.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刃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型和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螺型位错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2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2" name="Group 4"/>
          <p:cNvGrpSpPr/>
          <p:nvPr/>
        </p:nvGrpSpPr>
        <p:grpSpPr bwMode="auto">
          <a:xfrm>
            <a:off x="3126926" y="1359358"/>
            <a:ext cx="5734015" cy="2312761"/>
            <a:chOff x="2562" y="1826"/>
            <a:chExt cx="5879" cy="2411"/>
          </a:xfrm>
        </p:grpSpPr>
        <p:pic>
          <p:nvPicPr>
            <p:cNvPr id="53" name="Picture 6" descr="刃－螺位错的交割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0" t="2707" r="5727" b="5412"/>
            <a:stretch>
              <a:fillRect/>
            </a:stretch>
          </p:blipFill>
          <p:spPr bwMode="auto">
            <a:xfrm>
              <a:off x="2562" y="1826"/>
              <a:ext cx="2852" cy="2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5" descr="刃－螺位错的交割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16" t="6107" r="9216" b="10687"/>
            <a:stretch>
              <a:fillRect/>
            </a:stretch>
          </p:blipFill>
          <p:spPr bwMode="auto">
            <a:xfrm>
              <a:off x="6338" y="2063"/>
              <a:ext cx="2103" cy="2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5" name="Picture 8" descr="C:\Users\Administrator\Pictures\无标题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-16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244" y="3956044"/>
            <a:ext cx="6626679" cy="1748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箭头连接符 2"/>
          <p:cNvCxnSpPr/>
          <p:nvPr/>
        </p:nvCxnSpPr>
        <p:spPr bwMode="auto">
          <a:xfrm flipV="1">
            <a:off x="8248357" y="3130061"/>
            <a:ext cx="0" cy="37279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直接箭头连接符 6"/>
          <p:cNvCxnSpPr/>
          <p:nvPr/>
        </p:nvCxnSpPr>
        <p:spPr bwMode="auto">
          <a:xfrm flipH="1">
            <a:off x="7193280" y="2222695"/>
            <a:ext cx="393895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7193280" y="1800665"/>
            <a:ext cx="562609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b1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346831" y="3130061"/>
            <a:ext cx="5141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b2</a:t>
            </a:r>
            <a:endParaRPr lang="zh-CN" altLang="en-US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62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366" name="标题 1"/>
          <p:cNvSpPr txBox="1"/>
          <p:nvPr/>
        </p:nvSpPr>
        <p:spPr bwMode="auto">
          <a:xfrm>
            <a:off x="1819734" y="95250"/>
            <a:ext cx="867410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4.20 </a:t>
            </a:r>
            <a:r>
              <a:rPr lang="en-US" altLang="zh-CN" sz="4000" dirty="0" smtClean="0">
                <a:solidFill>
                  <a:srgbClr val="000000"/>
                </a:solidFill>
              </a:rPr>
              <a:t> 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位错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的交割</a:t>
            </a: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—3.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螺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型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和</a:t>
            </a:r>
            <a:r>
              <a:rPr lang="zh-CN" altLang="en-US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螺型位错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2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刃－螺位错的交割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6" t="6107" r="9216" b="10687"/>
          <a:stretch>
            <a:fillRect/>
          </a:stretch>
        </p:blipFill>
        <p:spPr bwMode="auto">
          <a:xfrm>
            <a:off x="7042029" y="1952472"/>
            <a:ext cx="2051137" cy="20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曲线连接符 2"/>
          <p:cNvCxnSpPr/>
          <p:nvPr/>
        </p:nvCxnSpPr>
        <p:spPr bwMode="auto">
          <a:xfrm rot="5400000" flipH="1" flipV="1">
            <a:off x="7182731" y="3302400"/>
            <a:ext cx="393898" cy="203983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直接箭头连接符 7"/>
          <p:cNvCxnSpPr/>
          <p:nvPr/>
        </p:nvCxnSpPr>
        <p:spPr bwMode="auto">
          <a:xfrm flipV="1">
            <a:off x="7657520" y="2405584"/>
            <a:ext cx="281253" cy="25321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直接箭头连接符 13"/>
          <p:cNvCxnSpPr/>
          <p:nvPr/>
        </p:nvCxnSpPr>
        <p:spPr bwMode="auto">
          <a:xfrm flipV="1">
            <a:off x="8262429" y="2250839"/>
            <a:ext cx="0" cy="40796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7446504" y="2236771"/>
            <a:ext cx="42203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</a:t>
            </a:r>
            <a:r>
              <a:rPr lang="en-US" altLang="zh-CN" baseline="-25000" dirty="0" smtClean="0"/>
              <a:t>1</a:t>
            </a:r>
            <a:endParaRPr lang="zh-CN" altLang="zh-CN" dirty="0"/>
          </a:p>
        </p:txBody>
      </p:sp>
      <p:sp>
        <p:nvSpPr>
          <p:cNvPr id="19" name="TextBox 18"/>
          <p:cNvSpPr txBox="1"/>
          <p:nvPr/>
        </p:nvSpPr>
        <p:spPr>
          <a:xfrm>
            <a:off x="8248363" y="2268476"/>
            <a:ext cx="450166" cy="642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</a:t>
            </a:r>
            <a:r>
              <a:rPr lang="en-US" altLang="zh-CN" baseline="-25000" dirty="0" smtClean="0"/>
              <a:t>2</a:t>
            </a:r>
            <a:endParaRPr lang="zh-CN" altLang="zh-CN" dirty="0"/>
          </a:p>
          <a:p>
            <a:endParaRPr lang="zh-CN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480600" y="2931712"/>
            <a:ext cx="3549572" cy="82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ˉˉˉˉˉˉˉˉˉˉˉˉˉˉˉˉˉˉˉˉˉˉˉˉˉˉˉˉˉˉˉˉˉ</a:t>
            </a:r>
            <a:endParaRPr lang="zh-CN" altLang="en-US" dirty="0"/>
          </a:p>
        </p:txBody>
      </p:sp>
      <p:cxnSp>
        <p:nvCxnSpPr>
          <p:cNvPr id="22" name="直接连接符 21"/>
          <p:cNvCxnSpPr/>
          <p:nvPr/>
        </p:nvCxnSpPr>
        <p:spPr bwMode="auto">
          <a:xfrm flipV="1">
            <a:off x="3394996" y="2475924"/>
            <a:ext cx="2222699" cy="14067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直接连接符 31"/>
          <p:cNvCxnSpPr/>
          <p:nvPr/>
        </p:nvCxnSpPr>
        <p:spPr bwMode="auto">
          <a:xfrm>
            <a:off x="3479413" y="1966538"/>
            <a:ext cx="0" cy="164183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直接箭头连接符 34"/>
          <p:cNvCxnSpPr/>
          <p:nvPr/>
        </p:nvCxnSpPr>
        <p:spPr bwMode="auto">
          <a:xfrm flipH="1">
            <a:off x="3887378" y="2883893"/>
            <a:ext cx="604910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曲线连接符 39"/>
          <p:cNvCxnSpPr/>
          <p:nvPr/>
        </p:nvCxnSpPr>
        <p:spPr bwMode="auto">
          <a:xfrm rot="5400000" flipH="1" flipV="1">
            <a:off x="3163800" y="2388929"/>
            <a:ext cx="599556" cy="193409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6" name="TextBox 55"/>
          <p:cNvSpPr txBox="1"/>
          <p:nvPr/>
        </p:nvSpPr>
        <p:spPr>
          <a:xfrm>
            <a:off x="2860537" y="2198141"/>
            <a:ext cx="42203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</a:t>
            </a:r>
            <a:r>
              <a:rPr lang="en-US" altLang="zh-CN" baseline="-25000" dirty="0"/>
              <a:t>2</a:t>
            </a:r>
            <a:endParaRPr lang="zh-CN" altLang="zh-CN" dirty="0"/>
          </a:p>
        </p:txBody>
      </p:sp>
      <p:cxnSp>
        <p:nvCxnSpPr>
          <p:cNvPr id="57" name="直接箭头连接符 56"/>
          <p:cNvCxnSpPr/>
          <p:nvPr/>
        </p:nvCxnSpPr>
        <p:spPr bwMode="auto">
          <a:xfrm flipV="1">
            <a:off x="3226247" y="2198143"/>
            <a:ext cx="0" cy="47472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1" name="TextBox 60"/>
          <p:cNvSpPr txBox="1"/>
          <p:nvPr/>
        </p:nvSpPr>
        <p:spPr>
          <a:xfrm>
            <a:off x="5516823" y="2702236"/>
            <a:ext cx="450166" cy="642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</a:t>
            </a:r>
            <a:r>
              <a:rPr lang="en-US" altLang="zh-CN" baseline="-25000" dirty="0"/>
              <a:t>1</a:t>
            </a:r>
            <a:endParaRPr lang="zh-CN" altLang="zh-CN" dirty="0"/>
          </a:p>
          <a:p>
            <a:endParaRPr lang="zh-CN" altLang="en-US" dirty="0"/>
          </a:p>
        </p:txBody>
      </p:sp>
      <p:cxnSp>
        <p:nvCxnSpPr>
          <p:cNvPr id="62" name="直接箭头连接符 61"/>
          <p:cNvCxnSpPr/>
          <p:nvPr/>
        </p:nvCxnSpPr>
        <p:spPr bwMode="auto">
          <a:xfrm flipV="1">
            <a:off x="5221408" y="2620171"/>
            <a:ext cx="536965" cy="3317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61" name="曲线连接符 15360"/>
          <p:cNvCxnSpPr/>
          <p:nvPr/>
        </p:nvCxnSpPr>
        <p:spPr bwMode="auto">
          <a:xfrm flipV="1">
            <a:off x="3465336" y="3348122"/>
            <a:ext cx="794837" cy="520503"/>
          </a:xfrm>
          <a:prstGeom prst="curvedConnector3">
            <a:avLst>
              <a:gd name="adj1" fmla="val 50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370" name="TextBox 15369"/>
          <p:cNvSpPr txBox="1"/>
          <p:nvPr/>
        </p:nvSpPr>
        <p:spPr>
          <a:xfrm>
            <a:off x="3057388" y="3362176"/>
            <a:ext cx="49247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15371" name="TextBox 15370"/>
          <p:cNvSpPr txBox="1"/>
          <p:nvPr/>
        </p:nvSpPr>
        <p:spPr>
          <a:xfrm>
            <a:off x="3085625" y="1716266"/>
            <a:ext cx="61887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15372" name="TextBox 15371"/>
          <p:cNvSpPr txBox="1"/>
          <p:nvPr/>
        </p:nvSpPr>
        <p:spPr>
          <a:xfrm>
            <a:off x="3331685" y="3896760"/>
            <a:ext cx="45719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15373" name="TextBox 15372"/>
          <p:cNvSpPr txBox="1"/>
          <p:nvPr/>
        </p:nvSpPr>
        <p:spPr>
          <a:xfrm>
            <a:off x="5710776" y="2185855"/>
            <a:ext cx="61029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663483" y="4628271"/>
            <a:ext cx="5598946" cy="642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注意：</a:t>
            </a:r>
            <a:r>
              <a:rPr lang="en-US" altLang="zh-CN" dirty="0" smtClean="0"/>
              <a:t>QQ</a:t>
            </a:r>
            <a:r>
              <a:rPr lang="zh-CN" altLang="en-US" dirty="0" smtClean="0"/>
              <a:t>*是弯折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   pp*</a:t>
            </a:r>
            <a:r>
              <a:rPr lang="zh-CN" altLang="en-US" dirty="0" smtClean="0"/>
              <a:t>是割阶，不能消失，不能一起滑移。</a:t>
            </a:r>
            <a:endParaRPr lang="zh-CN" altLang="en-US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62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366" name="标题 1"/>
          <p:cNvSpPr txBox="1"/>
          <p:nvPr/>
        </p:nvSpPr>
        <p:spPr bwMode="auto">
          <a:xfrm>
            <a:off x="1705510" y="98425"/>
            <a:ext cx="867410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sz="4000" dirty="0" smtClean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4.20  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）位错交割的特点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2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208213" y="1244380"/>
            <a:ext cx="7850187" cy="484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1) 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运动位错交割后，在位错线上可能产生一个</a:t>
            </a:r>
            <a:r>
              <a:rPr lang="zh-CN" altLang="en-US" sz="24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扭折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或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割阶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，其大小和方向取决于另一位错的柏氏矢量，但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具有原位错线的柏氏矢量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2) 所有的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割阶都是刃型位错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，而</a:t>
            </a:r>
            <a:r>
              <a:rPr lang="zh-CN" altLang="en-US" sz="24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扭折可以是刃型、螺型</a:t>
            </a:r>
            <a:r>
              <a:rPr lang="ja-JP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2400" dirty="0">
              <a:solidFill>
                <a:srgbClr val="000066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3) </a:t>
            </a:r>
            <a:r>
              <a:rPr lang="zh-CN" altLang="en-US" sz="24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扭折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与原位错线在同一滑移面上，可</a:t>
            </a:r>
            <a:r>
              <a:rPr lang="zh-CN" altLang="en-US" sz="2400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随位错线一道运动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，几乎不产生阻力；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割阶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与原位错不在同一滑移面上，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只能通过攀移运动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，所以</a:t>
            </a:r>
            <a:r>
              <a:rPr lang="zh-CN" altLang="en-US" sz="24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割阶是位错运动的障碍</a:t>
            </a: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 -- </a:t>
            </a:r>
            <a:r>
              <a:rPr lang="zh-CN" altLang="en-US" sz="2400" dirty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割阶硬化</a:t>
            </a:r>
            <a:r>
              <a:rPr lang="ja-JP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endParaRPr lang="ja-JP" altLang="en-US" sz="2400" dirty="0">
              <a:solidFill>
                <a:srgbClr val="00006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62" name="直接连接符 6"/>
          <p:cNvCxnSpPr>
            <a:cxnSpLocks noChangeShapeType="1"/>
          </p:cNvCxnSpPr>
          <p:nvPr/>
        </p:nvCxnSpPr>
        <p:spPr bwMode="auto">
          <a:xfrm flipH="1" flipV="1">
            <a:off x="1738313" y="1079500"/>
            <a:ext cx="8929687" cy="44450"/>
          </a:xfrm>
          <a:prstGeom prst="line">
            <a:avLst/>
          </a:prstGeom>
          <a:noFill/>
          <a:ln w="9525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1524000" y="1028700"/>
            <a:ext cx="215900" cy="952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5366" name="标题 1"/>
          <p:cNvSpPr txBox="1"/>
          <p:nvPr/>
        </p:nvSpPr>
        <p:spPr bwMode="auto">
          <a:xfrm>
            <a:off x="1705510" y="98425"/>
            <a:ext cx="867410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sz="4000" dirty="0" smtClean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4000" dirty="0" smtClean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4.20  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4000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）位错交割的特点</a:t>
            </a: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4000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2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89" y="5807565"/>
            <a:ext cx="2674555" cy="7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063749" y="1968947"/>
            <a:ext cx="3350079" cy="3246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4) 带割阶位错的</a:t>
            </a:r>
            <a:r>
              <a:rPr lang="zh-CN" altLang="en-US" sz="2400" dirty="0" smtClean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运动</a:t>
            </a:r>
            <a:endParaRPr lang="en-US" altLang="zh-CN" sz="2400" dirty="0" smtClean="0">
              <a:solidFill>
                <a:srgbClr val="000066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000066"/>
                </a:solidFill>
                <a:latin typeface="微软雅黑" pitchFamily="34" charset="-122"/>
                <a:ea typeface="微软雅黑" pitchFamily="34" charset="-122"/>
              </a:rPr>
              <a:t>按割阶高度的不同分为：</a:t>
            </a:r>
            <a:endParaRPr lang="zh-CN" altLang="en-US" sz="2400" dirty="0" smtClean="0">
              <a:solidFill>
                <a:srgbClr val="000066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小</a:t>
            </a:r>
            <a:r>
              <a:rPr lang="zh-CN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割阶  （割阶高度为1-2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个 原</a:t>
            </a:r>
            <a:endParaRPr lang="en-US" altLang="zh-CN" dirty="0" smtClean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            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子 </a:t>
            </a:r>
            <a:r>
              <a:rPr lang="zh-CN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间距，遗留点缺陷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中等</a:t>
            </a:r>
            <a:r>
              <a:rPr lang="zh-CN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割阶（遗留位错偶）； </a:t>
            </a:r>
            <a:endParaRPr lang="en-US" altLang="zh-CN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大</a:t>
            </a:r>
            <a:r>
              <a:rPr lang="zh-CN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割阶  （割阶高度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约20</a:t>
            </a:r>
            <a:r>
              <a:rPr lang="zh-CN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nm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dirty="0" smtClean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           位错环</a:t>
            </a:r>
            <a:r>
              <a:rPr lang="zh-CN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ja-JP" altLang="en-US" dirty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ja-JP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lum bright="18000" contras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680" y="1740343"/>
            <a:ext cx="4843463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1"/>
          <a:stretch>
            <a:fillRect/>
          </a:stretch>
        </p:blipFill>
        <p:spPr>
          <a:xfrm>
            <a:off x="1571624" y="12534"/>
            <a:ext cx="4562475" cy="6845466"/>
          </a:xfrm>
          <a:prstGeom prst="rect">
            <a:avLst/>
          </a:prstGeom>
          <a:effectLst>
            <a:softEdge rad="406400"/>
          </a:effectLst>
        </p:spPr>
      </p:pic>
      <p:sp>
        <p:nvSpPr>
          <p:cNvPr id="6" name="文本框 5"/>
          <p:cNvSpPr txBox="1"/>
          <p:nvPr/>
        </p:nvSpPr>
        <p:spPr>
          <a:xfrm>
            <a:off x="6134099" y="2465771"/>
            <a:ext cx="4219576" cy="1920240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幼圆" pitchFamily="49" charset="-122"/>
                <a:ea typeface="幼圆" pitchFamily="49" charset="-122"/>
              </a:rPr>
              <a:t>加油！</a:t>
            </a:r>
            <a:endParaRPr lang="en-US" altLang="zh-CN" sz="4000" dirty="0" smtClean="0">
              <a:latin typeface="幼圆" pitchFamily="49" charset="-122"/>
              <a:ea typeface="幼圆" pitchFamily="49" charset="-122"/>
            </a:endParaRPr>
          </a:p>
          <a:p>
            <a:pPr algn="ctr"/>
            <a:endParaRPr lang="en-US" altLang="zh-CN" sz="4000" dirty="0">
              <a:latin typeface="幼圆" pitchFamily="49" charset="-122"/>
              <a:ea typeface="幼圆" pitchFamily="49" charset="-122"/>
            </a:endParaRPr>
          </a:p>
          <a:p>
            <a:pPr algn="ctr"/>
            <a:r>
              <a:rPr lang="zh-CN" altLang="en-US" sz="4000" dirty="0" smtClean="0">
                <a:latin typeface="幼圆" pitchFamily="49" charset="-122"/>
                <a:ea typeface="幼圆" pitchFamily="49" charset="-122"/>
              </a:rPr>
              <a:t>我们在清华等你</a:t>
            </a:r>
            <a:endParaRPr lang="zh-CN" altLang="en-US" sz="4000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20030" y="450162"/>
            <a:ext cx="4533901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把</a:t>
            </a:r>
            <a:r>
              <a:rPr lang="zh-CN" altLang="zh-CN" sz="3200" dirty="0" smtClean="0">
                <a:latin typeface="隶书" pitchFamily="49" charset="-122"/>
                <a:ea typeface="隶书" pitchFamily="49" charset="-122"/>
              </a:rPr>
              <a:t>梦想</a:t>
            </a:r>
            <a:r>
              <a:rPr lang="zh-CN" altLang="zh-CN" sz="3200" dirty="0">
                <a:latin typeface="隶书" pitchFamily="49" charset="-122"/>
                <a:ea typeface="隶书" pitchFamily="49" charset="-122"/>
              </a:rPr>
              <a:t>落实到单词</a:t>
            </a:r>
            <a:r>
              <a:rPr lang="zh-CN" altLang="zh-CN" sz="3200" dirty="0" smtClean="0">
                <a:latin typeface="隶书" pitchFamily="49" charset="-122"/>
                <a:ea typeface="隶书" pitchFamily="49" charset="-122"/>
              </a:rPr>
              <a:t>中</a:t>
            </a:r>
            <a:endParaRPr lang="en-US" altLang="zh-CN" sz="32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>
                <a:latin typeface="隶书" pitchFamily="49" charset="-122"/>
                <a:ea typeface="隶书" pitchFamily="49" charset="-122"/>
              </a:rPr>
              <a:t> </a:t>
            </a:r>
            <a:r>
              <a:rPr lang="en-US" altLang="zh-CN" sz="3200" dirty="0" smtClean="0">
                <a:latin typeface="隶书" pitchFamily="49" charset="-122"/>
                <a:ea typeface="隶书" pitchFamily="49" charset="-122"/>
              </a:rPr>
              <a:t>   </a:t>
            </a:r>
            <a:r>
              <a:rPr lang="zh-CN" altLang="zh-CN" sz="3200" dirty="0" smtClean="0">
                <a:latin typeface="隶书" pitchFamily="49" charset="-122"/>
                <a:ea typeface="隶书" pitchFamily="49" charset="-122"/>
              </a:rPr>
              <a:t>落实</a:t>
            </a:r>
            <a:r>
              <a:rPr lang="zh-CN" altLang="zh-CN" sz="3200" dirty="0">
                <a:latin typeface="隶书" pitchFamily="49" charset="-122"/>
                <a:ea typeface="隶书" pitchFamily="49" charset="-122"/>
              </a:rPr>
              <a:t>到草稿纸上</a:t>
            </a:r>
            <a:endParaRPr lang="zh-CN" altLang="zh-CN" sz="3200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3200" dirty="0" smtClean="0">
                <a:latin typeface="隶书" pitchFamily="49" charset="-122"/>
                <a:ea typeface="隶书" pitchFamily="49" charset="-122"/>
              </a:rPr>
              <a:t>          ---</a:t>
            </a:r>
            <a:r>
              <a:rPr lang="zh-CN" altLang="zh-CN" sz="3200" dirty="0" smtClean="0">
                <a:latin typeface="隶书" pitchFamily="49" charset="-122"/>
                <a:ea typeface="隶书" pitchFamily="49" charset="-122"/>
              </a:rPr>
              <a:t>不</a:t>
            </a:r>
            <a:r>
              <a:rPr lang="zh-CN" altLang="zh-CN" sz="3200" dirty="0">
                <a:latin typeface="隶书" pitchFamily="49" charset="-122"/>
                <a:ea typeface="隶书" pitchFamily="49" charset="-122"/>
              </a:rPr>
              <a:t>忘初心</a:t>
            </a:r>
            <a:endParaRPr lang="zh-CN" altLang="zh-CN" sz="3200" dirty="0">
              <a:latin typeface="隶书" pitchFamily="49" charset="-122"/>
              <a:ea typeface="隶书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4831</Words>
  <Application>WPS 演示</Application>
  <PresentationFormat>自定义</PresentationFormat>
  <Paragraphs>544</Paragraphs>
  <Slides>45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45</vt:i4>
      </vt:variant>
    </vt:vector>
  </HeadingPairs>
  <TitlesOfParts>
    <vt:vector size="49" baseType="lpstr">
      <vt:lpstr>Office 主题</vt:lpstr>
      <vt:lpstr>Equation.3</vt:lpstr>
      <vt:lpstr>Equation.KSEE3</vt:lpstr>
      <vt:lpstr>Equations</vt:lpstr>
      <vt:lpstr>PowerPoint 演示文稿</vt:lpstr>
      <vt:lpstr> 第四章 晶体中的缺陷 </vt:lpstr>
      <vt:lpstr>         </vt:lpstr>
      <vt:lpstr>      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Dell-hzc</cp:lastModifiedBy>
  <cp:revision>43</cp:revision>
  <dcterms:created xsi:type="dcterms:W3CDTF">2015-05-05T08:02:00Z</dcterms:created>
  <dcterms:modified xsi:type="dcterms:W3CDTF">2016-05-13T09:37:21Z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