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2014/6/16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2014/6/16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2014/6/16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2014/6/16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2014/6/16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2014/6/16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2014/6/16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2014/6/16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2014/6/16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2014/6/16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2014/6/16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2014/6/16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11" Type="http://schemas.openxmlformats.org/officeDocument/2006/relationships/oleObject" Target="../embeddings/oleObject9.bin"/><Relationship Id="rId5" Type="http://schemas.openxmlformats.org/officeDocument/2006/relationships/oleObject" Target="../embeddings/oleObject3.bin"/><Relationship Id="rId10" Type="http://schemas.openxmlformats.org/officeDocument/2006/relationships/oleObject" Target="../embeddings/oleObject8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7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8662" y="1500174"/>
            <a:ext cx="67151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latin typeface="楷体" pitchFamily="49" charset="-122"/>
                <a:ea typeface="楷体" pitchFamily="49" charset="-122"/>
              </a:rPr>
              <a:t>第三章  晶体的范性变形</a:t>
            </a:r>
            <a:endParaRPr lang="zh-CN" altLang="en-US" sz="44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85918" y="3643314"/>
            <a:ext cx="52149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材料人</a:t>
            </a:r>
            <a:endParaRPr lang="zh-CN" altLang="en-US" sz="3600" b="1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1" y="214290"/>
            <a:ext cx="3034131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895629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60488" algn="l"/>
              </a:tabLst>
            </a:pPr>
            <a:r>
              <a:rPr kumimoji="0" lang="en-US" altLang="zh-CN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1</a:t>
            </a:r>
            <a:r>
              <a:rPr kumimoji="0" lang="zh-CN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、变形分为可恢复的变形（弹性变形）</a:t>
            </a:r>
            <a:endParaRPr kumimoji="0" lang="en-US" altLang="zh-CN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60488" algn="l"/>
              </a:tabLst>
            </a:pPr>
            <a:r>
              <a:rPr kumimoji="0" lang="zh-CN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和不可恢复的变形（塑性变形、范性变形）</a:t>
            </a:r>
            <a:endParaRPr kumimoji="0" lang="zh-CN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宋体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720" y="1714488"/>
            <a:ext cx="735811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弹性变形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: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晶体在外力作用下会发生变形，当外力较小时，变形是弹性的，即卸载后变形也随之消失，这种可回复的变形就成为弹性变形。</a:t>
            </a:r>
          </a:p>
          <a:p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胡克定律：晶体在弹性变形时应力和应变呈线性关系</a:t>
            </a:r>
          </a:p>
          <a:p>
            <a:endParaRPr lang="zh-CN" altLang="en-US" sz="3200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4" y="5357826"/>
            <a:ext cx="3034131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42910" y="928670"/>
            <a:ext cx="750099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塑性变形：当外加应力超过一定的值（即屈服极限）时，应力与应变就不再成线性关系，卸载后变形也不能完全消失，而会留下一定的线性变形或永久变形，这种不可恢复的变形称为塑性变形或者范性变形。</a:t>
            </a:r>
          </a:p>
          <a:p>
            <a:endParaRPr lang="zh-CN" altLang="en-US" sz="36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6" y="5429264"/>
            <a:ext cx="3034131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4348" y="1500174"/>
            <a:ext cx="721523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latin typeface="楷体" pitchFamily="49" charset="-122"/>
                <a:ea typeface="楷体" pitchFamily="49" charset="-122"/>
              </a:rPr>
              <a:t>延伸率：晶体单向拉伸时断裂钱的最大相对伸长。</a:t>
            </a:r>
          </a:p>
          <a:p>
            <a:r>
              <a:rPr lang="zh-CN" altLang="en-US" sz="4400" dirty="0" smtClean="0">
                <a:latin typeface="楷体" pitchFamily="49" charset="-122"/>
                <a:ea typeface="楷体" pitchFamily="49" charset="-122"/>
              </a:rPr>
              <a:t>断面收缩率：晶体单向拉伸时断裂钱最大的相对面积缩减。</a:t>
            </a:r>
          </a:p>
          <a:p>
            <a:endParaRPr lang="zh-CN" altLang="en-US" sz="4400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1" y="214290"/>
            <a:ext cx="3034131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2357430"/>
            <a:ext cx="835824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单晶体范性变形的基本方式只有两种，既是滑移和孪生。（滑移与孪生都是剪应变）</a:t>
            </a:r>
          </a:p>
          <a:p>
            <a:endParaRPr lang="zh-CN" altLang="en-US" sz="4000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1" y="214290"/>
            <a:ext cx="3034131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0034" y="2285992"/>
            <a:ext cx="814393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latin typeface="楷体" pitchFamily="49" charset="-122"/>
                <a:ea typeface="楷体" pitchFamily="49" charset="-122"/>
              </a:rPr>
              <a:t>晶体的滑移系统：滑移方向都是最密排方向，而滑移面则往往是最密排面</a:t>
            </a:r>
            <a:endParaRPr lang="zh-CN" altLang="en-US" sz="4400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1" y="214290"/>
            <a:ext cx="3034131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1357289" y="428600"/>
          <a:ext cx="6858048" cy="5715043"/>
        </p:xfrm>
        <a:graphic>
          <a:graphicData uri="http://schemas.openxmlformats.org/drawingml/2006/table">
            <a:tbl>
              <a:tblPr/>
              <a:tblGrid>
                <a:gridCol w="1371126"/>
                <a:gridCol w="1371126"/>
                <a:gridCol w="1371932"/>
                <a:gridCol w="1371932"/>
                <a:gridCol w="1371932"/>
              </a:tblGrid>
              <a:tr h="55180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晶体结构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金属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滑移面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滑移方向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临界分切应力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905">
                <a:tc rowSpan="4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FCC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Ag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｛</a:t>
                      </a:r>
                      <a:r>
                        <a:rPr lang="en-US" sz="1300" kern="100">
                          <a:latin typeface="Calibri"/>
                          <a:ea typeface="宋体"/>
                          <a:cs typeface="Times New Roman"/>
                        </a:rPr>
                        <a:t>111</a:t>
                      </a: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｝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&lt;110&gt;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0.37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2851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Al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｛</a:t>
                      </a:r>
                      <a:r>
                        <a:rPr lang="en-US" sz="1300" kern="100">
                          <a:latin typeface="Calibri"/>
                          <a:ea typeface="宋体"/>
                          <a:cs typeface="Times New Roman"/>
                        </a:rPr>
                        <a:t>111</a:t>
                      </a: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｝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&lt;110&gt;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0.79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90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Cu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｛</a:t>
                      </a:r>
                      <a:r>
                        <a:rPr lang="en-US" sz="1300" kern="100">
                          <a:latin typeface="Calibri"/>
                          <a:ea typeface="宋体"/>
                          <a:cs typeface="Times New Roman"/>
                        </a:rPr>
                        <a:t>111</a:t>
                      </a: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｝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&lt;110&gt;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0.98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90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Ni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｛</a:t>
                      </a:r>
                      <a:r>
                        <a:rPr lang="en-US" sz="1300" kern="100">
                          <a:latin typeface="Calibri"/>
                          <a:ea typeface="宋体"/>
                          <a:cs typeface="Times New Roman"/>
                        </a:rPr>
                        <a:t>111</a:t>
                      </a: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｝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&lt;110&gt;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5.68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905">
                <a:tc rowSpan="6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 dirty="0">
                          <a:latin typeface="宋体"/>
                          <a:ea typeface="宋体"/>
                          <a:cs typeface="Times New Roman"/>
                        </a:rPr>
                        <a:t>HCP</a:t>
                      </a:r>
                      <a:endParaRPr lang="zh-CN" sz="1000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Mg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(0001)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&lt;11 0&gt;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0.39-0.50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90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｛</a:t>
                      </a:r>
                      <a:r>
                        <a:rPr lang="en-US" sz="1300" kern="100">
                          <a:latin typeface="Calibri"/>
                          <a:ea typeface="宋体"/>
                          <a:cs typeface="Times New Roman"/>
                        </a:rPr>
                        <a:t>10 0</a:t>
                      </a: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｝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&lt;11 0&gt;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40.7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90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Be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｛</a:t>
                      </a:r>
                      <a:r>
                        <a:rPr lang="en-US" sz="1300" kern="100">
                          <a:latin typeface="Calibri"/>
                          <a:ea typeface="宋体"/>
                          <a:cs typeface="Times New Roman"/>
                        </a:rPr>
                        <a:t>0001</a:t>
                      </a: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｝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&lt;11 0&gt;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1.38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90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｛</a:t>
                      </a:r>
                      <a:r>
                        <a:rPr lang="en-US" sz="1300" kern="100">
                          <a:latin typeface="Calibri"/>
                          <a:ea typeface="宋体"/>
                          <a:cs typeface="Times New Roman"/>
                        </a:rPr>
                        <a:t>10 0</a:t>
                      </a: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｝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&lt;11 0&gt;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52.4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90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b="1" kern="100">
                          <a:latin typeface="宋体"/>
                          <a:ea typeface="宋体"/>
                          <a:cs typeface="Times New Roman"/>
                        </a:rPr>
                        <a:t>Co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｛</a:t>
                      </a:r>
                      <a:r>
                        <a:rPr lang="en-US" sz="1300" kern="100">
                          <a:latin typeface="Calibri"/>
                          <a:ea typeface="宋体"/>
                          <a:cs typeface="Times New Roman"/>
                        </a:rPr>
                        <a:t>0001</a:t>
                      </a: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｝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&lt;11 0&gt;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0.64-0.69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90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b="1" kern="100">
                          <a:latin typeface="宋体"/>
                          <a:ea typeface="宋体"/>
                          <a:cs typeface="Times New Roman"/>
                        </a:rPr>
                        <a:t>Ti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｛</a:t>
                      </a:r>
                      <a:r>
                        <a:rPr lang="en-US" sz="1300" kern="100">
                          <a:latin typeface="Calibri"/>
                          <a:ea typeface="宋体"/>
                          <a:cs typeface="Times New Roman"/>
                        </a:rPr>
                        <a:t>10 0</a:t>
                      </a: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｝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&lt;11 0&gt;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12.8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7714">
                <a:tc rowSpan="4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b="1" kern="100">
                          <a:latin typeface="宋体"/>
                          <a:ea typeface="宋体"/>
                          <a:cs typeface="Times New Roman"/>
                        </a:rPr>
                        <a:t>BCC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b="1" kern="100">
                          <a:latin typeface="宋体"/>
                          <a:ea typeface="宋体"/>
                          <a:cs typeface="Times New Roman"/>
                        </a:rPr>
                        <a:t>Fe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｛</a:t>
                      </a:r>
                      <a:r>
                        <a:rPr lang="en-US" sz="1300" kern="100">
                          <a:latin typeface="Calibri"/>
                          <a:ea typeface="宋体"/>
                          <a:cs typeface="Times New Roman"/>
                        </a:rPr>
                        <a:t>110</a:t>
                      </a: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｝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｛</a:t>
                      </a:r>
                      <a:r>
                        <a:rPr lang="en-US" sz="1300" kern="100">
                          <a:latin typeface="Calibri"/>
                          <a:ea typeface="宋体"/>
                          <a:cs typeface="Times New Roman"/>
                        </a:rPr>
                        <a:t>112</a:t>
                      </a: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｝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｛</a:t>
                      </a:r>
                      <a:r>
                        <a:rPr lang="en-US" sz="1300" kern="100">
                          <a:latin typeface="Calibri"/>
                          <a:ea typeface="宋体"/>
                          <a:cs typeface="Times New Roman"/>
                        </a:rPr>
                        <a:t>123</a:t>
                      </a: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｝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&lt;111&gt;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27.6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7714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Mo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｛</a:t>
                      </a:r>
                      <a:r>
                        <a:rPr lang="en-US" sz="1300" kern="100">
                          <a:latin typeface="Calibri"/>
                          <a:ea typeface="宋体"/>
                          <a:cs typeface="Times New Roman"/>
                        </a:rPr>
                        <a:t>110</a:t>
                      </a: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｝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｛</a:t>
                      </a:r>
                      <a:r>
                        <a:rPr lang="en-US" sz="1300" kern="100">
                          <a:latin typeface="Calibri"/>
                          <a:ea typeface="宋体"/>
                          <a:cs typeface="Times New Roman"/>
                        </a:rPr>
                        <a:t>112</a:t>
                      </a: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｝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｛</a:t>
                      </a:r>
                      <a:r>
                        <a:rPr lang="en-US" sz="1300" kern="100">
                          <a:latin typeface="Calibri"/>
                          <a:ea typeface="宋体"/>
                          <a:cs typeface="Times New Roman"/>
                        </a:rPr>
                        <a:t>123</a:t>
                      </a: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｝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 dirty="0">
                          <a:latin typeface="宋体"/>
                          <a:ea typeface="宋体"/>
                          <a:cs typeface="Times New Roman"/>
                        </a:rPr>
                        <a:t>&lt;111&gt;</a:t>
                      </a:r>
                      <a:endParaRPr lang="zh-CN" sz="1000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96.5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90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Nb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｛</a:t>
                      </a:r>
                      <a:r>
                        <a:rPr lang="en-US" sz="1300" kern="100">
                          <a:latin typeface="Calibri"/>
                          <a:ea typeface="宋体"/>
                          <a:cs typeface="Times New Roman"/>
                        </a:rPr>
                        <a:t>110</a:t>
                      </a: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｝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&lt;111&gt;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33.8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90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Ta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｛</a:t>
                      </a:r>
                      <a:r>
                        <a:rPr lang="en-US" sz="1300" kern="100">
                          <a:latin typeface="Calibri"/>
                          <a:ea typeface="宋体"/>
                          <a:cs typeface="Times New Roman"/>
                        </a:rPr>
                        <a:t>110</a:t>
                      </a:r>
                      <a:r>
                        <a:rPr lang="zh-CN" sz="1300" kern="100">
                          <a:latin typeface="Calibri"/>
                          <a:ea typeface="宋体"/>
                          <a:cs typeface="Times New Roman"/>
                        </a:rPr>
                        <a:t>｝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>
                          <a:latin typeface="宋体"/>
                          <a:ea typeface="宋体"/>
                          <a:cs typeface="Times New Roman"/>
                        </a:rPr>
                        <a:t>&lt;111&gt;</a:t>
                      </a:r>
                      <a:endParaRPr lang="zh-CN" sz="10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360805" algn="l"/>
                        </a:tabLst>
                      </a:pPr>
                      <a:r>
                        <a:rPr lang="en-US" sz="1300" kern="100" dirty="0">
                          <a:latin typeface="宋体"/>
                          <a:ea typeface="宋体"/>
                          <a:cs typeface="Times New Roman"/>
                        </a:rPr>
                        <a:t>41.4</a:t>
                      </a:r>
                      <a:endParaRPr lang="zh-CN" sz="1000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3008" marR="630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5369" name="Object 9"/>
          <p:cNvGraphicFramePr>
            <a:graphicFrameLocks noChangeAspect="1"/>
          </p:cNvGraphicFramePr>
          <p:nvPr/>
        </p:nvGraphicFramePr>
        <p:xfrm>
          <a:off x="0" y="0"/>
          <a:ext cx="123825" cy="266700"/>
        </p:xfrm>
        <a:graphic>
          <a:graphicData uri="http://schemas.openxmlformats.org/presentationml/2006/ole">
            <p:oleObj spid="_x0000_s15369" name="公式" r:id="rId3" imgW="126835" imgH="266353" progId="Equation.3">
              <p:embed/>
            </p:oleObj>
          </a:graphicData>
        </a:graphic>
      </p:graphicFrame>
      <p:graphicFrame>
        <p:nvGraphicFramePr>
          <p:cNvPr id="15368" name="Object 8"/>
          <p:cNvGraphicFramePr>
            <a:graphicFrameLocks noChangeAspect="1"/>
          </p:cNvGraphicFramePr>
          <p:nvPr/>
        </p:nvGraphicFramePr>
        <p:xfrm>
          <a:off x="0" y="0"/>
          <a:ext cx="85725" cy="266700"/>
        </p:xfrm>
        <a:graphic>
          <a:graphicData uri="http://schemas.openxmlformats.org/presentationml/2006/ole">
            <p:oleObj spid="_x0000_s15368" name="公式" r:id="rId4" imgW="88746" imgH="266238" progId="Equation.3">
              <p:embed/>
            </p:oleObj>
          </a:graphicData>
        </a:graphic>
      </p:graphicFrame>
      <p:graphicFrame>
        <p:nvGraphicFramePr>
          <p:cNvPr id="15367" name="Object 7"/>
          <p:cNvGraphicFramePr>
            <a:graphicFrameLocks noChangeAspect="1"/>
          </p:cNvGraphicFramePr>
          <p:nvPr/>
        </p:nvGraphicFramePr>
        <p:xfrm>
          <a:off x="0" y="0"/>
          <a:ext cx="123825" cy="266700"/>
        </p:xfrm>
        <a:graphic>
          <a:graphicData uri="http://schemas.openxmlformats.org/presentationml/2006/ole">
            <p:oleObj spid="_x0000_s15367" name="公式" r:id="rId5" imgW="126835" imgH="266353" progId="Equation.3">
              <p:embed/>
            </p:oleObj>
          </a:graphicData>
        </a:graphic>
      </p:graphicFrame>
      <p:graphicFrame>
        <p:nvGraphicFramePr>
          <p:cNvPr id="15366" name="Object 6"/>
          <p:cNvGraphicFramePr>
            <a:graphicFrameLocks noChangeAspect="1"/>
          </p:cNvGraphicFramePr>
          <p:nvPr/>
        </p:nvGraphicFramePr>
        <p:xfrm>
          <a:off x="0" y="0"/>
          <a:ext cx="123825" cy="266700"/>
        </p:xfrm>
        <a:graphic>
          <a:graphicData uri="http://schemas.openxmlformats.org/presentationml/2006/ole">
            <p:oleObj spid="_x0000_s15366" name="公式" r:id="rId6" imgW="126835" imgH="266353" progId="Equation.3">
              <p:embed/>
            </p:oleObj>
          </a:graphicData>
        </a:graphic>
      </p:graphicFrame>
      <p:graphicFrame>
        <p:nvGraphicFramePr>
          <p:cNvPr id="15365" name="Object 5"/>
          <p:cNvGraphicFramePr>
            <a:graphicFrameLocks noChangeAspect="1"/>
          </p:cNvGraphicFramePr>
          <p:nvPr/>
        </p:nvGraphicFramePr>
        <p:xfrm>
          <a:off x="0" y="0"/>
          <a:ext cx="85725" cy="266700"/>
        </p:xfrm>
        <a:graphic>
          <a:graphicData uri="http://schemas.openxmlformats.org/presentationml/2006/ole">
            <p:oleObj spid="_x0000_s15365" name="公式" r:id="rId7" imgW="88746" imgH="266238" progId="Equation.3">
              <p:embed/>
            </p:oleObj>
          </a:graphicData>
        </a:graphic>
      </p:graphicFrame>
      <p:graphicFrame>
        <p:nvGraphicFramePr>
          <p:cNvPr id="15364" name="Object 4"/>
          <p:cNvGraphicFramePr>
            <a:graphicFrameLocks noChangeAspect="1"/>
          </p:cNvGraphicFramePr>
          <p:nvPr/>
        </p:nvGraphicFramePr>
        <p:xfrm>
          <a:off x="0" y="0"/>
          <a:ext cx="123825" cy="266700"/>
        </p:xfrm>
        <a:graphic>
          <a:graphicData uri="http://schemas.openxmlformats.org/presentationml/2006/ole">
            <p:oleObj spid="_x0000_s15364" name="公式" r:id="rId8" imgW="126835" imgH="266353" progId="Equation.3">
              <p:embed/>
            </p:oleObj>
          </a:graphicData>
        </a:graphic>
      </p:graphicFrame>
      <p:graphicFrame>
        <p:nvGraphicFramePr>
          <p:cNvPr id="15363" name="Object 3"/>
          <p:cNvGraphicFramePr>
            <a:graphicFrameLocks noChangeAspect="1"/>
          </p:cNvGraphicFramePr>
          <p:nvPr/>
        </p:nvGraphicFramePr>
        <p:xfrm>
          <a:off x="0" y="0"/>
          <a:ext cx="123825" cy="266700"/>
        </p:xfrm>
        <a:graphic>
          <a:graphicData uri="http://schemas.openxmlformats.org/presentationml/2006/ole">
            <p:oleObj spid="_x0000_s15363" name="公式" r:id="rId9" imgW="126835" imgH="266353" progId="Equation.3">
              <p:embed/>
            </p:oleObj>
          </a:graphicData>
        </a:graphic>
      </p:graphicFrame>
      <p:graphicFrame>
        <p:nvGraphicFramePr>
          <p:cNvPr id="15362" name="Object 2"/>
          <p:cNvGraphicFramePr>
            <a:graphicFrameLocks noChangeAspect="1"/>
          </p:cNvGraphicFramePr>
          <p:nvPr/>
        </p:nvGraphicFramePr>
        <p:xfrm>
          <a:off x="0" y="0"/>
          <a:ext cx="85725" cy="266700"/>
        </p:xfrm>
        <a:graphic>
          <a:graphicData uri="http://schemas.openxmlformats.org/presentationml/2006/ole">
            <p:oleObj spid="_x0000_s15362" name="公式" r:id="rId10" imgW="88746" imgH="266238" progId="Equation.3">
              <p:embed/>
            </p:oleObj>
          </a:graphicData>
        </a:graphic>
      </p:graphicFrame>
      <p:graphicFrame>
        <p:nvGraphicFramePr>
          <p:cNvPr id="15361" name="Object 1"/>
          <p:cNvGraphicFramePr>
            <a:graphicFrameLocks noChangeAspect="1"/>
          </p:cNvGraphicFramePr>
          <p:nvPr/>
        </p:nvGraphicFramePr>
        <p:xfrm>
          <a:off x="0" y="0"/>
          <a:ext cx="123825" cy="266700"/>
        </p:xfrm>
        <a:graphic>
          <a:graphicData uri="http://schemas.openxmlformats.org/presentationml/2006/ole">
            <p:oleObj spid="_x0000_s15361" name="公式" r:id="rId11" imgW="126835" imgH="266353" progId="Equation.3">
              <p:embed/>
            </p:oleObj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0034" y="1071546"/>
            <a:ext cx="821537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atin typeface="楷体" pitchFamily="49" charset="-122"/>
                <a:ea typeface="楷体" pitchFamily="49" charset="-122"/>
              </a:rPr>
              <a:t>BCC</a:t>
            </a:r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的滑移系统比较特殊，可能有｛</a:t>
            </a:r>
            <a:r>
              <a:rPr lang="en-US" sz="4000" dirty="0" smtClean="0">
                <a:latin typeface="楷体" pitchFamily="49" charset="-122"/>
                <a:ea typeface="楷体" pitchFamily="49" charset="-122"/>
              </a:rPr>
              <a:t>110</a:t>
            </a:r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｝｛</a:t>
            </a:r>
            <a:r>
              <a:rPr lang="en-US" sz="4000" dirty="0" smtClean="0">
                <a:latin typeface="楷体" pitchFamily="49" charset="-122"/>
                <a:ea typeface="楷体" pitchFamily="49" charset="-122"/>
              </a:rPr>
              <a:t>112</a:t>
            </a:r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｝｛</a:t>
            </a:r>
            <a:r>
              <a:rPr lang="en-US" sz="4000" dirty="0" smtClean="0">
                <a:latin typeface="楷体" pitchFamily="49" charset="-122"/>
                <a:ea typeface="楷体" pitchFamily="49" charset="-122"/>
              </a:rPr>
              <a:t>123</a:t>
            </a:r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｝等滑移面，视晶体和温度条件决定，可能出现铅笔状滑移。</a:t>
            </a:r>
          </a:p>
          <a:p>
            <a:endParaRPr lang="zh-CN" altLang="en-US" sz="40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757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 smtClean="0">
                <a:latin typeface="楷体" pitchFamily="49" charset="-122"/>
                <a:ea typeface="楷体" pitchFamily="49" charset="-122"/>
              </a:rPr>
              <a:t>Schmid</a:t>
            </a:r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定律：</a:t>
            </a:r>
          </a:p>
          <a:p>
            <a:endParaRPr lang="zh-CN" altLang="en-US" sz="3600" b="1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" name="图片 4" descr="C:\Users\dell\Desktop\材料人辅导班\SAM_2551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6" y="928670"/>
            <a:ext cx="3119440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14282" y="733246"/>
            <a:ext cx="4929222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施密特定理的证明：</a:t>
            </a:r>
          </a:p>
          <a:p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用一根正断面积为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sz="2800" baseline="-25000" dirty="0" smtClean="0">
                <a:latin typeface="楷体" pitchFamily="49" charset="-122"/>
                <a:ea typeface="楷体" pitchFamily="49" charset="-122"/>
              </a:rPr>
              <a:t>0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的单晶体试样晶型拉伸试验，如图所示，假定拉力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F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滑移面法线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之间的夹角为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Ø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，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F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与滑移方向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en-US" sz="2800" baseline="-25000" dirty="0" smtClean="0">
                <a:latin typeface="楷体" pitchFamily="49" charset="-122"/>
                <a:ea typeface="楷体" pitchFamily="49" charset="-122"/>
              </a:rPr>
              <a:t>  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之间的夹角是</a:t>
            </a:r>
            <a:r>
              <a:rPr lang="en-US" altLang="zh-CN" sz="2800" dirty="0" smtClean="0">
                <a:latin typeface="楷体" pitchFamily="49" charset="-122"/>
                <a:ea typeface="楷体" pitchFamily="49" charset="-122"/>
              </a:rPr>
              <a:t>λ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，则由图很容易求出，作用在滑移面上盐滑移方向的分切应力为：</a:t>
            </a:r>
          </a:p>
          <a:p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Г= = </a:t>
            </a:r>
            <a:r>
              <a:rPr lang="en-US" sz="2800" dirty="0" err="1" smtClean="0">
                <a:latin typeface="楷体" pitchFamily="49" charset="-122"/>
                <a:ea typeface="楷体" pitchFamily="49" charset="-122"/>
              </a:rPr>
              <a:t>cos</a:t>
            </a:r>
            <a:r>
              <a:rPr lang="en-US" altLang="zh-CN" sz="2800" dirty="0" err="1" smtClean="0">
                <a:latin typeface="楷体" pitchFamily="49" charset="-122"/>
                <a:ea typeface="楷体" pitchFamily="49" charset="-122"/>
              </a:rPr>
              <a:t>λ</a:t>
            </a:r>
            <a:r>
              <a:rPr lang="en-US" sz="2800" dirty="0" err="1" smtClean="0">
                <a:latin typeface="楷体" pitchFamily="49" charset="-122"/>
                <a:ea typeface="楷体" pitchFamily="49" charset="-122"/>
              </a:rPr>
              <a:t>cosØ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=</a:t>
            </a:r>
            <a:r>
              <a:rPr lang="en-US" altLang="zh-CN" sz="2800" dirty="0" err="1" smtClean="0">
                <a:latin typeface="楷体" pitchFamily="49" charset="-122"/>
                <a:ea typeface="楷体" pitchFamily="49" charset="-122"/>
              </a:rPr>
              <a:t>δ</a:t>
            </a:r>
            <a:r>
              <a:rPr lang="en-US" sz="2800" dirty="0" err="1" smtClean="0">
                <a:latin typeface="楷体" pitchFamily="49" charset="-122"/>
                <a:ea typeface="楷体" pitchFamily="49" charset="-122"/>
              </a:rPr>
              <a:t>cos</a:t>
            </a:r>
            <a:r>
              <a:rPr lang="en-US" altLang="zh-CN" sz="2800" dirty="0" err="1" smtClean="0">
                <a:latin typeface="楷体" pitchFamily="49" charset="-122"/>
                <a:ea typeface="楷体" pitchFamily="49" charset="-122"/>
              </a:rPr>
              <a:t>λ</a:t>
            </a:r>
            <a:r>
              <a:rPr lang="en-US" sz="2800" dirty="0" err="1" smtClean="0">
                <a:latin typeface="楷体" pitchFamily="49" charset="-122"/>
                <a:ea typeface="楷体" pitchFamily="49" charset="-122"/>
              </a:rPr>
              <a:t>cosØ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=</a:t>
            </a:r>
            <a:r>
              <a:rPr lang="en-US" altLang="zh-CN" sz="2800" dirty="0" err="1" smtClean="0">
                <a:latin typeface="楷体" pitchFamily="49" charset="-122"/>
                <a:ea typeface="楷体" pitchFamily="49" charset="-122"/>
              </a:rPr>
              <a:t>δμ</a:t>
            </a:r>
            <a:endParaRPr lang="en-US" altLang="zh-CN" sz="2800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式中，</a:t>
            </a:r>
            <a:r>
              <a:rPr lang="en-US" altLang="zh-CN" sz="2800" dirty="0" smtClean="0">
                <a:latin typeface="楷体" pitchFamily="49" charset="-122"/>
                <a:ea typeface="楷体" pitchFamily="49" charset="-122"/>
              </a:rPr>
              <a:t>δ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= 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为拉伸应力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  </a:t>
            </a:r>
            <a:r>
              <a:rPr lang="en-US" altLang="zh-CN" sz="2800" dirty="0" smtClean="0">
                <a:latin typeface="楷体" pitchFamily="49" charset="-122"/>
                <a:ea typeface="楷体" pitchFamily="49" charset="-122"/>
              </a:rPr>
              <a:t>μ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=</a:t>
            </a:r>
            <a:r>
              <a:rPr lang="en-US" sz="2800" dirty="0" err="1" smtClean="0">
                <a:latin typeface="楷体" pitchFamily="49" charset="-122"/>
                <a:ea typeface="楷体" pitchFamily="49" charset="-122"/>
              </a:rPr>
              <a:t>cos</a:t>
            </a:r>
            <a:r>
              <a:rPr lang="en-US" altLang="zh-CN" sz="2800" dirty="0" err="1" smtClean="0">
                <a:latin typeface="楷体" pitchFamily="49" charset="-122"/>
                <a:ea typeface="楷体" pitchFamily="49" charset="-122"/>
              </a:rPr>
              <a:t>λ</a:t>
            </a:r>
            <a:r>
              <a:rPr lang="en-US" sz="2800" dirty="0" err="1" smtClean="0">
                <a:latin typeface="楷体" pitchFamily="49" charset="-122"/>
                <a:ea typeface="楷体" pitchFamily="49" charset="-122"/>
              </a:rPr>
              <a:t>cosØ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，称为取向因子或</a:t>
            </a:r>
            <a:r>
              <a:rPr lang="en-US" sz="2800" dirty="0" err="1" smtClean="0">
                <a:latin typeface="楷体" pitchFamily="49" charset="-122"/>
                <a:ea typeface="楷体" pitchFamily="49" charset="-122"/>
              </a:rPr>
              <a:t>Schmid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因子。</a:t>
            </a:r>
          </a:p>
          <a:p>
            <a:endParaRPr lang="zh-CN" altLang="en-US" sz="28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42976" y="928670"/>
            <a:ext cx="664373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注意：</a:t>
            </a:r>
            <a:r>
              <a:rPr lang="en-US" sz="4000" dirty="0" err="1" smtClean="0">
                <a:latin typeface="楷体" pitchFamily="49" charset="-122"/>
                <a:ea typeface="楷体" pitchFamily="49" charset="-122"/>
              </a:rPr>
              <a:t>Ø+</a:t>
            </a:r>
            <a:r>
              <a:rPr lang="en-US" altLang="zh-CN" sz="4000" dirty="0" err="1" smtClean="0">
                <a:latin typeface="楷体" pitchFamily="49" charset="-122"/>
                <a:ea typeface="楷体" pitchFamily="49" charset="-122"/>
              </a:rPr>
              <a:t>λ</a:t>
            </a:r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不一定等于</a:t>
            </a:r>
            <a:r>
              <a:rPr lang="en-US" sz="4000" dirty="0" smtClean="0">
                <a:latin typeface="楷体" pitchFamily="49" charset="-122"/>
                <a:ea typeface="楷体" pitchFamily="49" charset="-122"/>
              </a:rPr>
              <a:t>90</a:t>
            </a:r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度，即外力方向、滑移面法线、滑移方向三者不一定共面，共面时，</a:t>
            </a:r>
            <a:r>
              <a:rPr lang="en-US" altLang="zh-CN" sz="4000" dirty="0" err="1" smtClean="0">
                <a:latin typeface="楷体" pitchFamily="49" charset="-122"/>
                <a:ea typeface="楷体" pitchFamily="49" charset="-122"/>
              </a:rPr>
              <a:t>μ</a:t>
            </a:r>
            <a:r>
              <a:rPr lang="en-US" sz="4000" dirty="0" err="1" smtClean="0">
                <a:latin typeface="楷体" pitchFamily="49" charset="-122"/>
                <a:ea typeface="楷体" pitchFamily="49" charset="-122"/>
              </a:rPr>
              <a:t>max</a:t>
            </a:r>
            <a:r>
              <a:rPr lang="en-US" sz="4000" dirty="0" smtClean="0">
                <a:latin typeface="楷体" pitchFamily="49" charset="-122"/>
                <a:ea typeface="楷体" pitchFamily="49" charset="-122"/>
              </a:rPr>
              <a:t>=0.5</a:t>
            </a:r>
            <a:endParaRPr lang="zh-CN" altLang="en-US" sz="4000" dirty="0" smtClean="0">
              <a:latin typeface="楷体" pitchFamily="49" charset="-122"/>
              <a:ea typeface="楷体" pitchFamily="49" charset="-122"/>
            </a:endParaRPr>
          </a:p>
          <a:p>
            <a:endParaRPr lang="zh-CN" altLang="en-US" sz="40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0034" y="928670"/>
            <a:ext cx="757242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latin typeface="楷体" pitchFamily="49" charset="-122"/>
                <a:ea typeface="楷体" pitchFamily="49" charset="-122"/>
              </a:rPr>
              <a:t>例题：证明取向因子的最大值为</a:t>
            </a:r>
            <a:r>
              <a:rPr lang="en-US" sz="4400" dirty="0" smtClean="0">
                <a:latin typeface="楷体" pitchFamily="49" charset="-122"/>
                <a:ea typeface="楷体" pitchFamily="49" charset="-122"/>
              </a:rPr>
              <a:t>0.5</a:t>
            </a:r>
            <a:r>
              <a:rPr lang="zh-CN" altLang="en-US" sz="4400" dirty="0" smtClean="0"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4400" dirty="0" err="1" smtClean="0">
                <a:latin typeface="楷体" pitchFamily="49" charset="-122"/>
                <a:ea typeface="楷体" pitchFamily="49" charset="-122"/>
              </a:rPr>
              <a:t>μ</a:t>
            </a:r>
            <a:r>
              <a:rPr lang="en-US" sz="4400" dirty="0" err="1" smtClean="0">
                <a:latin typeface="楷体" pitchFamily="49" charset="-122"/>
                <a:ea typeface="楷体" pitchFamily="49" charset="-122"/>
              </a:rPr>
              <a:t>max</a:t>
            </a:r>
            <a:r>
              <a:rPr lang="en-US" sz="4400" dirty="0" smtClean="0">
                <a:latin typeface="楷体" pitchFamily="49" charset="-122"/>
                <a:ea typeface="楷体" pitchFamily="49" charset="-122"/>
              </a:rPr>
              <a:t>=0.5</a:t>
            </a:r>
            <a:r>
              <a:rPr lang="zh-CN" altLang="en-US" sz="4400" dirty="0" smtClean="0">
                <a:latin typeface="楷体" pitchFamily="49" charset="-122"/>
                <a:ea typeface="楷体" pitchFamily="49" charset="-122"/>
              </a:rPr>
              <a:t>）</a:t>
            </a:r>
          </a:p>
          <a:p>
            <a:endParaRPr lang="zh-CN" altLang="en-US" sz="44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58" y="1928802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486525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63645" y="2714620"/>
            <a:ext cx="4561254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285728"/>
            <a:ext cx="707236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latin typeface="楷体" pitchFamily="49" charset="-122"/>
                <a:ea typeface="楷体" pitchFamily="49" charset="-122"/>
              </a:rPr>
              <a:t>滑移时参考方向和参考面的变化</a:t>
            </a:r>
            <a:endParaRPr lang="zh-CN" altLang="en-US" sz="44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720" y="1928802"/>
            <a:ext cx="828680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单晶体在自由滑移时，虽然它的晶轴</a:t>
            </a:r>
            <a:r>
              <a:rPr lang="en-US" sz="32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、</a:t>
            </a:r>
            <a:r>
              <a:rPr lang="en-US" sz="3200" b="1" dirty="0" smtClean="0">
                <a:latin typeface="楷体" pitchFamily="49" charset="-122"/>
                <a:ea typeface="楷体" pitchFamily="49" charset="-122"/>
              </a:rPr>
              <a:t>b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、</a:t>
            </a:r>
            <a:r>
              <a:rPr lang="en-US" sz="3200" b="1" dirty="0" smtClean="0">
                <a:latin typeface="楷体" pitchFamily="49" charset="-122"/>
                <a:ea typeface="楷体" pitchFamily="49" charset="-122"/>
              </a:rPr>
              <a:t>c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或者任何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[</a:t>
            </a:r>
            <a:r>
              <a:rPr lang="en-US" sz="3200" dirty="0" err="1" smtClean="0">
                <a:latin typeface="楷体" pitchFamily="49" charset="-122"/>
                <a:ea typeface="楷体" pitchFamily="49" charset="-122"/>
              </a:rPr>
              <a:t>uvw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]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晶向在空间的方位始终不变，但由于试样变形，它的轴向（或者任何带有标记的方向）和外表面（如侧表面或任何带有标记的平面）在空间的方位一般都要改变，因而其指数也会改变。我们将试样的轴向或任何带有标记的方向称为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参考方向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，将试样的外表面或任何带有标记的平面称为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参考面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。</a:t>
            </a:r>
          </a:p>
          <a:p>
            <a:endParaRPr lang="zh-CN" altLang="en-US" sz="32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357166"/>
            <a:ext cx="82153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参考方向的变化</a:t>
            </a:r>
          </a:p>
          <a:p>
            <a:endParaRPr lang="zh-CN" altLang="en-US" sz="3600" b="1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" name="图片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214422"/>
            <a:ext cx="3643338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图片 5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1071546"/>
            <a:ext cx="4000528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785794"/>
            <a:ext cx="807249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上述两个图形分别画了在单晶体滑移前后试样表面上某一刻线（参考方向）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AB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的变化，显然，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AB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在空间方位的变化只取决于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B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点相对于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点的位移，在图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3-8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（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c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）中此相对位移为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BB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’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，假定滑移前刻线为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d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=AB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， 滑移后刻线变为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D=AB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’。如果切变量为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（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是平行于滑移面且相距为单位距离的两层间的相对位移），沿滑移方向的单位向量为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b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，沿滑移面法线方向的单位向量为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，那么从图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3-8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（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c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）得到：</a:t>
            </a:r>
          </a:p>
          <a:p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D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=</a:t>
            </a:r>
            <a:r>
              <a:rPr lang="en-US" sz="2800" b="1" dirty="0" err="1" smtClean="0">
                <a:latin typeface="楷体" pitchFamily="49" charset="-122"/>
                <a:ea typeface="楷体" pitchFamily="49" charset="-122"/>
              </a:rPr>
              <a:t>d</a:t>
            </a:r>
            <a:r>
              <a:rPr lang="en-US" sz="2800" dirty="0" err="1" smtClean="0">
                <a:latin typeface="楷体" pitchFamily="49" charset="-122"/>
                <a:ea typeface="楷体" pitchFamily="49" charset="-122"/>
              </a:rPr>
              <a:t>+</a:t>
            </a:r>
            <a:r>
              <a:rPr lang="en-US" sz="2800" b="1" dirty="0" err="1" smtClean="0">
                <a:latin typeface="楷体" pitchFamily="49" charset="-122"/>
                <a:ea typeface="楷体" pitchFamily="49" charset="-122"/>
              </a:rPr>
              <a:t>BB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’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=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d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+ (</a:t>
            </a:r>
            <a:r>
              <a:rPr lang="en-US" sz="2800" b="1" dirty="0" err="1" smtClean="0">
                <a:latin typeface="楷体" pitchFamily="49" charset="-122"/>
                <a:ea typeface="楷体" pitchFamily="49" charset="-122"/>
              </a:rPr>
              <a:t>d</a:t>
            </a:r>
            <a:r>
              <a:rPr lang="en-US" altLang="zh-CN" sz="2800" b="1" dirty="0" err="1" smtClean="0">
                <a:latin typeface="楷体" pitchFamily="49" charset="-122"/>
                <a:ea typeface="楷体" pitchFamily="49" charset="-122"/>
              </a:rPr>
              <a:t>·</a:t>
            </a:r>
            <a:r>
              <a:rPr lang="en-US" sz="2800" b="1" dirty="0" err="1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)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b               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（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3-3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）</a:t>
            </a:r>
            <a:endParaRPr lang="zh-CN" altLang="en-US" sz="2800" dirty="0" smtClean="0">
              <a:latin typeface="楷体" pitchFamily="49" charset="-122"/>
              <a:ea typeface="楷体" pitchFamily="49" charset="-122"/>
            </a:endParaRPr>
          </a:p>
          <a:p>
            <a:endParaRPr lang="zh-CN" altLang="en-US" sz="28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0034" y="1428736"/>
            <a:ext cx="771530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因此不难看出，当参考方向平行于滑移面时，</a:t>
            </a:r>
            <a:r>
              <a:rPr lang="en-US" sz="3200" b="1" dirty="0" err="1" smtClean="0">
                <a:latin typeface="楷体" pitchFamily="49" charset="-122"/>
                <a:ea typeface="楷体" pitchFamily="49" charset="-122"/>
              </a:rPr>
              <a:t>d</a:t>
            </a:r>
            <a:r>
              <a:rPr lang="en-US" altLang="zh-CN" sz="3200" b="1" dirty="0" err="1" smtClean="0">
                <a:latin typeface="楷体" pitchFamily="49" charset="-122"/>
                <a:ea typeface="楷体" pitchFamily="49" charset="-122"/>
              </a:rPr>
              <a:t>·</a:t>
            </a:r>
            <a:r>
              <a:rPr lang="en-US" sz="3200" b="1" dirty="0" err="1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sz="3200" b="1" dirty="0" smtClean="0">
                <a:latin typeface="楷体" pitchFamily="49" charset="-122"/>
                <a:ea typeface="楷体" pitchFamily="49" charset="-122"/>
              </a:rPr>
              <a:t>=0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因而</a:t>
            </a:r>
            <a:r>
              <a:rPr lang="en-US" sz="3200" b="1" dirty="0" smtClean="0">
                <a:latin typeface="楷体" pitchFamily="49" charset="-122"/>
                <a:ea typeface="楷体" pitchFamily="49" charset="-122"/>
              </a:rPr>
              <a:t>D=d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，这表明滑移面上的参考方向在滑移过程中保持不变。</a:t>
            </a:r>
          </a:p>
          <a:p>
            <a:endParaRPr lang="zh-CN" altLang="en-US" sz="32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57166"/>
            <a:ext cx="7858180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285728"/>
            <a:ext cx="67151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参考面的变化</a:t>
            </a:r>
            <a:endParaRPr lang="zh-CN" altLang="en-US" sz="32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034" y="1571612"/>
            <a:ext cx="728667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一个平面的方向和面积可以用他法线方向上的一个向量来表示，向量长度就等于面积。</a:t>
            </a:r>
          </a:p>
          <a:p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现在假定在滑移前某参考面为</a:t>
            </a:r>
            <a:r>
              <a:rPr lang="en-US" sz="4000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，滑移后该面变成</a:t>
            </a:r>
            <a:r>
              <a:rPr lang="en-US" sz="40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，求</a:t>
            </a:r>
            <a:r>
              <a:rPr lang="en-US" sz="40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和</a:t>
            </a:r>
            <a:r>
              <a:rPr lang="en-US" sz="40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的关系。</a:t>
            </a:r>
          </a:p>
          <a:p>
            <a:endParaRPr lang="zh-CN" altLang="en-US" sz="40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0034" y="428604"/>
            <a:ext cx="835824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我们在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面上任选两个不平行的向量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d</a:t>
            </a:r>
            <a:r>
              <a:rPr lang="en-US" sz="2800" b="1" baseline="-25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和</a:t>
            </a:r>
            <a:r>
              <a:rPr lang="zh-CN" altLang="en-US" sz="2800" baseline="-25000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d</a:t>
            </a:r>
            <a:r>
              <a:rPr lang="en-US" sz="2800" b="1" baseline="-25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，他们在滑移后分别变成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D</a:t>
            </a:r>
            <a:r>
              <a:rPr lang="en-US" sz="2800" baseline="-25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和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D</a:t>
            </a:r>
            <a:r>
              <a:rPr lang="en-US" sz="2800" baseline="-25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。于是我们有：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a= d</a:t>
            </a:r>
            <a:r>
              <a:rPr lang="en-US" sz="2800" b="1" baseline="-25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en-US" sz="2800" baseline="-25000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sz="2800" dirty="0" smtClean="0">
                <a:latin typeface="楷体" pitchFamily="49" charset="-122"/>
                <a:ea typeface="楷体" pitchFamily="49" charset="-122"/>
              </a:rPr>
              <a:t>×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d</a:t>
            </a:r>
            <a:r>
              <a:rPr lang="en-US" sz="2800" b="1" baseline="-25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，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A=D</a:t>
            </a:r>
            <a:r>
              <a:rPr lang="en-US" sz="2800" b="1" baseline="-25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en-US" altLang="zh-CN" sz="2800" dirty="0" smtClean="0">
                <a:latin typeface="楷体" pitchFamily="49" charset="-122"/>
                <a:ea typeface="楷体" pitchFamily="49" charset="-122"/>
              </a:rPr>
              <a:t>×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D</a:t>
            </a:r>
            <a:r>
              <a:rPr lang="en-US" sz="2800" b="1" baseline="-25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。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将式（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3-3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）带入这里关于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的公式，就得到：</a:t>
            </a:r>
          </a:p>
          <a:p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A= D</a:t>
            </a:r>
            <a:r>
              <a:rPr lang="en-US" sz="2800" b="1" baseline="-25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en-US" altLang="zh-CN" sz="2800" dirty="0" smtClean="0">
                <a:latin typeface="楷体" pitchFamily="49" charset="-122"/>
                <a:ea typeface="楷体" pitchFamily="49" charset="-122"/>
              </a:rPr>
              <a:t>×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D</a:t>
            </a:r>
            <a:r>
              <a:rPr lang="en-US" sz="2800" b="1" baseline="-25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=[ d</a:t>
            </a:r>
            <a:r>
              <a:rPr lang="en-US" sz="2800" b="1" baseline="-25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+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 (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d</a:t>
            </a:r>
            <a:r>
              <a:rPr lang="en-US" sz="2800" b="1" baseline="-25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en-US" altLang="zh-CN" sz="2800" b="1" dirty="0" smtClean="0">
                <a:latin typeface="楷体" pitchFamily="49" charset="-122"/>
                <a:ea typeface="楷体" pitchFamily="49" charset="-122"/>
              </a:rPr>
              <a:t>·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)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b]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sz="2800" dirty="0" smtClean="0">
                <a:latin typeface="楷体" pitchFamily="49" charset="-122"/>
                <a:ea typeface="楷体" pitchFamily="49" charset="-122"/>
              </a:rPr>
              <a:t>×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[d</a:t>
            </a:r>
            <a:r>
              <a:rPr lang="en-US" sz="2800" b="1" baseline="-25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+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 (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d</a:t>
            </a:r>
            <a:r>
              <a:rPr lang="en-US" sz="2800" b="1" baseline="-25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800" b="1" dirty="0" smtClean="0">
                <a:latin typeface="楷体" pitchFamily="49" charset="-122"/>
                <a:ea typeface="楷体" pitchFamily="49" charset="-122"/>
              </a:rPr>
              <a:t>·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)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b]</a:t>
            </a:r>
            <a:endParaRPr lang="zh-CN" altLang="en-US" sz="2800" dirty="0" smtClean="0">
              <a:latin typeface="楷体" pitchFamily="49" charset="-122"/>
              <a:ea typeface="楷体" pitchFamily="49" charset="-122"/>
            </a:endParaRPr>
          </a:p>
          <a:p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        =d</a:t>
            </a:r>
            <a:r>
              <a:rPr lang="en-US" sz="2800" b="1" baseline="-25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en-US" altLang="zh-CN" sz="2800" dirty="0" smtClean="0">
                <a:latin typeface="楷体" pitchFamily="49" charset="-122"/>
                <a:ea typeface="楷体" pitchFamily="49" charset="-122"/>
              </a:rPr>
              <a:t>×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d</a:t>
            </a:r>
            <a:r>
              <a:rPr lang="en-US" sz="2800" b="1" baseline="-25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+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[(d</a:t>
            </a:r>
            <a:r>
              <a:rPr lang="en-US" sz="2800" b="1" baseline="-25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800" b="1" dirty="0" smtClean="0">
                <a:latin typeface="楷体" pitchFamily="49" charset="-122"/>
                <a:ea typeface="楷体" pitchFamily="49" charset="-122"/>
              </a:rPr>
              <a:t>·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n)d</a:t>
            </a:r>
            <a:r>
              <a:rPr lang="en-US" sz="2800" b="1" baseline="-25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-(d</a:t>
            </a:r>
            <a:r>
              <a:rPr lang="en-US" sz="2800" b="1" baseline="-25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en-US" altLang="zh-CN" sz="2800" b="1" dirty="0" smtClean="0">
                <a:latin typeface="楷体" pitchFamily="49" charset="-122"/>
                <a:ea typeface="楷体" pitchFamily="49" charset="-122"/>
              </a:rPr>
              <a:t>·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n)d</a:t>
            </a:r>
            <a:r>
              <a:rPr lang="en-US" sz="2800" b="1" baseline="-25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] </a:t>
            </a:r>
            <a:r>
              <a:rPr lang="en-US" altLang="zh-CN" sz="2800" b="1" dirty="0" smtClean="0">
                <a:latin typeface="楷体" pitchFamily="49" charset="-122"/>
                <a:ea typeface="楷体" pitchFamily="49" charset="-122"/>
              </a:rPr>
              <a:t>×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b</a:t>
            </a:r>
            <a:endParaRPr lang="zh-CN" altLang="en-US" sz="2800" dirty="0" smtClean="0">
              <a:latin typeface="楷体" pitchFamily="49" charset="-122"/>
              <a:ea typeface="楷体" pitchFamily="49" charset="-122"/>
            </a:endParaRPr>
          </a:p>
          <a:p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        =a+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[n</a:t>
            </a:r>
            <a:r>
              <a:rPr lang="en-US" altLang="zh-CN" sz="2800" dirty="0" smtClean="0">
                <a:latin typeface="楷体" pitchFamily="49" charset="-122"/>
                <a:ea typeface="楷体" pitchFamily="49" charset="-122"/>
              </a:rPr>
              <a:t>×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(d</a:t>
            </a:r>
            <a:r>
              <a:rPr lang="en-US" sz="2800" b="1" baseline="-25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en-US" altLang="zh-CN" sz="2800" b="1" dirty="0" smtClean="0">
                <a:latin typeface="楷体" pitchFamily="49" charset="-122"/>
                <a:ea typeface="楷体" pitchFamily="49" charset="-122"/>
              </a:rPr>
              <a:t>×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d</a:t>
            </a:r>
            <a:r>
              <a:rPr lang="en-US" sz="2800" b="1" baseline="-25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)] </a:t>
            </a:r>
            <a:r>
              <a:rPr lang="en-US" altLang="zh-CN" sz="2800" b="1" dirty="0" smtClean="0">
                <a:latin typeface="楷体" pitchFamily="49" charset="-122"/>
                <a:ea typeface="楷体" pitchFamily="49" charset="-122"/>
              </a:rPr>
              <a:t>×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b</a:t>
            </a:r>
            <a:endParaRPr lang="zh-CN" altLang="en-US" sz="2800" dirty="0" smtClean="0">
              <a:latin typeface="楷体" pitchFamily="49" charset="-122"/>
              <a:ea typeface="楷体" pitchFamily="49" charset="-122"/>
            </a:endParaRPr>
          </a:p>
          <a:p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        = a-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[b</a:t>
            </a:r>
            <a:r>
              <a:rPr lang="en-US" altLang="zh-CN" sz="2800" dirty="0" smtClean="0">
                <a:latin typeface="楷体" pitchFamily="49" charset="-122"/>
                <a:ea typeface="楷体" pitchFamily="49" charset="-122"/>
              </a:rPr>
              <a:t>×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(</a:t>
            </a:r>
            <a:r>
              <a:rPr lang="en-US" sz="2800" b="1" dirty="0" err="1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800" b="1" dirty="0" err="1" smtClean="0">
                <a:latin typeface="楷体" pitchFamily="49" charset="-122"/>
                <a:ea typeface="楷体" pitchFamily="49" charset="-122"/>
              </a:rPr>
              <a:t>×</a:t>
            </a:r>
            <a:r>
              <a:rPr lang="en-US" sz="2800" b="1" dirty="0" err="1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)]=a-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[(</a:t>
            </a:r>
            <a:r>
              <a:rPr lang="en-US" sz="2800" b="1" dirty="0" err="1" smtClean="0">
                <a:latin typeface="楷体" pitchFamily="49" charset="-122"/>
                <a:ea typeface="楷体" pitchFamily="49" charset="-122"/>
              </a:rPr>
              <a:t>b</a:t>
            </a:r>
            <a:r>
              <a:rPr lang="en-US" altLang="zh-CN" sz="2800" b="1" dirty="0" err="1" smtClean="0">
                <a:latin typeface="楷体" pitchFamily="49" charset="-122"/>
                <a:ea typeface="楷体" pitchFamily="49" charset="-122"/>
              </a:rPr>
              <a:t>·</a:t>
            </a:r>
            <a:r>
              <a:rPr lang="en-US" sz="2800" b="1" dirty="0" err="1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)n-(</a:t>
            </a:r>
            <a:r>
              <a:rPr lang="en-US" sz="2800" b="1" dirty="0" err="1" smtClean="0">
                <a:latin typeface="楷体" pitchFamily="49" charset="-122"/>
                <a:ea typeface="楷体" pitchFamily="49" charset="-122"/>
              </a:rPr>
              <a:t>b</a:t>
            </a:r>
            <a:r>
              <a:rPr lang="en-US" altLang="zh-CN" sz="2800" b="1" dirty="0" err="1" smtClean="0">
                <a:latin typeface="楷体" pitchFamily="49" charset="-122"/>
                <a:ea typeface="楷体" pitchFamily="49" charset="-122"/>
              </a:rPr>
              <a:t>·</a:t>
            </a:r>
            <a:r>
              <a:rPr lang="en-US" sz="2800" b="1" dirty="0" err="1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)a]</a:t>
            </a:r>
            <a:endParaRPr lang="zh-CN" altLang="en-US" sz="2800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因为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  </a:t>
            </a:r>
            <a:r>
              <a:rPr lang="en-US" sz="2800" b="1" dirty="0" err="1" smtClean="0">
                <a:latin typeface="楷体" pitchFamily="49" charset="-122"/>
                <a:ea typeface="楷体" pitchFamily="49" charset="-122"/>
              </a:rPr>
              <a:t>b</a:t>
            </a:r>
            <a:r>
              <a:rPr lang="en-US" altLang="zh-CN" sz="2800" b="1" dirty="0" err="1" smtClean="0">
                <a:latin typeface="楷体" pitchFamily="49" charset="-122"/>
                <a:ea typeface="楷体" pitchFamily="49" charset="-122"/>
              </a:rPr>
              <a:t>·</a:t>
            </a:r>
            <a:r>
              <a:rPr lang="en-US" sz="2800" b="1" dirty="0" err="1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≡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0   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所以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   A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=a-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（</a:t>
            </a:r>
            <a:r>
              <a:rPr lang="en-US" sz="2800" b="1" dirty="0" err="1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800" b="1" dirty="0" err="1" smtClean="0">
                <a:latin typeface="楷体" pitchFamily="49" charset="-122"/>
                <a:ea typeface="楷体" pitchFamily="49" charset="-122"/>
              </a:rPr>
              <a:t>·</a:t>
            </a:r>
            <a:r>
              <a:rPr lang="en-US" sz="2800" b="1" dirty="0" err="1" smtClean="0">
                <a:latin typeface="楷体" pitchFamily="49" charset="-122"/>
                <a:ea typeface="楷体" pitchFamily="49" charset="-122"/>
              </a:rPr>
              <a:t>b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）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n        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（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3-4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）</a:t>
            </a:r>
            <a:endParaRPr lang="zh-CN" altLang="en-US" sz="2800" dirty="0" smtClean="0">
              <a:latin typeface="楷体" pitchFamily="49" charset="-122"/>
              <a:ea typeface="楷体" pitchFamily="49" charset="-122"/>
            </a:endParaRPr>
          </a:p>
          <a:p>
            <a:endParaRPr lang="zh-CN" altLang="en-US" sz="28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0034" y="1285860"/>
            <a:ext cx="807249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有</a:t>
            </a:r>
            <a:r>
              <a:rPr lang="en-US" sz="3600" dirty="0" smtClean="0">
                <a:latin typeface="楷体" pitchFamily="49" charset="-122"/>
                <a:ea typeface="楷体" pitchFamily="49" charset="-122"/>
              </a:rPr>
              <a:t>3-4</a:t>
            </a:r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不难看出，参考面平行于滑移面时，</a:t>
            </a:r>
            <a:r>
              <a:rPr lang="en-US" sz="3600" b="1" dirty="0" err="1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3600" b="1" dirty="0" err="1" smtClean="0">
                <a:latin typeface="楷体" pitchFamily="49" charset="-122"/>
                <a:ea typeface="楷体" pitchFamily="49" charset="-122"/>
              </a:rPr>
              <a:t>·</a:t>
            </a:r>
            <a:r>
              <a:rPr lang="en-US" sz="3600" b="1" dirty="0" err="1" smtClean="0">
                <a:latin typeface="楷体" pitchFamily="49" charset="-122"/>
                <a:ea typeface="楷体" pitchFamily="49" charset="-122"/>
              </a:rPr>
              <a:t>b</a:t>
            </a:r>
            <a:r>
              <a:rPr lang="en-US" sz="3600" b="1" dirty="0" smtClean="0">
                <a:latin typeface="楷体" pitchFamily="49" charset="-122"/>
                <a:ea typeface="楷体" pitchFamily="49" charset="-122"/>
              </a:rPr>
              <a:t>=0</a:t>
            </a:r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因而</a:t>
            </a:r>
            <a:r>
              <a:rPr lang="en-US" sz="3600" dirty="0" smtClean="0">
                <a:latin typeface="楷体" pitchFamily="49" charset="-122"/>
                <a:ea typeface="楷体" pitchFamily="49" charset="-122"/>
              </a:rPr>
              <a:t>A=a</a:t>
            </a:r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，这表明，滑移前后滑移面的方位和面积都不变。</a:t>
            </a:r>
          </a:p>
          <a:p>
            <a:endParaRPr lang="zh-CN" altLang="en-US" sz="36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7224" y="3643314"/>
            <a:ext cx="67866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楷体" pitchFamily="49" charset="-122"/>
                <a:ea typeface="楷体" pitchFamily="49" charset="-122"/>
              </a:rPr>
              <a:t>P147</a:t>
            </a:r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页例题</a:t>
            </a:r>
          </a:p>
          <a:p>
            <a:endParaRPr lang="zh-CN" altLang="en-US" sz="36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214290"/>
            <a:ext cx="72866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单滑移</a:t>
            </a:r>
            <a:r>
              <a:rPr lang="en-US" sz="3600" b="1" dirty="0" smtClean="0">
                <a:latin typeface="楷体" pitchFamily="49" charset="-122"/>
                <a:ea typeface="楷体" pitchFamily="49" charset="-122"/>
              </a:rPr>
              <a:t>----</a:t>
            </a:r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双滑移</a:t>
            </a:r>
          </a:p>
          <a:p>
            <a:endParaRPr lang="zh-CN" altLang="en-US" sz="36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1214422"/>
            <a:ext cx="814393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发生双滑移的条件：如果试样轴向（或加载方向）刚好位于取向三角形的边上时，就要发生双滑移，即两个等价的滑移系统同时开动。双滑移的情况下如何确定参考方向和参考面的变化？原则上是要将两个单滑移引起的变化叠加即可。</a:t>
            </a:r>
          </a:p>
          <a:p>
            <a:endParaRPr lang="zh-CN" altLang="en-US" sz="36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428604"/>
            <a:ext cx="7715304" cy="5857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85728"/>
            <a:ext cx="7143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滑移过程中的转动</a:t>
            </a:r>
            <a:endParaRPr lang="zh-CN" altLang="en-US" sz="36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720" y="1164134"/>
            <a:ext cx="785818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晶体转动的原因：</a:t>
            </a:r>
          </a:p>
          <a:p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在自由滑移时，试样的轴向（参考方向）和端面（参考面）在空间的方位一般都要改变，可是在通常的力学试验中，由于夹头对试样的约束，其方位是不能随意改变的，例如在拉伸时，夹头将试样两端夹住，因而在拉伸的过程中，试样轴必须始终沿着两个夹头的连线（对中），这样，试样在拉伸过程中就必须一面滑移、一面转动，在压缩时，压头将试样的两个端面紧紧压住，因而这两个面（成为压缩面）在空间的方位也不能改变，因而试样在压缩过程中也必须一面滑移，一面转动。</a:t>
            </a:r>
          </a:p>
          <a:p>
            <a:endParaRPr lang="zh-CN" altLang="en-US" sz="28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1000108"/>
            <a:ext cx="764386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晶体转动规律：</a:t>
            </a:r>
          </a:p>
          <a:p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实验表明：单晶体在拉伸时滑移方向力图转向（或趋近）拉伸轴，压缩时则滑移面力图转向（或趋近）压缩面（即端面），</a:t>
            </a:r>
          </a:p>
          <a:p>
            <a:endParaRPr lang="zh-CN" altLang="en-US" sz="32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500042"/>
            <a:ext cx="5770587" cy="4920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714356"/>
            <a:ext cx="5333388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71472" y="642918"/>
            <a:ext cx="778674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转动规律：</a:t>
            </a:r>
          </a:p>
          <a:p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在拉伸的过程中，试样的轴向由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F</a:t>
            </a:r>
            <a:r>
              <a:rPr lang="en-US" sz="3200" baseline="-25000" dirty="0" smtClean="0">
                <a:latin typeface="楷体" pitchFamily="49" charset="-122"/>
                <a:ea typeface="楷体" pitchFamily="49" charset="-122"/>
              </a:rPr>
              <a:t>0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 F</a:t>
            </a:r>
            <a:r>
              <a:rPr lang="en-US" sz="3200" baseline="-25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 F</a:t>
            </a:r>
            <a:r>
              <a:rPr lang="en-US" sz="3200" baseline="-25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，越来越趋近滑移方向</a:t>
            </a:r>
          </a:p>
          <a:p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[ 01]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，而且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F</a:t>
            </a:r>
            <a:r>
              <a:rPr lang="en-US" sz="3200" baseline="-25000" dirty="0" smtClean="0">
                <a:latin typeface="楷体" pitchFamily="49" charset="-122"/>
                <a:ea typeface="楷体" pitchFamily="49" charset="-122"/>
              </a:rPr>
              <a:t>0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，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F</a:t>
            </a:r>
            <a:r>
              <a:rPr lang="en-US" sz="3200" baseline="-25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，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F</a:t>
            </a:r>
            <a:r>
              <a:rPr lang="en-US" sz="3200" baseline="-25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。。。。。和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[ 01]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各点都在同一个大圆上（经线上），可见转轴</a:t>
            </a:r>
            <a:r>
              <a:rPr lang="en-US" sz="3200" b="1" dirty="0" smtClean="0">
                <a:latin typeface="楷体" pitchFamily="49" charset="-122"/>
                <a:ea typeface="楷体" pitchFamily="49" charset="-122"/>
              </a:rPr>
              <a:t>R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应平行于</a:t>
            </a:r>
            <a:r>
              <a:rPr lang="en-US" sz="3200" b="1" dirty="0" smtClean="0">
                <a:latin typeface="楷体" pitchFamily="49" charset="-122"/>
                <a:ea typeface="楷体" pitchFamily="49" charset="-122"/>
              </a:rPr>
              <a:t>F</a:t>
            </a:r>
            <a:r>
              <a:rPr lang="en-US" sz="3200" b="1" baseline="-25000" dirty="0" smtClean="0">
                <a:latin typeface="楷体" pitchFamily="49" charset="-122"/>
                <a:ea typeface="楷体" pitchFamily="49" charset="-122"/>
              </a:rPr>
              <a:t>0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×</a:t>
            </a:r>
            <a:r>
              <a:rPr lang="en-US" sz="3200" b="1" dirty="0" smtClean="0">
                <a:latin typeface="楷体" pitchFamily="49" charset="-122"/>
                <a:ea typeface="楷体" pitchFamily="49" charset="-122"/>
              </a:rPr>
              <a:t>b.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在压缩的过程中，压力方向由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F</a:t>
            </a:r>
            <a:r>
              <a:rPr lang="en-US" sz="3200" baseline="-25000" dirty="0" smtClean="0">
                <a:latin typeface="楷体" pitchFamily="49" charset="-122"/>
                <a:ea typeface="楷体" pitchFamily="49" charset="-122"/>
              </a:rPr>
              <a:t>0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 F</a:t>
            </a:r>
            <a:r>
              <a:rPr lang="en-US" sz="3200" baseline="-25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’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 F</a:t>
            </a:r>
            <a:r>
              <a:rPr lang="en-US" sz="3200" baseline="-25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’，越来越趋近于滑移面的发现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[111]. F</a:t>
            </a:r>
            <a:r>
              <a:rPr lang="en-US" sz="3200" baseline="-25000" dirty="0" smtClean="0">
                <a:latin typeface="楷体" pitchFamily="49" charset="-122"/>
                <a:ea typeface="楷体" pitchFamily="49" charset="-122"/>
              </a:rPr>
              <a:t>0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,F</a:t>
            </a:r>
            <a:r>
              <a:rPr lang="en-US" sz="3200" baseline="-25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’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 ,F</a:t>
            </a:r>
            <a:r>
              <a:rPr lang="en-US" sz="3200" baseline="-25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’和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[111]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也在一个大圆上，可见转轴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R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应平行于</a:t>
            </a:r>
            <a:r>
              <a:rPr lang="en-US" sz="3200" b="1" dirty="0" smtClean="0">
                <a:latin typeface="楷体" pitchFamily="49" charset="-122"/>
                <a:ea typeface="楷体" pitchFamily="49" charset="-122"/>
              </a:rPr>
              <a:t>F</a:t>
            </a:r>
            <a:r>
              <a:rPr lang="en-US" sz="3200" b="1" baseline="-25000" dirty="0" smtClean="0">
                <a:latin typeface="楷体" pitchFamily="49" charset="-122"/>
                <a:ea typeface="楷体" pitchFamily="49" charset="-122"/>
              </a:rPr>
              <a:t>0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×</a:t>
            </a:r>
            <a:r>
              <a:rPr lang="en-US" sz="3200" b="1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zh-CN" altLang="en-US" sz="3200" dirty="0" smtClean="0">
              <a:latin typeface="楷体" pitchFamily="49" charset="-122"/>
              <a:ea typeface="楷体" pitchFamily="49" charset="-122"/>
            </a:endParaRPr>
          </a:p>
          <a:p>
            <a:endParaRPr lang="zh-CN" altLang="en-US" sz="32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214290"/>
            <a:ext cx="72152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晶体转动的后果</a:t>
            </a:r>
            <a:endParaRPr lang="zh-CN" altLang="en-US" sz="36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1714488"/>
            <a:ext cx="764386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单晶体试棒在拉伸时候会伸长，伸长量取决于晶体的位向和切变量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。若原来长度为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l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，滑移后的长度变为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L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，则：</a:t>
            </a:r>
          </a:p>
          <a:p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L</a:t>
            </a:r>
            <a:r>
              <a:rPr lang="en-US" sz="3200" baseline="30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=</a:t>
            </a:r>
            <a:r>
              <a:rPr lang="en-US" sz="3200" b="1" dirty="0" smtClean="0">
                <a:latin typeface="楷体" pitchFamily="49" charset="-122"/>
                <a:ea typeface="楷体" pitchFamily="49" charset="-122"/>
              </a:rPr>
              <a:t>L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·</a:t>
            </a:r>
            <a:r>
              <a:rPr lang="en-US" sz="3200" b="1" dirty="0" smtClean="0">
                <a:latin typeface="楷体" pitchFamily="49" charset="-122"/>
                <a:ea typeface="楷体" pitchFamily="49" charset="-122"/>
              </a:rPr>
              <a:t>L=[l+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 (</a:t>
            </a:r>
            <a:r>
              <a:rPr lang="en-US" sz="3200" b="1" dirty="0" err="1" smtClean="0">
                <a:latin typeface="楷体" pitchFamily="49" charset="-122"/>
                <a:ea typeface="楷体" pitchFamily="49" charset="-122"/>
              </a:rPr>
              <a:t>l</a:t>
            </a:r>
            <a:r>
              <a:rPr lang="en-US" altLang="zh-CN" sz="3200" b="1" dirty="0" err="1" smtClean="0">
                <a:latin typeface="楷体" pitchFamily="49" charset="-122"/>
                <a:ea typeface="楷体" pitchFamily="49" charset="-122"/>
              </a:rPr>
              <a:t>·</a:t>
            </a:r>
            <a:r>
              <a:rPr lang="en-US" sz="3200" b="1" dirty="0" err="1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sz="3200" b="1" dirty="0" smtClean="0">
                <a:latin typeface="楷体" pitchFamily="49" charset="-122"/>
                <a:ea typeface="楷体" pitchFamily="49" charset="-122"/>
              </a:rPr>
              <a:t>)b] 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·</a:t>
            </a:r>
            <a:r>
              <a:rPr lang="en-US" sz="3200" b="1" dirty="0" smtClean="0">
                <a:latin typeface="楷体" pitchFamily="49" charset="-122"/>
                <a:ea typeface="楷体" pitchFamily="49" charset="-122"/>
              </a:rPr>
              <a:t>[ l+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 (</a:t>
            </a:r>
            <a:r>
              <a:rPr lang="en-US" sz="3200" b="1" dirty="0" err="1" smtClean="0">
                <a:latin typeface="楷体" pitchFamily="49" charset="-122"/>
                <a:ea typeface="楷体" pitchFamily="49" charset="-122"/>
              </a:rPr>
              <a:t>l</a:t>
            </a:r>
            <a:r>
              <a:rPr lang="en-US" altLang="zh-CN" sz="3200" b="1" dirty="0" err="1" smtClean="0">
                <a:latin typeface="楷体" pitchFamily="49" charset="-122"/>
                <a:ea typeface="楷体" pitchFamily="49" charset="-122"/>
              </a:rPr>
              <a:t>·</a:t>
            </a:r>
            <a:r>
              <a:rPr lang="en-US" sz="3200" b="1" dirty="0" err="1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sz="3200" b="1" dirty="0" smtClean="0">
                <a:latin typeface="楷体" pitchFamily="49" charset="-122"/>
                <a:ea typeface="楷体" pitchFamily="49" charset="-122"/>
              </a:rPr>
              <a:t>)b]</a:t>
            </a:r>
            <a:endParaRPr lang="zh-CN" altLang="en-US" sz="3200" dirty="0" smtClean="0">
              <a:latin typeface="楷体" pitchFamily="49" charset="-122"/>
              <a:ea typeface="楷体" pitchFamily="49" charset="-122"/>
            </a:endParaRPr>
          </a:p>
          <a:p>
            <a:r>
              <a:rPr lang="en-US" sz="3200" b="1" dirty="0" smtClean="0">
                <a:latin typeface="楷体" pitchFamily="49" charset="-122"/>
                <a:ea typeface="楷体" pitchFamily="49" charset="-122"/>
              </a:rPr>
              <a:t> =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l</a:t>
            </a:r>
            <a:r>
              <a:rPr lang="en-US" sz="3200" baseline="30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+2 (</a:t>
            </a:r>
            <a:r>
              <a:rPr lang="en-US" sz="3200" b="1" dirty="0" err="1" smtClean="0">
                <a:latin typeface="楷体" pitchFamily="49" charset="-122"/>
                <a:ea typeface="楷体" pitchFamily="49" charset="-122"/>
              </a:rPr>
              <a:t>l</a:t>
            </a:r>
            <a:r>
              <a:rPr lang="en-US" altLang="zh-CN" sz="3200" b="1" dirty="0" err="1" smtClean="0">
                <a:latin typeface="楷体" pitchFamily="49" charset="-122"/>
                <a:ea typeface="楷体" pitchFamily="49" charset="-122"/>
              </a:rPr>
              <a:t>·</a:t>
            </a:r>
            <a:r>
              <a:rPr lang="en-US" sz="3200" b="1" dirty="0" err="1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)(</a:t>
            </a:r>
            <a:r>
              <a:rPr lang="en-US" sz="3200" b="1" dirty="0" err="1" smtClean="0">
                <a:latin typeface="楷体" pitchFamily="49" charset="-122"/>
                <a:ea typeface="楷体" pitchFamily="49" charset="-122"/>
              </a:rPr>
              <a:t>l</a:t>
            </a:r>
            <a:r>
              <a:rPr lang="en-US" altLang="zh-CN" sz="3200" b="1" dirty="0" err="1" smtClean="0">
                <a:latin typeface="楷体" pitchFamily="49" charset="-122"/>
                <a:ea typeface="楷体" pitchFamily="49" charset="-122"/>
              </a:rPr>
              <a:t>·</a:t>
            </a:r>
            <a:r>
              <a:rPr lang="en-US" sz="3200" b="1" dirty="0" err="1" smtClean="0">
                <a:latin typeface="楷体" pitchFamily="49" charset="-122"/>
                <a:ea typeface="楷体" pitchFamily="49" charset="-122"/>
              </a:rPr>
              <a:t>b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)+ </a:t>
            </a:r>
            <a:r>
              <a:rPr lang="en-US" sz="3200" baseline="30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(</a:t>
            </a:r>
            <a:r>
              <a:rPr lang="en-US" sz="3200" b="1" dirty="0" err="1" smtClean="0">
                <a:latin typeface="楷体" pitchFamily="49" charset="-122"/>
                <a:ea typeface="楷体" pitchFamily="49" charset="-122"/>
              </a:rPr>
              <a:t>l</a:t>
            </a:r>
            <a:r>
              <a:rPr lang="en-US" altLang="zh-CN" sz="3200" b="1" dirty="0" err="1" smtClean="0">
                <a:latin typeface="楷体" pitchFamily="49" charset="-122"/>
                <a:ea typeface="楷体" pitchFamily="49" charset="-122"/>
              </a:rPr>
              <a:t>·</a:t>
            </a:r>
            <a:r>
              <a:rPr lang="en-US" sz="3200" b="1" dirty="0" err="1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)</a:t>
            </a:r>
            <a:r>
              <a:rPr lang="en-US" sz="3200" baseline="30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= l</a:t>
            </a:r>
            <a:r>
              <a:rPr lang="en-US" sz="3200" baseline="30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(1+2 cos</a:t>
            </a:r>
            <a:r>
              <a:rPr lang="en-US" altLang="zh-CN" sz="3200" dirty="0" smtClean="0">
                <a:latin typeface="楷体" pitchFamily="49" charset="-122"/>
                <a:ea typeface="楷体" pitchFamily="49" charset="-122"/>
              </a:rPr>
              <a:t>λ</a:t>
            </a:r>
            <a:r>
              <a:rPr lang="en-US" sz="3200" baseline="-25000" dirty="0" smtClean="0">
                <a:latin typeface="楷体" pitchFamily="49" charset="-122"/>
                <a:ea typeface="楷体" pitchFamily="49" charset="-122"/>
              </a:rPr>
              <a:t>0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cos </a:t>
            </a:r>
            <a:r>
              <a:rPr lang="en-US" sz="3200" baseline="-25000" dirty="0" smtClean="0">
                <a:latin typeface="楷体" pitchFamily="49" charset="-122"/>
                <a:ea typeface="楷体" pitchFamily="49" charset="-122"/>
              </a:rPr>
              <a:t>0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+ </a:t>
            </a:r>
            <a:r>
              <a:rPr lang="en-US" sz="3200" baseline="30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 cos</a:t>
            </a:r>
            <a:r>
              <a:rPr lang="en-US" sz="3200" baseline="30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en-US" sz="3200" baseline="-25000" dirty="0" smtClean="0">
                <a:latin typeface="楷体" pitchFamily="49" charset="-122"/>
                <a:ea typeface="楷体" pitchFamily="49" charset="-122"/>
              </a:rPr>
              <a:t>0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)</a:t>
            </a:r>
            <a:endParaRPr lang="zh-CN" altLang="en-US" sz="3200" dirty="0" smtClean="0">
              <a:latin typeface="楷体" pitchFamily="49" charset="-122"/>
              <a:ea typeface="楷体" pitchFamily="49" charset="-122"/>
            </a:endParaRPr>
          </a:p>
          <a:p>
            <a:endParaRPr lang="zh-CN" altLang="en-US" sz="32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1546"/>
            <a:ext cx="9161288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0"/>
            <a:ext cx="6786610" cy="6643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214290"/>
            <a:ext cx="52149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双滑移</a:t>
            </a:r>
            <a:endParaRPr lang="zh-CN" altLang="en-US" sz="36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720" y="1000108"/>
            <a:ext cx="842968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我们以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FCC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晶体沿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[ 25]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方向拉伸为例，在拉伸的过程中试样轴向由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[ 25] F1 F2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。。。。。，当试样的取向（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F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点）位于取向三角形的边上（如图中的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F1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）时将开始双滑移，此时试样轴既要转向原滑移方向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[ 01]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，又要转向新滑移方向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[011],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两个转动合成的结果，就是使试样沿取向三角形的边上移动，当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F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到达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[ 12]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方向时（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F2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），由于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F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和两个滑移方向三者在同一平面内，且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F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对称于两个滑移方向，故两个转动具有同一转轴，而转动方向相反，因而相互抵消。也就是说，当试样轴变为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[ 12]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时，晶体只发生双滑移，不再转动，因而取向不再改变。换言之，</a:t>
            </a:r>
            <a:r>
              <a:rPr lang="en-US" sz="2800" dirty="0" smtClean="0">
                <a:latin typeface="楷体" pitchFamily="49" charset="-122"/>
                <a:ea typeface="楷体" pitchFamily="49" charset="-122"/>
              </a:rPr>
              <a:t>[ 12]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就是这个单晶试样棒的最终稳定取向</a:t>
            </a:r>
            <a:endParaRPr lang="zh-CN" altLang="en-US" sz="28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285728"/>
            <a:ext cx="6016650" cy="4535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14282" y="357166"/>
            <a:ext cx="22365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60488" algn="l"/>
              </a:tabLst>
            </a:pPr>
            <a:r>
              <a:rPr kumimoji="0" lang="zh-CN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例题：</a:t>
            </a:r>
            <a:r>
              <a:rPr kumimoji="0" lang="en-US" altLang="zh-CN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P151</a:t>
            </a:r>
            <a:endParaRPr kumimoji="0" lang="en-US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宋体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1214422"/>
            <a:ext cx="814393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假定将一个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FCC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单晶试棒沿轴向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[ 25]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进行拉伸。求：（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）初始滑移系统（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）晶体在单滑移时的转动规律和转轴（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3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）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达到多大时候才开始双滑移（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4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）开始双滑移时试样的取向（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5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）双滑移过程中晶体的转动规律和转轴（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6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）试样最终的稳定取向</a:t>
            </a:r>
          </a:p>
          <a:p>
            <a:endParaRPr lang="zh-CN" altLang="en-US" sz="32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357166"/>
            <a:ext cx="828680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解答：（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）首先画出（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001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）标准极射投影，</a:t>
            </a:r>
          </a:p>
          <a:p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其次，判断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[ 25]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应位于取向三角形的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[001]-[ 11]-[011]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中，按照映像规则，初始滑移系统应为（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111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）</a:t>
            </a:r>
            <a:r>
              <a:rPr lang="en-US" sz="3200" dirty="0" smtClean="0">
                <a:latin typeface="楷体" pitchFamily="49" charset="-122"/>
                <a:ea typeface="楷体" pitchFamily="49" charset="-122"/>
              </a:rPr>
              <a:t>[ 01]</a:t>
            </a:r>
            <a:endParaRPr lang="zh-CN" altLang="en-US" sz="3200" dirty="0" smtClean="0">
              <a:latin typeface="楷体" pitchFamily="49" charset="-122"/>
              <a:ea typeface="楷体" pitchFamily="49" charset="-122"/>
            </a:endParaRPr>
          </a:p>
          <a:p>
            <a:endParaRPr lang="zh-CN" altLang="en-US" sz="3200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" name="图片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2571744"/>
            <a:ext cx="3951605" cy="372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571480"/>
            <a:ext cx="8104518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1" y="1500174"/>
            <a:ext cx="7608053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10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5000636"/>
            <a:ext cx="7572428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857232"/>
            <a:ext cx="7762047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785794"/>
            <a:ext cx="8483160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158" y="285728"/>
            <a:ext cx="72866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几何软化：（</a:t>
            </a:r>
            <a:r>
              <a:rPr lang="en-US" sz="3600" dirty="0" smtClean="0">
                <a:latin typeface="楷体" pitchFamily="49" charset="-122"/>
                <a:ea typeface="楷体" pitchFamily="49" charset="-122"/>
              </a:rPr>
              <a:t>P152-153</a:t>
            </a:r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）</a:t>
            </a:r>
          </a:p>
          <a:p>
            <a:endParaRPr lang="zh-CN" altLang="en-US" sz="36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720" y="1285860"/>
            <a:ext cx="83582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滑移过程的次生现象</a:t>
            </a:r>
            <a:endParaRPr lang="zh-CN" altLang="en-US" sz="3600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143116"/>
            <a:ext cx="4618344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214290"/>
            <a:ext cx="69294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单晶体的硬化曲线</a:t>
            </a:r>
          </a:p>
          <a:p>
            <a:endParaRPr lang="zh-CN" altLang="en-US" sz="36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1357298"/>
            <a:ext cx="78581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流变应力：在滑移的过程中，由于晶体内部结构（主要是位错密度、分布、和性质等）的变化，继续维持滑移所需的切应力（亦称流变应力），随切变量</a:t>
            </a:r>
            <a:r>
              <a:rPr lang="en-US" sz="3600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而不断增加，这种现象称为（物理）硬化。</a:t>
            </a:r>
          </a:p>
          <a:p>
            <a:endParaRPr lang="zh-CN" altLang="en-US" sz="36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357166"/>
            <a:ext cx="7000924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428604"/>
            <a:ext cx="721523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孪生系统和原子的运动</a:t>
            </a:r>
          </a:p>
          <a:p>
            <a:endParaRPr lang="zh-CN" altLang="en-US" sz="40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10" y="2000240"/>
            <a:ext cx="714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571612"/>
            <a:ext cx="8277098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0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3071810"/>
            <a:ext cx="7786742" cy="350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357166"/>
            <a:ext cx="6429420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571480"/>
            <a:ext cx="5890603" cy="5321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14290"/>
            <a:ext cx="83582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孪生时候原子的运动规则</a:t>
            </a:r>
            <a:endParaRPr lang="zh-CN" altLang="en-US" sz="36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1357298"/>
            <a:ext cx="750099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第一：原子的最终位置（运动后的位置）要与基体中的原子构成映像关系，晶面就是孪生面，或者说，孪生面两侧的原子必须对称于孪生面。第二：最小位移原则，根据最小功原理，原子的移动距离应该最小。</a:t>
            </a:r>
          </a:p>
          <a:p>
            <a:endParaRPr lang="zh-CN" altLang="en-US" sz="40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285728"/>
            <a:ext cx="72866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孪生的特点</a:t>
            </a:r>
            <a:endParaRPr lang="zh-CN" altLang="en-US" sz="4000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142984"/>
            <a:ext cx="633412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71480"/>
            <a:ext cx="7963864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3" y="642918"/>
            <a:ext cx="7618027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285728"/>
            <a:ext cx="67866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孪生要素和长度变化规律</a:t>
            </a:r>
          </a:p>
          <a:p>
            <a:endParaRPr lang="zh-CN" altLang="en-US" sz="3600" b="1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" name="图片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214422"/>
            <a:ext cx="7000924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500042"/>
            <a:ext cx="8381262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642918"/>
            <a:ext cx="82153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642918"/>
            <a:ext cx="5876302" cy="4357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158" y="500042"/>
            <a:ext cx="72866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滑移和孪生的比较</a:t>
            </a:r>
          </a:p>
          <a:p>
            <a:endParaRPr lang="zh-CN" altLang="en-US" sz="3200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357298"/>
            <a:ext cx="7029450" cy="356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57166"/>
            <a:ext cx="7219950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642918"/>
            <a:ext cx="7632630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571480"/>
            <a:ext cx="8668198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714356"/>
            <a:ext cx="71438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多晶体范性变形的一般特点：</a:t>
            </a:r>
          </a:p>
          <a:p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晶界：多晶体材料是由组多取向不同的小单晶体即晶粒组成，晶粒和晶粒之间的过度区域就成为晶粒边界即晶界。</a:t>
            </a:r>
          </a:p>
          <a:p>
            <a:endParaRPr lang="zh-CN" altLang="en-US" sz="36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214290"/>
            <a:ext cx="4882515" cy="582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85720" y="1214422"/>
            <a:ext cx="300039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实验表明：</a:t>
            </a:r>
          </a:p>
          <a:p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低温或室温下，晶界强而晶粒本身弱，高温下则相反。</a:t>
            </a:r>
          </a:p>
          <a:p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等强温度：在此温度下，晶界个晶粒本身强度相等。</a:t>
            </a:r>
          </a:p>
          <a:p>
            <a:endParaRPr lang="zh-CN" altLang="en-US" sz="28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285727"/>
            <a:ext cx="3929090" cy="6186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571480"/>
            <a:ext cx="757242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多晶体范性变形的微观特点：（</a:t>
            </a:r>
            <a:r>
              <a:rPr lang="en-US" sz="4000" dirty="0" smtClean="0">
                <a:latin typeface="楷体" pitchFamily="49" charset="-122"/>
                <a:ea typeface="楷体" pitchFamily="49" charset="-122"/>
              </a:rPr>
              <a:t>P173</a:t>
            </a:r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）</a:t>
            </a:r>
          </a:p>
          <a:p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实际晶体的硬化行为：</a:t>
            </a:r>
            <a:r>
              <a:rPr lang="en-US" sz="4000" dirty="0" smtClean="0">
                <a:latin typeface="楷体" pitchFamily="49" charset="-122"/>
                <a:ea typeface="楷体" pitchFamily="49" charset="-122"/>
              </a:rPr>
              <a:t>P179</a:t>
            </a:r>
            <a:endParaRPr lang="zh-CN" altLang="en-US" sz="4000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4000" dirty="0" smtClean="0">
                <a:latin typeface="楷体" pitchFamily="49" charset="-122"/>
                <a:ea typeface="楷体" pitchFamily="49" charset="-122"/>
              </a:rPr>
              <a:t>影响应变硬化的因素：</a:t>
            </a:r>
            <a:r>
              <a:rPr lang="en-US" sz="4000" dirty="0" smtClean="0">
                <a:latin typeface="楷体" pitchFamily="49" charset="-122"/>
                <a:ea typeface="楷体" pitchFamily="49" charset="-122"/>
              </a:rPr>
              <a:t>P180</a:t>
            </a:r>
            <a:endParaRPr lang="zh-CN" altLang="en-US" sz="4000" dirty="0" smtClean="0">
              <a:latin typeface="楷体" pitchFamily="49" charset="-122"/>
              <a:ea typeface="楷体" pitchFamily="49" charset="-122"/>
            </a:endParaRPr>
          </a:p>
          <a:p>
            <a:endParaRPr lang="zh-CN" altLang="en-US" sz="40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4348" y="428604"/>
            <a:ext cx="671517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织构：</a:t>
            </a:r>
          </a:p>
          <a:p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定义：在一般情况下，多晶体的个晶粒在空间的取向是任意的，各晶粒之间没有一定的关系，这样一种位向的分布就叫紊乱分布或无规分布，但金属在冷加工过后，各晶粒的位向就有一定的关系，这样一种位向分布就成为择优取向或简称织构。</a:t>
            </a:r>
          </a:p>
          <a:p>
            <a:r>
              <a:rPr lang="en-US" sz="3600" dirty="0" smtClean="0">
                <a:latin typeface="楷体" pitchFamily="49" charset="-122"/>
                <a:ea typeface="楷体" pitchFamily="49" charset="-122"/>
              </a:rPr>
              <a:t> </a:t>
            </a:r>
            <a:endParaRPr lang="zh-CN" altLang="en-US" sz="3600" dirty="0" smtClean="0">
              <a:latin typeface="楷体" pitchFamily="49" charset="-122"/>
              <a:ea typeface="楷体" pitchFamily="49" charset="-122"/>
            </a:endParaRPr>
          </a:p>
          <a:p>
            <a:endParaRPr lang="zh-CN" altLang="en-US" sz="36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2083</Words>
  <PresentationFormat>全屏显示(4:3)</PresentationFormat>
  <Paragraphs>143</Paragraphs>
  <Slides>59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59</vt:i4>
      </vt:variant>
    </vt:vector>
  </HeadingPairs>
  <TitlesOfParts>
    <vt:vector size="61" baseType="lpstr">
      <vt:lpstr>Office 主题</vt:lpstr>
      <vt:lpstr>公式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  <vt:lpstr>幻灯片 39</vt:lpstr>
      <vt:lpstr>幻灯片 40</vt:lpstr>
      <vt:lpstr>幻灯片 41</vt:lpstr>
      <vt:lpstr>幻灯片 42</vt:lpstr>
      <vt:lpstr>幻灯片 43</vt:lpstr>
      <vt:lpstr>幻灯片 44</vt:lpstr>
      <vt:lpstr>幻灯片 45</vt:lpstr>
      <vt:lpstr>幻灯片 46</vt:lpstr>
      <vt:lpstr>幻灯片 47</vt:lpstr>
      <vt:lpstr>幻灯片 48</vt:lpstr>
      <vt:lpstr>幻灯片 49</vt:lpstr>
      <vt:lpstr>幻灯片 50</vt:lpstr>
      <vt:lpstr>幻灯片 51</vt:lpstr>
      <vt:lpstr>幻灯片 52</vt:lpstr>
      <vt:lpstr>幻灯片 53</vt:lpstr>
      <vt:lpstr>幻灯片 54</vt:lpstr>
      <vt:lpstr>幻灯片 55</vt:lpstr>
      <vt:lpstr>幻灯片 56</vt:lpstr>
      <vt:lpstr>幻灯片 57</vt:lpstr>
      <vt:lpstr>幻灯片 58</vt:lpstr>
      <vt:lpstr>幻灯片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dell</dc:creator>
  <cp:lastModifiedBy>dell</cp:lastModifiedBy>
  <cp:revision>8</cp:revision>
  <dcterms:created xsi:type="dcterms:W3CDTF">2014-06-16T09:30:04Z</dcterms:created>
  <dcterms:modified xsi:type="dcterms:W3CDTF">2014-06-16T10:31:21Z</dcterms:modified>
</cp:coreProperties>
</file>