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2014/7/13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2014/7/13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2014/7/13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2014/7/13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2014/7/13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2014/7/13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2014/7/13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2014/7/13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2014/7/13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2014/7/13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2014/7/13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2014/7/13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14414" y="1428736"/>
            <a:ext cx="750099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dirty="0" smtClean="0">
                <a:latin typeface="楷体" pitchFamily="49" charset="-122"/>
                <a:ea typeface="楷体" pitchFamily="49" charset="-122"/>
              </a:rPr>
              <a:t>第七章  界面</a:t>
            </a:r>
            <a:endParaRPr lang="zh-CN" altLang="en-US" sz="6000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714612" y="3500438"/>
            <a:ext cx="507209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 smtClean="0">
                <a:latin typeface="楷体" pitchFamily="49" charset="-122"/>
                <a:ea typeface="楷体" pitchFamily="49" charset="-122"/>
              </a:rPr>
              <a:t>材料人</a:t>
            </a:r>
            <a:endParaRPr lang="zh-CN" altLang="en-US" sz="4400" dirty="0"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14290"/>
            <a:ext cx="3034131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5720" y="357166"/>
            <a:ext cx="60722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latin typeface="楷体" pitchFamily="49" charset="-122"/>
                <a:ea typeface="楷体" pitchFamily="49" charset="-122"/>
              </a:rPr>
              <a:t>界面的分类</a:t>
            </a:r>
            <a:endParaRPr lang="zh-CN" altLang="en-US" sz="3200" dirty="0"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5" name="图片 4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1285860"/>
            <a:ext cx="7429552" cy="4143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86380" y="357166"/>
            <a:ext cx="3034131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428604"/>
            <a:ext cx="6000792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5715016"/>
            <a:ext cx="3034131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1071546"/>
            <a:ext cx="7215238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4643446"/>
            <a:ext cx="3034131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4282" y="142852"/>
            <a:ext cx="77867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>
                <a:latin typeface="楷体" pitchFamily="49" charset="-122"/>
                <a:ea typeface="楷体" pitchFamily="49" charset="-122"/>
              </a:rPr>
              <a:t>按照界面两边晶体取向差角分类</a:t>
            </a:r>
          </a:p>
          <a:p>
            <a:endParaRPr lang="zh-CN" altLang="en-US" sz="3600" dirty="0"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5" name="图片 4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000108"/>
            <a:ext cx="8072494" cy="4143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214290"/>
            <a:ext cx="87868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>
                <a:latin typeface="楷体" pitchFamily="49" charset="-122"/>
                <a:ea typeface="楷体" pitchFamily="49" charset="-122"/>
              </a:rPr>
              <a:t>根据界面上原子排列情况和吻合度分类</a:t>
            </a:r>
          </a:p>
          <a:p>
            <a:endParaRPr lang="zh-CN" altLang="en-US" sz="3600" dirty="0"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5" name="图片 4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357298"/>
            <a:ext cx="8072494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357166"/>
            <a:ext cx="8215370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图片 4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2928934"/>
            <a:ext cx="8286808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500042"/>
            <a:ext cx="8001056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000108"/>
            <a:ext cx="8143932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66437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latin typeface="楷体" pitchFamily="49" charset="-122"/>
                <a:ea typeface="楷体" pitchFamily="49" charset="-122"/>
              </a:rPr>
              <a:t>界面能量</a:t>
            </a:r>
          </a:p>
          <a:p>
            <a:endParaRPr lang="zh-CN" altLang="en-US" sz="36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928670"/>
            <a:ext cx="878684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楷体" pitchFamily="49" charset="-122"/>
                <a:ea typeface="楷体" pitchFamily="49" charset="-122"/>
              </a:rPr>
              <a:t>界面能：界面处的原子不同程度偏离平衡位置，引起能量的升高，此部分能量叫界面能。</a:t>
            </a:r>
          </a:p>
          <a:p>
            <a:r>
              <a:rPr lang="zh-CN" altLang="en-US" sz="2800" b="1" dirty="0" smtClean="0">
                <a:latin typeface="楷体" pitchFamily="49" charset="-122"/>
                <a:ea typeface="楷体" pitchFamily="49" charset="-122"/>
              </a:rPr>
              <a:t>表面能</a:t>
            </a:r>
            <a:endParaRPr lang="zh-CN" altLang="en-US" sz="2800" b="1" dirty="0"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7" name="图片 6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500306"/>
            <a:ext cx="8286808" cy="3857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1000108"/>
            <a:ext cx="7000924" cy="35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357166"/>
            <a:ext cx="7358114" cy="4572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357166"/>
            <a:ext cx="7286676" cy="4429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14282" y="0"/>
            <a:ext cx="295465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5400" dirty="0" smtClean="0">
                <a:latin typeface="楷体" pitchFamily="49" charset="-122"/>
                <a:ea typeface="楷体" pitchFamily="49" charset="-122"/>
              </a:rPr>
              <a:t>界面偏聚</a:t>
            </a:r>
            <a:endParaRPr lang="zh-CN" altLang="en-US" sz="5400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85720" y="1000108"/>
            <a:ext cx="295465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 smtClean="0">
                <a:latin typeface="楷体" pitchFamily="49" charset="-122"/>
                <a:ea typeface="楷体" pitchFamily="49" charset="-122"/>
              </a:rPr>
              <a:t>晶界偏聚方程</a:t>
            </a:r>
            <a:endParaRPr lang="zh-CN" altLang="en-US" sz="3600" dirty="0"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4" name="图片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1714488"/>
            <a:ext cx="7500990" cy="4429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571480"/>
            <a:ext cx="7143800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85720" y="0"/>
            <a:ext cx="433965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 smtClean="0">
                <a:latin typeface="楷体" pitchFamily="49" charset="-122"/>
                <a:ea typeface="楷体" pitchFamily="49" charset="-122"/>
              </a:rPr>
              <a:t>影响晶界偏聚的因素</a:t>
            </a:r>
            <a:endParaRPr lang="zh-CN" altLang="en-US" sz="3600" dirty="0"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3" name="图片 2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000108"/>
            <a:ext cx="7786742" cy="4857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500042"/>
            <a:ext cx="8143932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28596" y="285728"/>
            <a:ext cx="203132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 smtClean="0">
                <a:latin typeface="楷体" pitchFamily="49" charset="-122"/>
                <a:ea typeface="楷体" pitchFamily="49" charset="-122"/>
              </a:rPr>
              <a:t>界面迁移</a:t>
            </a:r>
            <a:endParaRPr lang="zh-CN" altLang="en-US" sz="3600" dirty="0"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3" name="图片 2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285860"/>
            <a:ext cx="8143932" cy="16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500042"/>
            <a:ext cx="7500990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642918"/>
            <a:ext cx="6929486" cy="4357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500042"/>
            <a:ext cx="6858048" cy="4643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14282" y="214290"/>
            <a:ext cx="387798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 smtClean="0">
                <a:latin typeface="楷体" pitchFamily="49" charset="-122"/>
                <a:ea typeface="楷体" pitchFamily="49" charset="-122"/>
              </a:rPr>
              <a:t>界面迁移的驱动力</a:t>
            </a:r>
            <a:endParaRPr lang="zh-CN" altLang="en-US" sz="3600" dirty="0"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3" name="图片 2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285860"/>
            <a:ext cx="8143932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图片 3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3500438"/>
            <a:ext cx="8143932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571480"/>
            <a:ext cx="8501122" cy="4643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357166"/>
            <a:ext cx="8143932" cy="528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500042"/>
            <a:ext cx="8001056" cy="3429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14290"/>
            <a:ext cx="526297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 smtClean="0">
                <a:latin typeface="楷体" pitchFamily="49" charset="-122"/>
                <a:ea typeface="楷体" pitchFamily="49" charset="-122"/>
              </a:rPr>
              <a:t>影响界面迁移速率的因素</a:t>
            </a:r>
            <a:endParaRPr lang="zh-CN" altLang="en-US" sz="3600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57158" y="1214422"/>
            <a:ext cx="4572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en-US" altLang="zh-CN" sz="3200" dirty="0" smtClean="0">
                <a:latin typeface="楷体" pitchFamily="49" charset="-122"/>
                <a:ea typeface="楷体" pitchFamily="49" charset="-122"/>
              </a:rPr>
              <a:t>1</a:t>
            </a:r>
            <a:r>
              <a:rPr lang="zh-CN" altLang="en-US" sz="3200" dirty="0" smtClean="0">
                <a:latin typeface="楷体" pitchFamily="49" charset="-122"/>
                <a:ea typeface="楷体" pitchFamily="49" charset="-122"/>
              </a:rPr>
              <a:t>、溶质</a:t>
            </a:r>
            <a:r>
              <a:rPr lang="zh-CN" altLang="en-US" sz="3200" dirty="0" smtClean="0">
                <a:latin typeface="楷体" pitchFamily="49" charset="-122"/>
                <a:ea typeface="楷体" pitchFamily="49" charset="-122"/>
              </a:rPr>
              <a:t>原子</a:t>
            </a:r>
          </a:p>
          <a:p>
            <a:pPr lvl="0"/>
            <a:r>
              <a:rPr lang="en-US" altLang="zh-CN" sz="3200" dirty="0" smtClean="0">
                <a:latin typeface="楷体" pitchFamily="49" charset="-122"/>
                <a:ea typeface="楷体" pitchFamily="49" charset="-122"/>
              </a:rPr>
              <a:t>2</a:t>
            </a:r>
            <a:r>
              <a:rPr lang="zh-CN" altLang="en-US" sz="3200" dirty="0" smtClean="0">
                <a:latin typeface="楷体" pitchFamily="49" charset="-122"/>
                <a:ea typeface="楷体" pitchFamily="49" charset="-122"/>
              </a:rPr>
              <a:t>、第二</a:t>
            </a:r>
            <a:r>
              <a:rPr lang="zh-CN" altLang="en-US" sz="3200" dirty="0" smtClean="0">
                <a:latin typeface="楷体" pitchFamily="49" charset="-122"/>
                <a:ea typeface="楷体" pitchFamily="49" charset="-122"/>
              </a:rPr>
              <a:t>相质点</a:t>
            </a:r>
          </a:p>
          <a:p>
            <a:pPr lvl="0"/>
            <a:r>
              <a:rPr lang="en-US" altLang="zh-CN" sz="3200" dirty="0" smtClean="0">
                <a:latin typeface="楷体" pitchFamily="49" charset="-122"/>
                <a:ea typeface="楷体" pitchFamily="49" charset="-122"/>
              </a:rPr>
              <a:t>3</a:t>
            </a:r>
            <a:r>
              <a:rPr lang="zh-CN" altLang="en-US" sz="3200" dirty="0" smtClean="0">
                <a:latin typeface="楷体" pitchFamily="49" charset="-122"/>
                <a:ea typeface="楷体" pitchFamily="49" charset="-122"/>
              </a:rPr>
              <a:t>、温度</a:t>
            </a:r>
            <a:endParaRPr lang="zh-CN" altLang="en-US" sz="3200" dirty="0" smtClean="0">
              <a:latin typeface="楷体" pitchFamily="49" charset="-122"/>
              <a:ea typeface="楷体" pitchFamily="49" charset="-122"/>
            </a:endParaRPr>
          </a:p>
          <a:p>
            <a:pPr lvl="0"/>
            <a:r>
              <a:rPr lang="en-US" altLang="zh-CN" sz="3200" dirty="0" smtClean="0">
                <a:latin typeface="楷体" pitchFamily="49" charset="-122"/>
                <a:ea typeface="楷体" pitchFamily="49" charset="-122"/>
              </a:rPr>
              <a:t>4</a:t>
            </a:r>
            <a:r>
              <a:rPr lang="zh-CN" altLang="en-US" sz="3200" dirty="0" smtClean="0">
                <a:latin typeface="楷体" pitchFamily="49" charset="-122"/>
                <a:ea typeface="楷体" pitchFamily="49" charset="-122"/>
              </a:rPr>
              <a:t>、晶粒</a:t>
            </a:r>
            <a:r>
              <a:rPr lang="zh-CN" altLang="en-US" sz="3200" dirty="0" smtClean="0">
                <a:latin typeface="楷体" pitchFamily="49" charset="-122"/>
                <a:ea typeface="楷体" pitchFamily="49" charset="-122"/>
              </a:rPr>
              <a:t>间位相差</a:t>
            </a:r>
            <a:endParaRPr lang="zh-CN" altLang="en-US" sz="3200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85728"/>
            <a:ext cx="341632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 smtClean="0">
                <a:latin typeface="楷体" pitchFamily="49" charset="-122"/>
                <a:ea typeface="楷体" pitchFamily="49" charset="-122"/>
              </a:rPr>
              <a:t>晶界与组织形貌</a:t>
            </a:r>
            <a:endParaRPr lang="zh-CN" altLang="en-US" sz="3600" dirty="0"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3" name="图片 2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285860"/>
            <a:ext cx="8072494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714356"/>
            <a:ext cx="7215238" cy="4857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图片 2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5643578"/>
            <a:ext cx="7286676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85728"/>
            <a:ext cx="7572428" cy="542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85728"/>
            <a:ext cx="8072494" cy="5857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428604"/>
            <a:ext cx="7358114" cy="4714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142984"/>
            <a:ext cx="7572428" cy="3143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图片 2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4357694"/>
            <a:ext cx="7429552" cy="121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357166"/>
            <a:ext cx="7858180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28604"/>
            <a:ext cx="8358214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928670"/>
            <a:ext cx="6929486" cy="4000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000108"/>
            <a:ext cx="7715304" cy="35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92</Words>
  <PresentationFormat>全屏显示(4:3)</PresentationFormat>
  <Paragraphs>19</Paragraphs>
  <Slides>36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36</vt:i4>
      </vt:variant>
    </vt:vector>
  </HeadingPairs>
  <TitlesOfParts>
    <vt:vector size="37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  <vt:lpstr>幻灯片 31</vt:lpstr>
      <vt:lpstr>幻灯片 32</vt:lpstr>
      <vt:lpstr>幻灯片 33</vt:lpstr>
      <vt:lpstr>幻灯片 34</vt:lpstr>
      <vt:lpstr>幻灯片 35</vt:lpstr>
      <vt:lpstr>幻灯片 36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dell</dc:creator>
  <cp:lastModifiedBy>dell</cp:lastModifiedBy>
  <cp:revision>3</cp:revision>
  <dcterms:created xsi:type="dcterms:W3CDTF">2014-07-13T08:44:50Z</dcterms:created>
  <dcterms:modified xsi:type="dcterms:W3CDTF">2014-07-13T08:59:23Z</dcterms:modified>
</cp:coreProperties>
</file>