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sldIdLst>
    <p:sldId id="256"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5" d="100"/>
          <a:sy n="65" d="100"/>
        </p:scale>
        <p:origin x="-1536" y="-11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2459D1C-C823-46DA-B8B4-A58E9ABD43AE}" type="datetimeFigureOut">
              <a:rPr lang="zh-CN" altLang="en-US" smtClean="0"/>
              <a:t>2014/6/14</a:t>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2013DE0-C97F-4BDD-A49B-A2CF33BE965F}" type="slidenum">
              <a:rPr lang="zh-CN" altLang="en-US" smtClean="0"/>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2014/6/14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2014/6/14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2014/6/14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pPr/>
              <a:t>2014/6/14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pPr/>
              <a:t>2014/6/14</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pPr/>
              <a:t>2014/6/14</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pPr/>
              <a:t>2014/6/14</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pPr/>
              <a:t>2014/6/14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pPr/>
              <a:t>2014/6/14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2014/6/14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2014/6/14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tileRect/>
        </a:gra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0820CF-B880-4189-942D-D702A7CBA730}" type="datetimeFigureOut">
              <a:rPr lang="zh-CN" altLang="en-US" smtClean="0"/>
              <a:pPr/>
              <a:t>2014/6/14</a:t>
            </a:fld>
            <a:endParaRPr lang="zh-CN" altLang="en-US"/>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913308-F349-4B6D-A68A-DD1791B4A57B}"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285852" y="1428736"/>
            <a:ext cx="7286676" cy="707886"/>
          </a:xfrm>
          <a:prstGeom prst="rect">
            <a:avLst/>
          </a:prstGeom>
          <a:noFill/>
        </p:spPr>
        <p:txBody>
          <a:bodyPr wrap="square" rtlCol="0">
            <a:spAutoFit/>
          </a:bodyPr>
          <a:lstStyle/>
          <a:p>
            <a:r>
              <a:rPr lang="zh-CN" altLang="en-US" sz="4000" b="1" dirty="0" smtClean="0">
                <a:latin typeface="楷体" pitchFamily="49" charset="-122"/>
                <a:ea typeface="楷体" pitchFamily="49" charset="-122"/>
              </a:rPr>
              <a:t>第二章  固体材料的结构</a:t>
            </a:r>
            <a:endParaRPr lang="zh-CN" altLang="en-US" sz="4000" b="1" dirty="0">
              <a:latin typeface="楷体" pitchFamily="49" charset="-122"/>
              <a:ea typeface="楷体" pitchFamily="49" charset="-122"/>
            </a:endParaRPr>
          </a:p>
        </p:txBody>
      </p:sp>
      <p:sp>
        <p:nvSpPr>
          <p:cNvPr id="5" name="TextBox 4"/>
          <p:cNvSpPr txBox="1"/>
          <p:nvPr/>
        </p:nvSpPr>
        <p:spPr>
          <a:xfrm>
            <a:off x="2714612" y="3786190"/>
            <a:ext cx="3786214" cy="646331"/>
          </a:xfrm>
          <a:prstGeom prst="rect">
            <a:avLst/>
          </a:prstGeom>
          <a:noFill/>
        </p:spPr>
        <p:txBody>
          <a:bodyPr wrap="square" rtlCol="0">
            <a:spAutoFit/>
          </a:bodyPr>
          <a:lstStyle/>
          <a:p>
            <a:r>
              <a:rPr lang="zh-CN" altLang="en-US" sz="3600" dirty="0" smtClean="0">
                <a:latin typeface="楷体" pitchFamily="49" charset="-122"/>
                <a:ea typeface="楷体" pitchFamily="49" charset="-122"/>
              </a:rPr>
              <a:t>材料人</a:t>
            </a:r>
            <a:endParaRPr lang="zh-CN" altLang="en-US" sz="3600" dirty="0">
              <a:latin typeface="楷体" pitchFamily="49" charset="-122"/>
              <a:ea typeface="楷体" pitchFamily="49" charset="-122"/>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85720" y="500042"/>
            <a:ext cx="8143932" cy="1938992"/>
          </a:xfrm>
          <a:prstGeom prst="rect">
            <a:avLst/>
          </a:prstGeom>
          <a:noFill/>
        </p:spPr>
        <p:txBody>
          <a:bodyPr wrap="square" rtlCol="0">
            <a:spAutoFit/>
          </a:bodyPr>
          <a:lstStyle/>
          <a:p>
            <a:r>
              <a:rPr lang="zh-CN" altLang="en-US" sz="4000" b="1" dirty="0" smtClean="0">
                <a:latin typeface="楷体" pitchFamily="49" charset="-122"/>
                <a:ea typeface="楷体" pitchFamily="49" charset="-122"/>
              </a:rPr>
              <a:t>合金：合金是由金属和其他一种或者多种元素通过化学键而合成的材料，组成合金的每种元素叫做组元。</a:t>
            </a:r>
            <a:endParaRPr lang="zh-CN" altLang="en-US" sz="4000" b="1" dirty="0">
              <a:latin typeface="楷体" pitchFamily="49" charset="-122"/>
              <a:ea typeface="楷体" pitchFamily="49" charset="-122"/>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42910" y="928670"/>
            <a:ext cx="7572428" cy="646331"/>
          </a:xfrm>
          <a:prstGeom prst="rect">
            <a:avLst/>
          </a:prstGeom>
          <a:noFill/>
        </p:spPr>
        <p:txBody>
          <a:bodyPr wrap="square" rtlCol="0">
            <a:spAutoFit/>
          </a:bodyPr>
          <a:lstStyle/>
          <a:p>
            <a:r>
              <a:rPr lang="zh-CN" altLang="en-US" sz="3600" b="1" dirty="0" smtClean="0">
                <a:latin typeface="楷体" pitchFamily="49" charset="-122"/>
                <a:ea typeface="楷体" pitchFamily="49" charset="-122"/>
              </a:rPr>
              <a:t>固溶体的三个基本特征</a:t>
            </a:r>
            <a:endParaRPr lang="zh-CN" altLang="en-US" sz="3600" b="1" dirty="0">
              <a:latin typeface="楷体" pitchFamily="49" charset="-122"/>
              <a:ea typeface="楷体" pitchFamily="49" charset="-122"/>
            </a:endParaRPr>
          </a:p>
        </p:txBody>
      </p:sp>
      <p:sp>
        <p:nvSpPr>
          <p:cNvPr id="5" name="TextBox 4"/>
          <p:cNvSpPr txBox="1"/>
          <p:nvPr/>
        </p:nvSpPr>
        <p:spPr>
          <a:xfrm>
            <a:off x="428596" y="2357430"/>
            <a:ext cx="7786742" cy="2554545"/>
          </a:xfrm>
          <a:prstGeom prst="rect">
            <a:avLst/>
          </a:prstGeom>
          <a:noFill/>
        </p:spPr>
        <p:txBody>
          <a:bodyPr wrap="square" rtlCol="0">
            <a:spAutoFit/>
          </a:bodyPr>
          <a:lstStyle/>
          <a:p>
            <a:r>
              <a:rPr lang="zh-CN" altLang="en-US" sz="4000" b="1" dirty="0" smtClean="0">
                <a:latin typeface="楷体" pitchFamily="49" charset="-122"/>
                <a:ea typeface="楷体" pitchFamily="49" charset="-122"/>
              </a:rPr>
              <a:t>（</a:t>
            </a:r>
            <a:r>
              <a:rPr lang="en-US" sz="4000" b="1" dirty="0" smtClean="0">
                <a:latin typeface="楷体" pitchFamily="49" charset="-122"/>
                <a:ea typeface="楷体" pitchFamily="49" charset="-122"/>
              </a:rPr>
              <a:t>1</a:t>
            </a:r>
            <a:r>
              <a:rPr lang="zh-CN" altLang="en-US" sz="4000" b="1" dirty="0" smtClean="0">
                <a:latin typeface="楷体" pitchFamily="49" charset="-122"/>
                <a:ea typeface="楷体" pitchFamily="49" charset="-122"/>
              </a:rPr>
              <a:t>）溶质和溶剂原子占据一个共同的布拉菲点阵，且此点阵的类型和溶剂的点阵类型相同。</a:t>
            </a:r>
          </a:p>
          <a:p>
            <a:endParaRPr lang="zh-CN" altLang="en-US" sz="4000" b="1" dirty="0">
              <a:latin typeface="楷体" pitchFamily="49" charset="-122"/>
              <a:ea typeface="楷体" pitchFamily="49" charset="-122"/>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85786" y="928670"/>
            <a:ext cx="6715172" cy="3416320"/>
          </a:xfrm>
          <a:prstGeom prst="rect">
            <a:avLst/>
          </a:prstGeom>
          <a:noFill/>
        </p:spPr>
        <p:txBody>
          <a:bodyPr wrap="square" rtlCol="0">
            <a:spAutoFit/>
          </a:bodyPr>
          <a:lstStyle/>
          <a:p>
            <a:r>
              <a:rPr lang="zh-CN" altLang="en-US" sz="3600" b="1" dirty="0" smtClean="0">
                <a:latin typeface="楷体" pitchFamily="49" charset="-122"/>
                <a:ea typeface="楷体" pitchFamily="49" charset="-122"/>
              </a:rPr>
              <a:t>（</a:t>
            </a:r>
            <a:r>
              <a:rPr lang="en-US" sz="3600" b="1" dirty="0" smtClean="0">
                <a:latin typeface="楷体" pitchFamily="49" charset="-122"/>
                <a:ea typeface="楷体" pitchFamily="49" charset="-122"/>
              </a:rPr>
              <a:t>2</a:t>
            </a:r>
            <a:r>
              <a:rPr lang="zh-CN" altLang="en-US" sz="3600" b="1" dirty="0" smtClean="0">
                <a:latin typeface="楷体" pitchFamily="49" charset="-122"/>
                <a:ea typeface="楷体" pitchFamily="49" charset="-122"/>
              </a:rPr>
              <a:t>）有一定的成分范围，也就是说，组元的含量可以在一定范围内改变而不会导致固溶体点阵类型的改变，某组元在固溶体中的最大含量（或者溶度极限）称为该组元在该固溶体中的股溶度。</a:t>
            </a:r>
            <a:endParaRPr lang="zh-CN" altLang="en-US" sz="3600" b="1" dirty="0">
              <a:latin typeface="楷体" pitchFamily="49" charset="-122"/>
              <a:ea typeface="楷体" pitchFamily="49" charset="-122"/>
            </a:endParaRPr>
          </a:p>
        </p:txBody>
      </p:sp>
      <p:sp>
        <p:nvSpPr>
          <p:cNvPr id="5" name="TextBox 4"/>
          <p:cNvSpPr txBox="1"/>
          <p:nvPr/>
        </p:nvSpPr>
        <p:spPr>
          <a:xfrm>
            <a:off x="785786" y="4714884"/>
            <a:ext cx="7429552" cy="646331"/>
          </a:xfrm>
          <a:prstGeom prst="rect">
            <a:avLst/>
          </a:prstGeom>
          <a:noFill/>
        </p:spPr>
        <p:txBody>
          <a:bodyPr wrap="square" rtlCol="0">
            <a:spAutoFit/>
          </a:bodyPr>
          <a:lstStyle/>
          <a:p>
            <a:r>
              <a:rPr lang="zh-CN" altLang="en-US" sz="3600" b="1" dirty="0" smtClean="0">
                <a:latin typeface="楷体" pitchFamily="49" charset="-122"/>
                <a:ea typeface="楷体" pitchFamily="49" charset="-122"/>
              </a:rPr>
              <a:t>（</a:t>
            </a:r>
            <a:r>
              <a:rPr lang="en-US" sz="3600" b="1" dirty="0" smtClean="0">
                <a:latin typeface="楷体" pitchFamily="49" charset="-122"/>
                <a:ea typeface="楷体" pitchFamily="49" charset="-122"/>
              </a:rPr>
              <a:t>3</a:t>
            </a:r>
            <a:r>
              <a:rPr lang="zh-CN" altLang="en-US" sz="3600" b="1" dirty="0" smtClean="0">
                <a:latin typeface="楷体" pitchFamily="49" charset="-122"/>
                <a:ea typeface="楷体" pitchFamily="49" charset="-122"/>
              </a:rPr>
              <a:t>）具有比较明显的金属性质</a:t>
            </a:r>
            <a:endParaRPr lang="zh-CN" altLang="en-US" sz="3600" b="1" dirty="0">
              <a:latin typeface="楷体" pitchFamily="49" charset="-122"/>
              <a:ea typeface="楷体" pitchFamily="49" charset="-122"/>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85720" y="285728"/>
            <a:ext cx="7429552" cy="646331"/>
          </a:xfrm>
          <a:prstGeom prst="rect">
            <a:avLst/>
          </a:prstGeom>
          <a:noFill/>
        </p:spPr>
        <p:txBody>
          <a:bodyPr wrap="square" rtlCol="0">
            <a:spAutoFit/>
          </a:bodyPr>
          <a:lstStyle/>
          <a:p>
            <a:r>
              <a:rPr lang="zh-CN" altLang="en-US" sz="3600" b="1" dirty="0" smtClean="0">
                <a:latin typeface="楷体" pitchFamily="49" charset="-122"/>
                <a:ea typeface="楷体" pitchFamily="49" charset="-122"/>
              </a:rPr>
              <a:t>固溶体的分类</a:t>
            </a:r>
            <a:endParaRPr lang="zh-CN" altLang="en-US" sz="3600" b="1" dirty="0">
              <a:latin typeface="楷体" pitchFamily="49" charset="-122"/>
              <a:ea typeface="楷体" pitchFamily="49" charset="-122"/>
            </a:endParaRPr>
          </a:p>
        </p:txBody>
      </p:sp>
      <p:sp>
        <p:nvSpPr>
          <p:cNvPr id="5" name="TextBox 4"/>
          <p:cNvSpPr txBox="1"/>
          <p:nvPr/>
        </p:nvSpPr>
        <p:spPr>
          <a:xfrm>
            <a:off x="357158" y="1643050"/>
            <a:ext cx="7715304" cy="3046988"/>
          </a:xfrm>
          <a:prstGeom prst="rect">
            <a:avLst/>
          </a:prstGeom>
          <a:noFill/>
        </p:spPr>
        <p:txBody>
          <a:bodyPr wrap="square" rtlCol="0">
            <a:spAutoFit/>
          </a:bodyPr>
          <a:lstStyle/>
          <a:p>
            <a:r>
              <a:rPr lang="zh-CN" altLang="en-US" sz="3200" dirty="0" smtClean="0">
                <a:latin typeface="楷体" pitchFamily="49" charset="-122"/>
                <a:ea typeface="楷体" pitchFamily="49" charset="-122"/>
              </a:rPr>
              <a:t>按照相图的位置</a:t>
            </a:r>
          </a:p>
          <a:p>
            <a:pPr lvl="0"/>
            <a:r>
              <a:rPr lang="zh-CN" altLang="en-US" sz="3200" dirty="0" smtClean="0">
                <a:latin typeface="楷体" pitchFamily="49" charset="-122"/>
                <a:ea typeface="楷体" pitchFamily="49" charset="-122"/>
              </a:rPr>
              <a:t>（</a:t>
            </a:r>
            <a:r>
              <a:rPr lang="en-US" altLang="zh-CN" sz="3200" dirty="0" smtClean="0">
                <a:latin typeface="楷体" pitchFamily="49" charset="-122"/>
                <a:ea typeface="楷体" pitchFamily="49" charset="-122"/>
              </a:rPr>
              <a:t>1</a:t>
            </a:r>
            <a:r>
              <a:rPr lang="zh-CN" altLang="en-US" sz="3200" dirty="0" smtClean="0">
                <a:latin typeface="楷体" pitchFamily="49" charset="-122"/>
                <a:ea typeface="楷体" pitchFamily="49" charset="-122"/>
              </a:rPr>
              <a:t>）端</a:t>
            </a:r>
            <a:r>
              <a:rPr lang="zh-CN" altLang="en-US" sz="3200" dirty="0" smtClean="0">
                <a:latin typeface="楷体" pitchFamily="49" charset="-122"/>
                <a:ea typeface="楷体" pitchFamily="49" charset="-122"/>
              </a:rPr>
              <a:t>部固溶体，也称为初级固溶体，边际固溶体，位于相图端部。</a:t>
            </a:r>
          </a:p>
          <a:p>
            <a:pPr lvl="0"/>
            <a:r>
              <a:rPr lang="zh-CN" altLang="en-US" sz="3200" dirty="0" smtClean="0">
                <a:latin typeface="楷体" pitchFamily="49" charset="-122"/>
                <a:ea typeface="楷体" pitchFamily="49" charset="-122"/>
              </a:rPr>
              <a:t>（</a:t>
            </a:r>
            <a:r>
              <a:rPr lang="en-US" altLang="zh-CN" sz="3200" dirty="0" smtClean="0">
                <a:latin typeface="楷体" pitchFamily="49" charset="-122"/>
                <a:ea typeface="楷体" pitchFamily="49" charset="-122"/>
              </a:rPr>
              <a:t>2</a:t>
            </a:r>
            <a:r>
              <a:rPr lang="zh-CN" altLang="en-US" sz="3200" dirty="0" smtClean="0">
                <a:latin typeface="楷体" pitchFamily="49" charset="-122"/>
                <a:ea typeface="楷体" pitchFamily="49" charset="-122"/>
              </a:rPr>
              <a:t>）中间</a:t>
            </a:r>
            <a:r>
              <a:rPr lang="zh-CN" altLang="en-US" sz="3200" dirty="0" smtClean="0">
                <a:latin typeface="楷体" pitchFamily="49" charset="-122"/>
                <a:ea typeface="楷体" pitchFamily="49" charset="-122"/>
              </a:rPr>
              <a:t>固溶体，也称为二次固溶体，位于相图的中间。</a:t>
            </a:r>
          </a:p>
          <a:p>
            <a:endParaRPr lang="zh-CN" altLang="en-US" sz="3200" dirty="0">
              <a:latin typeface="楷体" pitchFamily="49" charset="-122"/>
              <a:ea typeface="楷体" pitchFamily="49" charset="-122"/>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85720" y="357166"/>
            <a:ext cx="7358114" cy="646331"/>
          </a:xfrm>
          <a:prstGeom prst="rect">
            <a:avLst/>
          </a:prstGeom>
          <a:noFill/>
        </p:spPr>
        <p:txBody>
          <a:bodyPr wrap="square" rtlCol="0">
            <a:spAutoFit/>
          </a:bodyPr>
          <a:lstStyle/>
          <a:p>
            <a:r>
              <a:rPr lang="zh-CN" altLang="en-US" sz="3600" b="1" dirty="0" smtClean="0">
                <a:latin typeface="楷体" pitchFamily="49" charset="-122"/>
                <a:ea typeface="楷体" pitchFamily="49" charset="-122"/>
              </a:rPr>
              <a:t>按照溶质原子在点阵中的位置分类</a:t>
            </a:r>
            <a:endParaRPr lang="zh-CN" altLang="en-US" sz="3600" b="1" dirty="0">
              <a:latin typeface="楷体" pitchFamily="49" charset="-122"/>
              <a:ea typeface="楷体" pitchFamily="49" charset="-122"/>
            </a:endParaRPr>
          </a:p>
        </p:txBody>
      </p:sp>
      <p:sp>
        <p:nvSpPr>
          <p:cNvPr id="5" name="TextBox 4"/>
          <p:cNvSpPr txBox="1"/>
          <p:nvPr/>
        </p:nvSpPr>
        <p:spPr>
          <a:xfrm>
            <a:off x="285720" y="1643050"/>
            <a:ext cx="7500990" cy="3785652"/>
          </a:xfrm>
          <a:prstGeom prst="rect">
            <a:avLst/>
          </a:prstGeom>
          <a:noFill/>
        </p:spPr>
        <p:txBody>
          <a:bodyPr wrap="square" rtlCol="0">
            <a:spAutoFit/>
          </a:bodyPr>
          <a:lstStyle/>
          <a:p>
            <a:pPr lvl="0"/>
            <a:r>
              <a:rPr lang="zh-CN" altLang="en-US" sz="4000" b="1" dirty="0" smtClean="0">
                <a:latin typeface="楷体" pitchFamily="49" charset="-122"/>
                <a:ea typeface="楷体" pitchFamily="49" charset="-122"/>
              </a:rPr>
              <a:t>（</a:t>
            </a:r>
            <a:r>
              <a:rPr lang="en-US" altLang="zh-CN" sz="4000" b="1" dirty="0" smtClean="0">
                <a:latin typeface="楷体" pitchFamily="49" charset="-122"/>
                <a:ea typeface="楷体" pitchFamily="49" charset="-122"/>
              </a:rPr>
              <a:t>1</a:t>
            </a:r>
            <a:r>
              <a:rPr lang="zh-CN" altLang="en-US" sz="4000" b="1" dirty="0" smtClean="0">
                <a:latin typeface="楷体" pitchFamily="49" charset="-122"/>
                <a:ea typeface="楷体" pitchFamily="49" charset="-122"/>
              </a:rPr>
              <a:t>）置换</a:t>
            </a:r>
            <a:r>
              <a:rPr lang="zh-CN" altLang="en-US" sz="4000" b="1" dirty="0" smtClean="0">
                <a:latin typeface="楷体" pitchFamily="49" charset="-122"/>
                <a:ea typeface="楷体" pitchFamily="49" charset="-122"/>
              </a:rPr>
              <a:t>式固溶体：亦称为替代固溶体，溶质原子位于点阵节点上，替代部分溶质原子、</a:t>
            </a:r>
          </a:p>
          <a:p>
            <a:pPr lvl="0"/>
            <a:r>
              <a:rPr lang="zh-CN" altLang="en-US" sz="4000" b="1" dirty="0" smtClean="0">
                <a:latin typeface="楷体" pitchFamily="49" charset="-122"/>
                <a:ea typeface="楷体" pitchFamily="49" charset="-122"/>
              </a:rPr>
              <a:t>（</a:t>
            </a:r>
            <a:r>
              <a:rPr lang="en-US" altLang="zh-CN" sz="4000" b="1" dirty="0" smtClean="0">
                <a:latin typeface="楷体" pitchFamily="49" charset="-122"/>
                <a:ea typeface="楷体" pitchFamily="49" charset="-122"/>
              </a:rPr>
              <a:t>2</a:t>
            </a:r>
            <a:r>
              <a:rPr lang="zh-CN" altLang="en-US" sz="4000" b="1" dirty="0" smtClean="0">
                <a:latin typeface="楷体" pitchFamily="49" charset="-122"/>
                <a:ea typeface="楷体" pitchFamily="49" charset="-122"/>
              </a:rPr>
              <a:t>）间隙</a:t>
            </a:r>
            <a:r>
              <a:rPr lang="zh-CN" altLang="en-US" sz="4000" b="1" dirty="0" smtClean="0">
                <a:latin typeface="楷体" pitchFamily="49" charset="-122"/>
                <a:ea typeface="楷体" pitchFamily="49" charset="-122"/>
              </a:rPr>
              <a:t>式固溶体：亦称为填隙式固溶体。</a:t>
            </a:r>
          </a:p>
          <a:p>
            <a:endParaRPr lang="zh-CN" altLang="en-US" sz="4000" b="1" dirty="0">
              <a:latin typeface="楷体" pitchFamily="49" charset="-122"/>
              <a:ea typeface="楷体" pitchFamily="49" charset="-122"/>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85720" y="214290"/>
            <a:ext cx="7286676" cy="707886"/>
          </a:xfrm>
          <a:prstGeom prst="rect">
            <a:avLst/>
          </a:prstGeom>
          <a:noFill/>
        </p:spPr>
        <p:txBody>
          <a:bodyPr wrap="square" rtlCol="0">
            <a:spAutoFit/>
          </a:bodyPr>
          <a:lstStyle/>
          <a:p>
            <a:r>
              <a:rPr lang="zh-CN" altLang="en-US" sz="4000" b="1" dirty="0" smtClean="0">
                <a:latin typeface="楷体" pitchFamily="49" charset="-122"/>
                <a:ea typeface="楷体" pitchFamily="49" charset="-122"/>
              </a:rPr>
              <a:t>判断固溶体类型</a:t>
            </a:r>
            <a:endParaRPr lang="zh-CN" altLang="en-US" sz="4000" b="1" dirty="0">
              <a:latin typeface="楷体" pitchFamily="49" charset="-122"/>
              <a:ea typeface="楷体" pitchFamily="49" charset="-122"/>
            </a:endParaRPr>
          </a:p>
        </p:txBody>
      </p:sp>
      <p:sp>
        <p:nvSpPr>
          <p:cNvPr id="5" name="TextBox 4"/>
          <p:cNvSpPr txBox="1"/>
          <p:nvPr/>
        </p:nvSpPr>
        <p:spPr>
          <a:xfrm>
            <a:off x="357158" y="1500174"/>
            <a:ext cx="8429684" cy="2062103"/>
          </a:xfrm>
          <a:prstGeom prst="rect">
            <a:avLst/>
          </a:prstGeom>
          <a:noFill/>
        </p:spPr>
        <p:txBody>
          <a:bodyPr wrap="square" rtlCol="0">
            <a:spAutoFit/>
          </a:bodyPr>
          <a:lstStyle/>
          <a:p>
            <a:r>
              <a:rPr lang="zh-CN" altLang="en-US" sz="3200" dirty="0" smtClean="0">
                <a:latin typeface="楷体" pitchFamily="49" charset="-122"/>
                <a:ea typeface="楷体" pitchFamily="49" charset="-122"/>
              </a:rPr>
              <a:t>理论密度小于实际密度</a:t>
            </a:r>
            <a:r>
              <a:rPr lang="en-US" altLang="zh-CN" sz="3200" dirty="0" smtClean="0">
                <a:latin typeface="楷体" pitchFamily="49" charset="-122"/>
                <a:ea typeface="楷体" pitchFamily="49" charset="-122"/>
              </a:rPr>
              <a:t>——</a:t>
            </a:r>
            <a:r>
              <a:rPr lang="zh-CN" altLang="en-US" sz="3200" dirty="0" smtClean="0">
                <a:latin typeface="楷体" pitchFamily="49" charset="-122"/>
                <a:ea typeface="楷体" pitchFamily="49" charset="-122"/>
              </a:rPr>
              <a:t>间隙式固溶体</a:t>
            </a:r>
          </a:p>
          <a:p>
            <a:r>
              <a:rPr lang="zh-CN" altLang="en-US" sz="3200" dirty="0" smtClean="0">
                <a:latin typeface="楷体" pitchFamily="49" charset="-122"/>
                <a:ea typeface="楷体" pitchFamily="49" charset="-122"/>
              </a:rPr>
              <a:t>理论密度等于实际密度</a:t>
            </a:r>
            <a:r>
              <a:rPr lang="en-US" altLang="zh-CN" sz="3200" dirty="0" smtClean="0">
                <a:latin typeface="楷体" pitchFamily="49" charset="-122"/>
                <a:ea typeface="楷体" pitchFamily="49" charset="-122"/>
              </a:rPr>
              <a:t>——</a:t>
            </a:r>
            <a:r>
              <a:rPr lang="zh-CN" altLang="en-US" sz="3200" dirty="0" smtClean="0">
                <a:latin typeface="楷体" pitchFamily="49" charset="-122"/>
                <a:ea typeface="楷体" pitchFamily="49" charset="-122"/>
              </a:rPr>
              <a:t>置换式固溶体</a:t>
            </a:r>
          </a:p>
          <a:p>
            <a:r>
              <a:rPr lang="zh-CN" altLang="en-US" sz="3200" dirty="0" smtClean="0">
                <a:latin typeface="楷体" pitchFamily="49" charset="-122"/>
                <a:ea typeface="楷体" pitchFamily="49" charset="-122"/>
              </a:rPr>
              <a:t>理论密度大于实际密度</a:t>
            </a:r>
            <a:r>
              <a:rPr lang="en-US" altLang="zh-CN" sz="3200" dirty="0" smtClean="0">
                <a:latin typeface="楷体" pitchFamily="49" charset="-122"/>
                <a:ea typeface="楷体" pitchFamily="49" charset="-122"/>
              </a:rPr>
              <a:t>——</a:t>
            </a:r>
            <a:r>
              <a:rPr lang="zh-CN" altLang="en-US" sz="3200" dirty="0" smtClean="0">
                <a:latin typeface="楷体" pitchFamily="49" charset="-122"/>
                <a:ea typeface="楷体" pitchFamily="49" charset="-122"/>
              </a:rPr>
              <a:t>缺位式固溶体</a:t>
            </a:r>
          </a:p>
          <a:p>
            <a:endParaRPr lang="zh-CN" altLang="en-US" sz="3200" dirty="0">
              <a:latin typeface="楷体" pitchFamily="49" charset="-122"/>
              <a:ea typeface="楷体" pitchFamily="49" charset="-122"/>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28596" y="214290"/>
            <a:ext cx="7215238" cy="1200329"/>
          </a:xfrm>
          <a:prstGeom prst="rect">
            <a:avLst/>
          </a:prstGeom>
          <a:noFill/>
        </p:spPr>
        <p:txBody>
          <a:bodyPr wrap="square" rtlCol="0">
            <a:spAutoFit/>
          </a:bodyPr>
          <a:lstStyle/>
          <a:p>
            <a:r>
              <a:rPr lang="zh-CN" altLang="en-US" sz="3600" b="1" dirty="0" smtClean="0">
                <a:latin typeface="楷体" pitchFamily="49" charset="-122"/>
                <a:ea typeface="楷体" pitchFamily="49" charset="-122"/>
              </a:rPr>
              <a:t>按照各组员原子分布的规律性分类</a:t>
            </a:r>
          </a:p>
          <a:p>
            <a:endParaRPr lang="zh-CN" altLang="en-US" sz="3600" b="1" dirty="0">
              <a:latin typeface="楷体" pitchFamily="49" charset="-122"/>
              <a:ea typeface="楷体" pitchFamily="49" charset="-122"/>
            </a:endParaRPr>
          </a:p>
        </p:txBody>
      </p:sp>
      <p:sp>
        <p:nvSpPr>
          <p:cNvPr id="5" name="TextBox 4"/>
          <p:cNvSpPr txBox="1"/>
          <p:nvPr/>
        </p:nvSpPr>
        <p:spPr>
          <a:xfrm>
            <a:off x="500034" y="1714488"/>
            <a:ext cx="6572296" cy="3416320"/>
          </a:xfrm>
          <a:prstGeom prst="rect">
            <a:avLst/>
          </a:prstGeom>
          <a:noFill/>
        </p:spPr>
        <p:txBody>
          <a:bodyPr wrap="square" rtlCol="0">
            <a:spAutoFit/>
          </a:bodyPr>
          <a:lstStyle/>
          <a:p>
            <a:pPr lvl="0"/>
            <a:r>
              <a:rPr lang="zh-CN" altLang="en-US" sz="3600" b="1" dirty="0" smtClean="0">
                <a:latin typeface="楷体" pitchFamily="49" charset="-122"/>
                <a:ea typeface="楷体" pitchFamily="49" charset="-122"/>
              </a:rPr>
              <a:t>（</a:t>
            </a:r>
            <a:r>
              <a:rPr lang="en-US" altLang="zh-CN" sz="3600" b="1" dirty="0" smtClean="0">
                <a:latin typeface="楷体" pitchFamily="49" charset="-122"/>
                <a:ea typeface="楷体" pitchFamily="49" charset="-122"/>
              </a:rPr>
              <a:t>1</a:t>
            </a:r>
            <a:r>
              <a:rPr lang="zh-CN" altLang="en-US" sz="3600" b="1" dirty="0" smtClean="0">
                <a:latin typeface="楷体" pitchFamily="49" charset="-122"/>
                <a:ea typeface="楷体" pitchFamily="49" charset="-122"/>
              </a:rPr>
              <a:t>）无序固溶体</a:t>
            </a:r>
            <a:r>
              <a:rPr lang="zh-CN" altLang="en-US" sz="3600" b="1" dirty="0" smtClean="0">
                <a:latin typeface="楷体" pitchFamily="49" charset="-122"/>
                <a:ea typeface="楷体" pitchFamily="49" charset="-122"/>
              </a:rPr>
              <a:t>：其中各组元的原子的分布是随机的</a:t>
            </a:r>
          </a:p>
          <a:p>
            <a:pPr lvl="0"/>
            <a:r>
              <a:rPr lang="zh-CN" altLang="en-US" sz="3600" b="1" dirty="0" smtClean="0">
                <a:latin typeface="楷体" pitchFamily="49" charset="-122"/>
                <a:ea typeface="楷体" pitchFamily="49" charset="-122"/>
              </a:rPr>
              <a:t>（</a:t>
            </a:r>
            <a:r>
              <a:rPr lang="en-US" altLang="zh-CN" sz="3600" b="1" dirty="0" smtClean="0">
                <a:latin typeface="楷体" pitchFamily="49" charset="-122"/>
                <a:ea typeface="楷体" pitchFamily="49" charset="-122"/>
              </a:rPr>
              <a:t>2</a:t>
            </a:r>
            <a:r>
              <a:rPr lang="zh-CN" altLang="en-US" sz="3600" b="1" dirty="0" smtClean="0">
                <a:latin typeface="楷体" pitchFamily="49" charset="-122"/>
                <a:ea typeface="楷体" pitchFamily="49" charset="-122"/>
              </a:rPr>
              <a:t>）有序固溶体</a:t>
            </a:r>
            <a:r>
              <a:rPr lang="zh-CN" altLang="en-US" sz="3600" b="1" dirty="0" smtClean="0">
                <a:latin typeface="楷体" pitchFamily="49" charset="-122"/>
                <a:ea typeface="楷体" pitchFamily="49" charset="-122"/>
              </a:rPr>
              <a:t>：其中各组元原子分别占据各自的布拉菲点阵</a:t>
            </a:r>
          </a:p>
          <a:p>
            <a:endParaRPr lang="zh-CN" altLang="en-US" sz="3600" b="1" dirty="0">
              <a:latin typeface="楷体" pitchFamily="49" charset="-122"/>
              <a:ea typeface="楷体" pitchFamily="49" charset="-122"/>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142852"/>
            <a:ext cx="7929618" cy="646331"/>
          </a:xfrm>
          <a:prstGeom prst="rect">
            <a:avLst/>
          </a:prstGeom>
          <a:noFill/>
        </p:spPr>
        <p:txBody>
          <a:bodyPr wrap="square" rtlCol="0">
            <a:spAutoFit/>
          </a:bodyPr>
          <a:lstStyle/>
          <a:p>
            <a:r>
              <a:rPr lang="zh-CN" altLang="en-US" sz="3600" b="1" dirty="0" smtClean="0">
                <a:latin typeface="楷体" pitchFamily="49" charset="-122"/>
                <a:ea typeface="楷体" pitchFamily="49" charset="-122"/>
              </a:rPr>
              <a:t>固溶度和</a:t>
            </a:r>
            <a:r>
              <a:rPr lang="en-US" sz="3600" b="1" dirty="0" smtClean="0">
                <a:latin typeface="楷体" pitchFamily="49" charset="-122"/>
                <a:ea typeface="楷体" pitchFamily="49" charset="-122"/>
              </a:rPr>
              <a:t>Hume-</a:t>
            </a:r>
            <a:r>
              <a:rPr lang="en-US" sz="3600" b="1" dirty="0" err="1" smtClean="0">
                <a:latin typeface="楷体" pitchFamily="49" charset="-122"/>
                <a:ea typeface="楷体" pitchFamily="49" charset="-122"/>
              </a:rPr>
              <a:t>Rothery</a:t>
            </a:r>
            <a:r>
              <a:rPr lang="zh-CN" altLang="en-US" sz="3600" b="1" dirty="0" smtClean="0">
                <a:latin typeface="楷体" pitchFamily="49" charset="-122"/>
                <a:ea typeface="楷体" pitchFamily="49" charset="-122"/>
              </a:rPr>
              <a:t>规则</a:t>
            </a:r>
            <a:endParaRPr lang="zh-CN" altLang="en-US" sz="3600" b="1" dirty="0">
              <a:latin typeface="楷体" pitchFamily="49" charset="-122"/>
              <a:ea typeface="楷体" pitchFamily="49" charset="-122"/>
            </a:endParaRPr>
          </a:p>
        </p:txBody>
      </p:sp>
      <p:sp>
        <p:nvSpPr>
          <p:cNvPr id="5" name="TextBox 4"/>
          <p:cNvSpPr txBox="1"/>
          <p:nvPr/>
        </p:nvSpPr>
        <p:spPr>
          <a:xfrm>
            <a:off x="285720" y="857232"/>
            <a:ext cx="8215370" cy="2677656"/>
          </a:xfrm>
          <a:prstGeom prst="rect">
            <a:avLst/>
          </a:prstGeom>
          <a:noFill/>
        </p:spPr>
        <p:txBody>
          <a:bodyPr wrap="square" rtlCol="0">
            <a:spAutoFit/>
          </a:bodyPr>
          <a:lstStyle/>
          <a:p>
            <a:r>
              <a:rPr lang="zh-CN" altLang="en-US" sz="2800" dirty="0" smtClean="0">
                <a:latin typeface="楷体" pitchFamily="49" charset="-122"/>
                <a:ea typeface="楷体" pitchFamily="49" charset="-122"/>
              </a:rPr>
              <a:t>（</a:t>
            </a:r>
            <a:r>
              <a:rPr lang="en-US" sz="2800" dirty="0" smtClean="0">
                <a:latin typeface="楷体" pitchFamily="49" charset="-122"/>
                <a:ea typeface="楷体" pitchFamily="49" charset="-122"/>
              </a:rPr>
              <a:t>1</a:t>
            </a:r>
            <a:r>
              <a:rPr lang="zh-CN" altLang="en-US" sz="2800" dirty="0" smtClean="0">
                <a:latin typeface="楷体" pitchFamily="49" charset="-122"/>
                <a:ea typeface="楷体" pitchFamily="49" charset="-122"/>
              </a:rPr>
              <a:t>）如果形成合金的元素的原子半径之差超过</a:t>
            </a:r>
            <a:r>
              <a:rPr lang="en-US" sz="2800" dirty="0" smtClean="0">
                <a:latin typeface="楷体" pitchFamily="49" charset="-122"/>
                <a:ea typeface="楷体" pitchFamily="49" charset="-122"/>
              </a:rPr>
              <a:t>14%</a:t>
            </a:r>
            <a:r>
              <a:rPr lang="zh-CN" altLang="en-US" sz="2800" dirty="0" smtClean="0">
                <a:latin typeface="楷体" pitchFamily="49" charset="-122"/>
                <a:ea typeface="楷体" pitchFamily="49" charset="-122"/>
              </a:rPr>
              <a:t>～</a:t>
            </a:r>
            <a:r>
              <a:rPr lang="en-US" sz="2800" dirty="0" smtClean="0">
                <a:latin typeface="楷体" pitchFamily="49" charset="-122"/>
                <a:ea typeface="楷体" pitchFamily="49" charset="-122"/>
              </a:rPr>
              <a:t>15%</a:t>
            </a:r>
            <a:r>
              <a:rPr lang="zh-CN" altLang="en-US" sz="2800" dirty="0" smtClean="0">
                <a:latin typeface="楷体" pitchFamily="49" charset="-122"/>
                <a:ea typeface="楷体" pitchFamily="49" charset="-122"/>
              </a:rPr>
              <a:t>，则固溶度极为有限，这一规则有时称为</a:t>
            </a:r>
            <a:r>
              <a:rPr lang="en-US" sz="2800" dirty="0" smtClean="0">
                <a:latin typeface="楷体" pitchFamily="49" charset="-122"/>
                <a:ea typeface="楷体" pitchFamily="49" charset="-122"/>
              </a:rPr>
              <a:t>15%</a:t>
            </a:r>
            <a:r>
              <a:rPr lang="zh-CN" altLang="en-US" sz="2800" dirty="0" smtClean="0">
                <a:latin typeface="楷体" pitchFamily="49" charset="-122"/>
                <a:ea typeface="楷体" pitchFamily="49" charset="-122"/>
              </a:rPr>
              <a:t>规则。</a:t>
            </a:r>
          </a:p>
          <a:p>
            <a:r>
              <a:rPr lang="en-US" sz="2800" dirty="0" smtClean="0">
                <a:latin typeface="楷体" pitchFamily="49" charset="-122"/>
                <a:ea typeface="楷体" pitchFamily="49" charset="-122"/>
              </a:rPr>
              <a:t> Δ=</a:t>
            </a:r>
            <a:r>
              <a:rPr lang="zh-CN" altLang="en-US" sz="2800" dirty="0" smtClean="0">
                <a:latin typeface="楷体" pitchFamily="49" charset="-122"/>
                <a:ea typeface="楷体" pitchFamily="49" charset="-122"/>
              </a:rPr>
              <a:t>［｜</a:t>
            </a:r>
            <a:r>
              <a:rPr lang="en-US" sz="2800" dirty="0" err="1" smtClean="0">
                <a:latin typeface="楷体" pitchFamily="49" charset="-122"/>
                <a:ea typeface="楷体" pitchFamily="49" charset="-122"/>
              </a:rPr>
              <a:t>dA</a:t>
            </a:r>
            <a:r>
              <a:rPr lang="en-US" sz="2800" dirty="0" smtClean="0">
                <a:latin typeface="楷体" pitchFamily="49" charset="-122"/>
                <a:ea typeface="楷体" pitchFamily="49" charset="-122"/>
              </a:rPr>
              <a:t>-dB</a:t>
            </a:r>
            <a:r>
              <a:rPr lang="zh-CN" altLang="en-US" sz="2800" dirty="0" smtClean="0">
                <a:latin typeface="楷体" pitchFamily="49" charset="-122"/>
                <a:ea typeface="楷体" pitchFamily="49" charset="-122"/>
              </a:rPr>
              <a:t>｜］</a:t>
            </a:r>
            <a:r>
              <a:rPr lang="en-US" sz="2800" dirty="0" smtClean="0">
                <a:latin typeface="楷体" pitchFamily="49" charset="-122"/>
                <a:ea typeface="楷体" pitchFamily="49" charset="-122"/>
              </a:rPr>
              <a:t>/ </a:t>
            </a:r>
            <a:r>
              <a:rPr lang="en-US" sz="2800" dirty="0" err="1" smtClean="0">
                <a:latin typeface="楷体" pitchFamily="49" charset="-122"/>
                <a:ea typeface="楷体" pitchFamily="49" charset="-122"/>
              </a:rPr>
              <a:t>dA</a:t>
            </a:r>
            <a:r>
              <a:rPr lang="en-US" sz="2800" dirty="0" smtClean="0">
                <a:latin typeface="楷体" pitchFamily="49" charset="-122"/>
                <a:ea typeface="楷体" pitchFamily="49" charset="-122"/>
              </a:rPr>
              <a:t> </a:t>
            </a:r>
            <a:r>
              <a:rPr lang="en-US" altLang="zh-CN" sz="2800" dirty="0" smtClean="0">
                <a:latin typeface="楷体" pitchFamily="49" charset="-122"/>
                <a:ea typeface="楷体" pitchFamily="49" charset="-122"/>
              </a:rPr>
              <a:t>×</a:t>
            </a:r>
            <a:r>
              <a:rPr lang="en-US" sz="2800" dirty="0" smtClean="0">
                <a:latin typeface="楷体" pitchFamily="49" charset="-122"/>
                <a:ea typeface="楷体" pitchFamily="49" charset="-122"/>
              </a:rPr>
              <a:t>100%</a:t>
            </a:r>
            <a:r>
              <a:rPr lang="zh-CN" altLang="en-US" sz="2800" dirty="0" smtClean="0">
                <a:latin typeface="楷体" pitchFamily="49" charset="-122"/>
                <a:ea typeface="楷体" pitchFamily="49" charset="-122"/>
              </a:rPr>
              <a:t>﹥</a:t>
            </a:r>
            <a:r>
              <a:rPr lang="en-US" sz="2800" dirty="0" smtClean="0">
                <a:latin typeface="楷体" pitchFamily="49" charset="-122"/>
                <a:ea typeface="楷体" pitchFamily="49" charset="-122"/>
              </a:rPr>
              <a:t>14%</a:t>
            </a:r>
            <a:r>
              <a:rPr lang="zh-CN" altLang="en-US" sz="2800" dirty="0" smtClean="0">
                <a:latin typeface="楷体" pitchFamily="49" charset="-122"/>
                <a:ea typeface="楷体" pitchFamily="49" charset="-122"/>
              </a:rPr>
              <a:t>～</a:t>
            </a:r>
            <a:r>
              <a:rPr lang="en-US" sz="2800" dirty="0" smtClean="0">
                <a:latin typeface="楷体" pitchFamily="49" charset="-122"/>
                <a:ea typeface="楷体" pitchFamily="49" charset="-122"/>
              </a:rPr>
              <a:t>15%</a:t>
            </a:r>
            <a:r>
              <a:rPr lang="zh-CN" altLang="en-US" sz="2800" dirty="0" smtClean="0">
                <a:latin typeface="楷体" pitchFamily="49" charset="-122"/>
                <a:ea typeface="楷体" pitchFamily="49" charset="-122"/>
              </a:rPr>
              <a:t>时，固溶度极为有限</a:t>
            </a:r>
          </a:p>
          <a:p>
            <a:endParaRPr lang="zh-CN" altLang="en-US" sz="2800" dirty="0">
              <a:latin typeface="楷体" pitchFamily="49" charset="-122"/>
              <a:ea typeface="楷体" pitchFamily="49" charset="-122"/>
            </a:endParaRPr>
          </a:p>
        </p:txBody>
      </p:sp>
      <p:sp>
        <p:nvSpPr>
          <p:cNvPr id="6" name="TextBox 5"/>
          <p:cNvSpPr txBox="1"/>
          <p:nvPr/>
        </p:nvSpPr>
        <p:spPr>
          <a:xfrm>
            <a:off x="214282" y="3357562"/>
            <a:ext cx="8358246" cy="3046988"/>
          </a:xfrm>
          <a:prstGeom prst="rect">
            <a:avLst/>
          </a:prstGeom>
          <a:noFill/>
        </p:spPr>
        <p:txBody>
          <a:bodyPr wrap="square" rtlCol="0">
            <a:spAutoFit/>
          </a:bodyPr>
          <a:lstStyle/>
          <a:p>
            <a:r>
              <a:rPr lang="zh-CN" altLang="en-US" sz="3200" dirty="0" smtClean="0">
                <a:latin typeface="楷体" pitchFamily="49" charset="-122"/>
                <a:ea typeface="楷体" pitchFamily="49" charset="-122"/>
              </a:rPr>
              <a:t>（</a:t>
            </a:r>
            <a:r>
              <a:rPr lang="en-US" sz="3200" dirty="0" smtClean="0">
                <a:latin typeface="楷体" pitchFamily="49" charset="-122"/>
                <a:ea typeface="楷体" pitchFamily="49" charset="-122"/>
              </a:rPr>
              <a:t>2</a:t>
            </a:r>
            <a:r>
              <a:rPr lang="zh-CN" altLang="en-US" sz="3200" dirty="0" smtClean="0">
                <a:latin typeface="楷体" pitchFamily="49" charset="-122"/>
                <a:ea typeface="楷体" pitchFamily="49" charset="-122"/>
              </a:rPr>
              <a:t>）如果合金组元的电负性相差很大，例如</a:t>
            </a:r>
            <a:r>
              <a:rPr lang="en-US" sz="3200" dirty="0" smtClean="0">
                <a:latin typeface="楷体" pitchFamily="49" charset="-122"/>
                <a:ea typeface="楷体" pitchFamily="49" charset="-122"/>
              </a:rPr>
              <a:t>Gordy</a:t>
            </a:r>
            <a:r>
              <a:rPr lang="zh-CN" altLang="en-US" sz="3200" dirty="0" smtClean="0">
                <a:latin typeface="楷体" pitchFamily="49" charset="-122"/>
                <a:ea typeface="楷体" pitchFamily="49" charset="-122"/>
              </a:rPr>
              <a:t>定义的电负性相差</a:t>
            </a:r>
            <a:r>
              <a:rPr lang="en-US" sz="3200" dirty="0" smtClean="0">
                <a:latin typeface="楷体" pitchFamily="49" charset="-122"/>
                <a:ea typeface="楷体" pitchFamily="49" charset="-122"/>
              </a:rPr>
              <a:t>0.4</a:t>
            </a:r>
            <a:r>
              <a:rPr lang="zh-CN" altLang="en-US" sz="3200" dirty="0" smtClean="0">
                <a:latin typeface="楷体" pitchFamily="49" charset="-122"/>
                <a:ea typeface="楷体" pitchFamily="49" charset="-122"/>
              </a:rPr>
              <a:t>以上（即｜</a:t>
            </a:r>
            <a:r>
              <a:rPr lang="en-US" sz="3200" dirty="0" err="1" smtClean="0">
                <a:latin typeface="楷体" pitchFamily="49" charset="-122"/>
                <a:ea typeface="楷体" pitchFamily="49" charset="-122"/>
              </a:rPr>
              <a:t>xA-xB</a:t>
            </a:r>
            <a:r>
              <a:rPr lang="zh-CN" altLang="en-US" sz="3200" dirty="0" smtClean="0">
                <a:latin typeface="楷体" pitchFamily="49" charset="-122"/>
                <a:ea typeface="楷体" pitchFamily="49" charset="-122"/>
              </a:rPr>
              <a:t>｜﹥</a:t>
            </a:r>
            <a:r>
              <a:rPr lang="en-US" sz="3200" dirty="0" smtClean="0">
                <a:latin typeface="楷体" pitchFamily="49" charset="-122"/>
                <a:ea typeface="楷体" pitchFamily="49" charset="-122"/>
              </a:rPr>
              <a:t>0.4</a:t>
            </a:r>
            <a:r>
              <a:rPr lang="zh-CN" altLang="en-US" sz="3200" dirty="0" smtClean="0">
                <a:latin typeface="楷体" pitchFamily="49" charset="-122"/>
                <a:ea typeface="楷体" pitchFamily="49" charset="-122"/>
              </a:rPr>
              <a:t>）时，固溶度极小，因为此时</a:t>
            </a:r>
            <a:r>
              <a:rPr lang="en-US" sz="3200" dirty="0" smtClean="0">
                <a:latin typeface="楷体" pitchFamily="49" charset="-122"/>
                <a:ea typeface="楷体" pitchFamily="49" charset="-122"/>
              </a:rPr>
              <a:t>A</a:t>
            </a:r>
            <a:r>
              <a:rPr lang="zh-CN" altLang="en-US" sz="3200" dirty="0" smtClean="0">
                <a:latin typeface="楷体" pitchFamily="49" charset="-122"/>
                <a:ea typeface="楷体" pitchFamily="49" charset="-122"/>
              </a:rPr>
              <a:t>，</a:t>
            </a:r>
            <a:r>
              <a:rPr lang="en-US" sz="3200" dirty="0" smtClean="0">
                <a:latin typeface="楷体" pitchFamily="49" charset="-122"/>
                <a:ea typeface="楷体" pitchFamily="49" charset="-122"/>
              </a:rPr>
              <a:t>B</a:t>
            </a:r>
            <a:r>
              <a:rPr lang="zh-CN" altLang="en-US" sz="3200" dirty="0" smtClean="0">
                <a:latin typeface="楷体" pitchFamily="49" charset="-122"/>
                <a:ea typeface="楷体" pitchFamily="49" charset="-122"/>
              </a:rPr>
              <a:t>二组元容易形成稳定的中间相</a:t>
            </a:r>
            <a:r>
              <a:rPr lang="en-US" altLang="zh-CN" sz="3200" dirty="0" smtClean="0">
                <a:latin typeface="楷体" pitchFamily="49" charset="-122"/>
                <a:ea typeface="楷体" pitchFamily="49" charset="-122"/>
              </a:rPr>
              <a:t>——</a:t>
            </a:r>
            <a:r>
              <a:rPr lang="zh-CN" altLang="en-US" sz="3200" dirty="0" smtClean="0">
                <a:latin typeface="楷体" pitchFamily="49" charset="-122"/>
                <a:ea typeface="楷体" pitchFamily="49" charset="-122"/>
              </a:rPr>
              <a:t>正常价化合物，这一规则也称为负电（原子）价效应。</a:t>
            </a:r>
          </a:p>
          <a:p>
            <a:endParaRPr lang="zh-CN" altLang="en-US" sz="3200" dirty="0">
              <a:latin typeface="楷体" pitchFamily="49" charset="-122"/>
              <a:ea typeface="楷体" pitchFamily="49" charset="-122"/>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14282" y="214290"/>
            <a:ext cx="8143932" cy="2862322"/>
          </a:xfrm>
          <a:prstGeom prst="rect">
            <a:avLst/>
          </a:prstGeom>
          <a:noFill/>
        </p:spPr>
        <p:txBody>
          <a:bodyPr wrap="square" rtlCol="0">
            <a:spAutoFit/>
          </a:bodyPr>
          <a:lstStyle/>
          <a:p>
            <a:r>
              <a:rPr lang="zh-CN" altLang="en-US" sz="3600" dirty="0" smtClean="0">
                <a:latin typeface="楷体" pitchFamily="49" charset="-122"/>
                <a:ea typeface="楷体" pitchFamily="49" charset="-122"/>
              </a:rPr>
              <a:t>（</a:t>
            </a:r>
            <a:r>
              <a:rPr lang="en-US" altLang="zh-CN" sz="3600" dirty="0" smtClean="0">
                <a:latin typeface="楷体" pitchFamily="49" charset="-122"/>
                <a:ea typeface="楷体" pitchFamily="49" charset="-122"/>
              </a:rPr>
              <a:t>3</a:t>
            </a:r>
            <a:r>
              <a:rPr lang="zh-CN" altLang="en-US" sz="3600" dirty="0" smtClean="0">
                <a:latin typeface="楷体" pitchFamily="49" charset="-122"/>
                <a:ea typeface="楷体" pitchFamily="49" charset="-122"/>
              </a:rPr>
              <a:t>）两</a:t>
            </a:r>
            <a:r>
              <a:rPr lang="zh-CN" altLang="en-US" sz="3600" dirty="0" smtClean="0">
                <a:latin typeface="楷体" pitchFamily="49" charset="-122"/>
                <a:ea typeface="楷体" pitchFamily="49" charset="-122"/>
              </a:rPr>
              <a:t>个给定元素的相互固溶度是与他们各自的原子价有关的，且高价元素在低价元素中的固溶度大于低价元素在高价元素中的固溶度，这一规则称为相对价效应</a:t>
            </a:r>
            <a:endParaRPr lang="zh-CN" altLang="en-US" sz="3600" dirty="0">
              <a:latin typeface="楷体" pitchFamily="49" charset="-122"/>
              <a:ea typeface="楷体" pitchFamily="49" charset="-122"/>
            </a:endParaRPr>
          </a:p>
        </p:txBody>
      </p:sp>
      <p:sp>
        <p:nvSpPr>
          <p:cNvPr id="5" name="TextBox 4"/>
          <p:cNvSpPr txBox="1"/>
          <p:nvPr/>
        </p:nvSpPr>
        <p:spPr>
          <a:xfrm>
            <a:off x="357158" y="3357562"/>
            <a:ext cx="7929618" cy="2308324"/>
          </a:xfrm>
          <a:prstGeom prst="rect">
            <a:avLst/>
          </a:prstGeom>
          <a:noFill/>
        </p:spPr>
        <p:txBody>
          <a:bodyPr wrap="square" rtlCol="0">
            <a:spAutoFit/>
          </a:bodyPr>
          <a:lstStyle/>
          <a:p>
            <a:r>
              <a:rPr lang="zh-CN" altLang="en-US" sz="3600" dirty="0" smtClean="0">
                <a:latin typeface="楷体" pitchFamily="49" charset="-122"/>
                <a:ea typeface="楷体" pitchFamily="49" charset="-122"/>
              </a:rPr>
              <a:t>（</a:t>
            </a:r>
            <a:r>
              <a:rPr lang="en-US" altLang="zh-CN" sz="3600" dirty="0" smtClean="0">
                <a:latin typeface="楷体" pitchFamily="49" charset="-122"/>
                <a:ea typeface="楷体" pitchFamily="49" charset="-122"/>
              </a:rPr>
              <a:t>4</a:t>
            </a:r>
            <a:r>
              <a:rPr lang="zh-CN" altLang="en-US" sz="3600" dirty="0" smtClean="0">
                <a:latin typeface="楷体" pitchFamily="49" charset="-122"/>
                <a:ea typeface="楷体" pitchFamily="49" charset="-122"/>
              </a:rPr>
              <a:t>）如果</a:t>
            </a:r>
            <a:r>
              <a:rPr lang="zh-CN" altLang="en-US" sz="3600" dirty="0" smtClean="0">
                <a:latin typeface="楷体" pitchFamily="49" charset="-122"/>
                <a:ea typeface="楷体" pitchFamily="49" charset="-122"/>
              </a:rPr>
              <a:t>用价电子浓度表示合金的成分，那么</a:t>
            </a:r>
            <a:r>
              <a:rPr lang="en-US" altLang="zh-CN" sz="3600" dirty="0" err="1" smtClean="0">
                <a:latin typeface="楷体" pitchFamily="49" charset="-122"/>
                <a:ea typeface="楷体" pitchFamily="49" charset="-122"/>
              </a:rPr>
              <a:t>Ⅱ</a:t>
            </a:r>
            <a:r>
              <a:rPr lang="en-US" sz="3600" dirty="0" err="1" smtClean="0">
                <a:latin typeface="楷体" pitchFamily="49" charset="-122"/>
                <a:ea typeface="楷体" pitchFamily="49" charset="-122"/>
              </a:rPr>
              <a:t>B</a:t>
            </a:r>
            <a:r>
              <a:rPr lang="zh-CN" altLang="en-US" sz="3600" dirty="0" smtClean="0">
                <a:latin typeface="楷体" pitchFamily="49" charset="-122"/>
                <a:ea typeface="楷体" pitchFamily="49" charset="-122"/>
              </a:rPr>
              <a:t>～</a:t>
            </a:r>
            <a:r>
              <a:rPr lang="en-US" altLang="zh-CN" sz="3600" dirty="0" err="1" smtClean="0">
                <a:latin typeface="楷体" pitchFamily="49" charset="-122"/>
                <a:ea typeface="楷体" pitchFamily="49" charset="-122"/>
              </a:rPr>
              <a:t>Ⅴ</a:t>
            </a:r>
            <a:r>
              <a:rPr lang="en-US" sz="3600" dirty="0" err="1" smtClean="0">
                <a:latin typeface="楷体" pitchFamily="49" charset="-122"/>
                <a:ea typeface="楷体" pitchFamily="49" charset="-122"/>
              </a:rPr>
              <a:t>B</a:t>
            </a:r>
            <a:r>
              <a:rPr lang="zh-CN" altLang="en-US" sz="3600" dirty="0" smtClean="0">
                <a:latin typeface="楷体" pitchFamily="49" charset="-122"/>
                <a:ea typeface="楷体" pitchFamily="49" charset="-122"/>
              </a:rPr>
              <a:t>族溶质元素在</a:t>
            </a:r>
            <a:r>
              <a:rPr lang="en-US" altLang="zh-CN" sz="3600" dirty="0" err="1" smtClean="0">
                <a:latin typeface="楷体" pitchFamily="49" charset="-122"/>
                <a:ea typeface="楷体" pitchFamily="49" charset="-122"/>
              </a:rPr>
              <a:t>Ⅰ</a:t>
            </a:r>
            <a:r>
              <a:rPr lang="en-US" sz="3600" dirty="0" err="1" smtClean="0">
                <a:latin typeface="楷体" pitchFamily="49" charset="-122"/>
                <a:ea typeface="楷体" pitchFamily="49" charset="-122"/>
              </a:rPr>
              <a:t>B</a:t>
            </a:r>
            <a:r>
              <a:rPr lang="zh-CN" altLang="en-US" sz="3600" dirty="0" smtClean="0">
                <a:latin typeface="楷体" pitchFamily="49" charset="-122"/>
                <a:ea typeface="楷体" pitchFamily="49" charset="-122"/>
              </a:rPr>
              <a:t>族溶剂元素中的固溶度都相同</a:t>
            </a:r>
            <a:r>
              <a:rPr lang="en-US" sz="3600" dirty="0" smtClean="0">
                <a:latin typeface="楷体" pitchFamily="49" charset="-122"/>
                <a:ea typeface="楷体" pitchFamily="49" charset="-122"/>
              </a:rPr>
              <a:t>-</a:t>
            </a:r>
            <a:r>
              <a:rPr lang="en-US" altLang="zh-CN" sz="3600" dirty="0" smtClean="0">
                <a:latin typeface="楷体" pitchFamily="49" charset="-122"/>
                <a:ea typeface="楷体" pitchFamily="49" charset="-122"/>
              </a:rPr>
              <a:t>-</a:t>
            </a:r>
            <a:r>
              <a:rPr lang="en-US" sz="3600" dirty="0" smtClean="0">
                <a:latin typeface="楷体" pitchFamily="49" charset="-122"/>
                <a:ea typeface="楷体" pitchFamily="49" charset="-122"/>
              </a:rPr>
              <a:t>e/a=1.36</a:t>
            </a:r>
            <a:r>
              <a:rPr lang="zh-CN" altLang="en-US" sz="3600" dirty="0" smtClean="0">
                <a:latin typeface="楷体" pitchFamily="49" charset="-122"/>
                <a:ea typeface="楷体" pitchFamily="49" charset="-122"/>
              </a:rPr>
              <a:t>，而与具体的元素种类无关</a:t>
            </a:r>
            <a:endParaRPr lang="zh-CN" altLang="en-US" sz="3600" dirty="0">
              <a:latin typeface="楷体" pitchFamily="49" charset="-122"/>
              <a:ea typeface="楷体" pitchFamily="49" charset="-122"/>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57158" y="500042"/>
            <a:ext cx="7858180" cy="1938992"/>
          </a:xfrm>
          <a:prstGeom prst="rect">
            <a:avLst/>
          </a:prstGeom>
          <a:noFill/>
        </p:spPr>
        <p:txBody>
          <a:bodyPr wrap="square" rtlCol="0">
            <a:spAutoFit/>
          </a:bodyPr>
          <a:lstStyle/>
          <a:p>
            <a:r>
              <a:rPr lang="zh-CN" altLang="en-US" sz="4000" dirty="0" smtClean="0">
                <a:latin typeface="楷体" pitchFamily="49" charset="-122"/>
                <a:ea typeface="楷体" pitchFamily="49" charset="-122"/>
              </a:rPr>
              <a:t>（</a:t>
            </a:r>
            <a:r>
              <a:rPr lang="en-US" altLang="zh-CN" sz="4000" dirty="0" smtClean="0">
                <a:latin typeface="楷体" pitchFamily="49" charset="-122"/>
                <a:ea typeface="楷体" pitchFamily="49" charset="-122"/>
              </a:rPr>
              <a:t>5</a:t>
            </a:r>
            <a:r>
              <a:rPr lang="zh-CN" altLang="en-US" sz="4000" dirty="0" smtClean="0">
                <a:latin typeface="楷体" pitchFamily="49" charset="-122"/>
                <a:ea typeface="楷体" pitchFamily="49" charset="-122"/>
              </a:rPr>
              <a:t>）两种</a:t>
            </a:r>
            <a:r>
              <a:rPr lang="zh-CN" altLang="en-US" sz="4000" dirty="0" smtClean="0">
                <a:latin typeface="楷体" pitchFamily="49" charset="-122"/>
                <a:ea typeface="楷体" pitchFamily="49" charset="-122"/>
              </a:rPr>
              <a:t>元素形成的无限（或连续）固溶体的必要条件是他们具有相同的晶体结构</a:t>
            </a:r>
            <a:endParaRPr lang="zh-CN" altLang="en-US" sz="4000" dirty="0">
              <a:latin typeface="楷体" pitchFamily="49" charset="-122"/>
              <a:ea typeface="楷体" pitchFamily="49" charset="-122"/>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85720" y="357166"/>
            <a:ext cx="8215370" cy="707886"/>
          </a:xfrm>
          <a:prstGeom prst="rect">
            <a:avLst/>
          </a:prstGeom>
          <a:noFill/>
        </p:spPr>
        <p:txBody>
          <a:bodyPr wrap="square" rtlCol="0">
            <a:spAutoFit/>
          </a:bodyPr>
          <a:lstStyle/>
          <a:p>
            <a:r>
              <a:rPr lang="zh-CN" altLang="en-US" sz="4000" b="1" dirty="0" smtClean="0">
                <a:latin typeface="楷体" pitchFamily="49" charset="-122"/>
                <a:ea typeface="楷体" pitchFamily="49" charset="-122"/>
              </a:rPr>
              <a:t>对上述规</a:t>
            </a:r>
            <a:r>
              <a:rPr lang="en-US" sz="4000" b="1" dirty="0" smtClean="0">
                <a:latin typeface="楷体" pitchFamily="49" charset="-122"/>
                <a:ea typeface="楷体" pitchFamily="49" charset="-122"/>
              </a:rPr>
              <a:t>Hume-</a:t>
            </a:r>
            <a:r>
              <a:rPr lang="en-US" sz="4000" b="1" dirty="0" err="1" smtClean="0">
                <a:latin typeface="楷体" pitchFamily="49" charset="-122"/>
                <a:ea typeface="楷体" pitchFamily="49" charset="-122"/>
              </a:rPr>
              <a:t>Rothery</a:t>
            </a:r>
            <a:r>
              <a:rPr lang="zh-CN" altLang="en-US" sz="4000" b="1" dirty="0" smtClean="0">
                <a:latin typeface="楷体" pitchFamily="49" charset="-122"/>
                <a:ea typeface="楷体" pitchFamily="49" charset="-122"/>
              </a:rPr>
              <a:t>规则的说明</a:t>
            </a:r>
            <a:endParaRPr lang="zh-CN" altLang="en-US" sz="4000" b="1" dirty="0">
              <a:latin typeface="楷体" pitchFamily="49" charset="-122"/>
              <a:ea typeface="楷体" pitchFamily="49" charset="-122"/>
            </a:endParaRPr>
          </a:p>
        </p:txBody>
      </p:sp>
      <p:sp>
        <p:nvSpPr>
          <p:cNvPr id="5" name="TextBox 4"/>
          <p:cNvSpPr txBox="1"/>
          <p:nvPr/>
        </p:nvSpPr>
        <p:spPr>
          <a:xfrm>
            <a:off x="214282" y="1357298"/>
            <a:ext cx="8215370" cy="1077218"/>
          </a:xfrm>
          <a:prstGeom prst="rect">
            <a:avLst/>
          </a:prstGeom>
          <a:noFill/>
        </p:spPr>
        <p:txBody>
          <a:bodyPr wrap="square" rtlCol="0">
            <a:spAutoFit/>
          </a:bodyPr>
          <a:lstStyle/>
          <a:p>
            <a:r>
              <a:rPr lang="zh-CN" altLang="en-US" sz="3200" dirty="0" smtClean="0">
                <a:latin typeface="楷体" pitchFamily="49" charset="-122"/>
                <a:ea typeface="楷体" pitchFamily="49" charset="-122"/>
              </a:rPr>
              <a:t>（</a:t>
            </a:r>
            <a:r>
              <a:rPr lang="en-US" altLang="zh-CN" sz="3200" dirty="0" smtClean="0">
                <a:latin typeface="楷体" pitchFamily="49" charset="-122"/>
                <a:ea typeface="楷体" pitchFamily="49" charset="-122"/>
              </a:rPr>
              <a:t>1</a:t>
            </a:r>
            <a:r>
              <a:rPr lang="zh-CN" altLang="en-US" sz="3200" dirty="0" smtClean="0">
                <a:latin typeface="楷体" pitchFamily="49" charset="-122"/>
                <a:ea typeface="楷体" pitchFamily="49" charset="-122"/>
              </a:rPr>
              <a:t>）在</a:t>
            </a:r>
            <a:r>
              <a:rPr lang="zh-CN" altLang="en-US" sz="3200" dirty="0" smtClean="0">
                <a:latin typeface="楷体" pitchFamily="49" charset="-122"/>
                <a:ea typeface="楷体" pitchFamily="49" charset="-122"/>
              </a:rPr>
              <a:t>上述的</a:t>
            </a:r>
            <a:r>
              <a:rPr lang="en-US" sz="3200" dirty="0" smtClean="0">
                <a:latin typeface="楷体" pitchFamily="49" charset="-122"/>
                <a:ea typeface="楷体" pitchFamily="49" charset="-122"/>
              </a:rPr>
              <a:t>5</a:t>
            </a:r>
            <a:r>
              <a:rPr lang="zh-CN" altLang="en-US" sz="3200" dirty="0" smtClean="0">
                <a:latin typeface="楷体" pitchFamily="49" charset="-122"/>
                <a:ea typeface="楷体" pitchFamily="49" charset="-122"/>
              </a:rPr>
              <a:t>条规则中，只第</a:t>
            </a:r>
            <a:r>
              <a:rPr lang="en-US" sz="3200" dirty="0" smtClean="0">
                <a:latin typeface="楷体" pitchFamily="49" charset="-122"/>
                <a:ea typeface="楷体" pitchFamily="49" charset="-122"/>
              </a:rPr>
              <a:t>1,2</a:t>
            </a:r>
            <a:r>
              <a:rPr lang="zh-CN" altLang="en-US" sz="3200" dirty="0" smtClean="0">
                <a:latin typeface="楷体" pitchFamily="49" charset="-122"/>
                <a:ea typeface="楷体" pitchFamily="49" charset="-122"/>
              </a:rPr>
              <a:t>两条是普遍规则，其余三条都是限特定的情况</a:t>
            </a:r>
            <a:endParaRPr lang="zh-CN" altLang="en-US" sz="3200" dirty="0">
              <a:latin typeface="楷体" pitchFamily="49" charset="-122"/>
              <a:ea typeface="楷体" pitchFamily="49" charset="-122"/>
            </a:endParaRPr>
          </a:p>
        </p:txBody>
      </p:sp>
      <p:sp>
        <p:nvSpPr>
          <p:cNvPr id="6" name="TextBox 5"/>
          <p:cNvSpPr txBox="1"/>
          <p:nvPr/>
        </p:nvSpPr>
        <p:spPr>
          <a:xfrm>
            <a:off x="357158" y="2857496"/>
            <a:ext cx="8072494" cy="2308324"/>
          </a:xfrm>
          <a:prstGeom prst="rect">
            <a:avLst/>
          </a:prstGeom>
          <a:noFill/>
        </p:spPr>
        <p:txBody>
          <a:bodyPr wrap="square" rtlCol="0">
            <a:spAutoFit/>
          </a:bodyPr>
          <a:lstStyle/>
          <a:p>
            <a:r>
              <a:rPr lang="zh-CN" altLang="en-US" sz="3600" dirty="0" smtClean="0">
                <a:latin typeface="楷体" pitchFamily="49" charset="-122"/>
                <a:ea typeface="楷体" pitchFamily="49" charset="-122"/>
              </a:rPr>
              <a:t>（</a:t>
            </a:r>
            <a:r>
              <a:rPr lang="en-US" altLang="zh-CN" sz="3600" dirty="0" smtClean="0">
                <a:latin typeface="楷体" pitchFamily="49" charset="-122"/>
                <a:ea typeface="楷体" pitchFamily="49" charset="-122"/>
              </a:rPr>
              <a:t>2</a:t>
            </a:r>
            <a:r>
              <a:rPr lang="zh-CN" altLang="en-US" sz="3600" dirty="0" smtClean="0">
                <a:latin typeface="楷体" pitchFamily="49" charset="-122"/>
                <a:ea typeface="楷体" pitchFamily="49" charset="-122"/>
              </a:rPr>
              <a:t>）</a:t>
            </a:r>
            <a:r>
              <a:rPr lang="en-US" sz="3600" dirty="0" smtClean="0">
                <a:latin typeface="楷体" pitchFamily="49" charset="-122"/>
                <a:ea typeface="楷体" pitchFamily="49" charset="-122"/>
              </a:rPr>
              <a:t>Hume-</a:t>
            </a:r>
            <a:r>
              <a:rPr lang="en-US" sz="3600" dirty="0" err="1" smtClean="0">
                <a:latin typeface="楷体" pitchFamily="49" charset="-122"/>
                <a:ea typeface="楷体" pitchFamily="49" charset="-122"/>
              </a:rPr>
              <a:t>Rothery</a:t>
            </a:r>
            <a:r>
              <a:rPr lang="zh-CN" altLang="en-US" sz="3600" dirty="0" smtClean="0">
                <a:latin typeface="楷体" pitchFamily="49" charset="-122"/>
                <a:ea typeface="楷体" pitchFamily="49" charset="-122"/>
              </a:rPr>
              <a:t>的第</a:t>
            </a:r>
            <a:r>
              <a:rPr lang="en-US" sz="3600" dirty="0" smtClean="0">
                <a:latin typeface="楷体" pitchFamily="49" charset="-122"/>
                <a:ea typeface="楷体" pitchFamily="49" charset="-122"/>
              </a:rPr>
              <a:t>1</a:t>
            </a:r>
            <a:r>
              <a:rPr lang="zh-CN" altLang="en-US" sz="3600" dirty="0" smtClean="0">
                <a:latin typeface="楷体" pitchFamily="49" charset="-122"/>
                <a:ea typeface="楷体" pitchFamily="49" charset="-122"/>
              </a:rPr>
              <a:t>，</a:t>
            </a:r>
            <a:r>
              <a:rPr lang="en-US" sz="3600" dirty="0" smtClean="0">
                <a:latin typeface="楷体" pitchFamily="49" charset="-122"/>
                <a:ea typeface="楷体" pitchFamily="49" charset="-122"/>
              </a:rPr>
              <a:t>2</a:t>
            </a:r>
            <a:r>
              <a:rPr lang="zh-CN" altLang="en-US" sz="3600" dirty="0" smtClean="0">
                <a:latin typeface="楷体" pitchFamily="49" charset="-122"/>
                <a:ea typeface="楷体" pitchFamily="49" charset="-122"/>
              </a:rPr>
              <a:t>规则都是否定规则，即他们只指出了在什么条件下不肯能有显著的固溶度，而没有指出在什么条件下肯定具有显著的固溶度</a:t>
            </a:r>
            <a:endParaRPr lang="zh-CN" altLang="en-US" sz="3600" dirty="0">
              <a:latin typeface="楷体" pitchFamily="49" charset="-122"/>
              <a:ea typeface="楷体" pitchFamily="49" charset="-122"/>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500034" y="357166"/>
            <a:ext cx="7143800" cy="707886"/>
          </a:xfrm>
          <a:prstGeom prst="rect">
            <a:avLst/>
          </a:prstGeom>
          <a:noFill/>
        </p:spPr>
        <p:txBody>
          <a:bodyPr wrap="square" rtlCol="0">
            <a:spAutoFit/>
          </a:bodyPr>
          <a:lstStyle/>
          <a:p>
            <a:r>
              <a:rPr lang="en-US" sz="4000" b="1" dirty="0" smtClean="0">
                <a:latin typeface="楷体" pitchFamily="49" charset="-122"/>
                <a:ea typeface="楷体" pitchFamily="49" charset="-122"/>
              </a:rPr>
              <a:t>Vegard</a:t>
            </a:r>
            <a:r>
              <a:rPr lang="zh-CN" altLang="en-US" sz="4000" b="1" dirty="0" smtClean="0">
                <a:latin typeface="楷体" pitchFamily="49" charset="-122"/>
                <a:ea typeface="楷体" pitchFamily="49" charset="-122"/>
              </a:rPr>
              <a:t>定律</a:t>
            </a:r>
            <a:endParaRPr lang="zh-CN" altLang="en-US" sz="4000" b="1" dirty="0">
              <a:latin typeface="楷体" pitchFamily="49" charset="-122"/>
              <a:ea typeface="楷体" pitchFamily="49" charset="-122"/>
            </a:endParaRPr>
          </a:p>
        </p:txBody>
      </p:sp>
      <p:sp>
        <p:nvSpPr>
          <p:cNvPr id="5" name="TextBox 4"/>
          <p:cNvSpPr txBox="1"/>
          <p:nvPr/>
        </p:nvSpPr>
        <p:spPr>
          <a:xfrm>
            <a:off x="500034" y="1357298"/>
            <a:ext cx="7858180" cy="3785652"/>
          </a:xfrm>
          <a:prstGeom prst="rect">
            <a:avLst/>
          </a:prstGeom>
          <a:noFill/>
        </p:spPr>
        <p:txBody>
          <a:bodyPr wrap="square" rtlCol="0">
            <a:spAutoFit/>
          </a:bodyPr>
          <a:lstStyle/>
          <a:p>
            <a:r>
              <a:rPr lang="zh-CN" altLang="en-US" sz="4000" dirty="0" smtClean="0">
                <a:latin typeface="楷体" pitchFamily="49" charset="-122"/>
                <a:ea typeface="楷体" pitchFamily="49" charset="-122"/>
              </a:rPr>
              <a:t>定义：两种同晶型的盐形成连续固溶体时，固溶体的点阵常数与成分成直线的关系。也就是说点阵常数正比于任一组元（任一种盐）的浓度。</a:t>
            </a:r>
          </a:p>
          <a:p>
            <a:endParaRPr lang="zh-CN" altLang="en-US" sz="4000" dirty="0">
              <a:latin typeface="楷体" pitchFamily="49" charset="-122"/>
              <a:ea typeface="楷体" pitchFamily="49" charset="-122"/>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57158" y="214290"/>
            <a:ext cx="7358114" cy="1077218"/>
          </a:xfrm>
          <a:prstGeom prst="rect">
            <a:avLst/>
          </a:prstGeom>
          <a:noFill/>
        </p:spPr>
        <p:txBody>
          <a:bodyPr wrap="square" rtlCol="0">
            <a:spAutoFit/>
          </a:bodyPr>
          <a:lstStyle/>
          <a:p>
            <a:r>
              <a:rPr lang="zh-CN" altLang="en-US" sz="3200" b="1" dirty="0" smtClean="0">
                <a:latin typeface="楷体" pitchFamily="49" charset="-122"/>
                <a:ea typeface="楷体" pitchFamily="49" charset="-122"/>
              </a:rPr>
              <a:t>然而</a:t>
            </a:r>
            <a:r>
              <a:rPr lang="zh-CN" altLang="en-US" sz="3200" b="1" dirty="0" smtClean="0">
                <a:latin typeface="楷体" pitchFamily="49" charset="-122"/>
                <a:ea typeface="楷体" pitchFamily="49" charset="-122"/>
              </a:rPr>
              <a:t>，分析了许多实际情况后发现，</a:t>
            </a:r>
            <a:r>
              <a:rPr lang="en-US" sz="3200" b="1" dirty="0" smtClean="0">
                <a:latin typeface="楷体" pitchFamily="49" charset="-122"/>
                <a:ea typeface="楷体" pitchFamily="49" charset="-122"/>
              </a:rPr>
              <a:t>Vegard</a:t>
            </a:r>
            <a:r>
              <a:rPr lang="zh-CN" altLang="en-US" sz="3200" b="1" dirty="0" smtClean="0">
                <a:latin typeface="楷体" pitchFamily="49" charset="-122"/>
                <a:ea typeface="楷体" pitchFamily="49" charset="-122"/>
              </a:rPr>
              <a:t>定律并不成立，实际情况有三种：</a:t>
            </a:r>
            <a:endParaRPr lang="zh-CN" altLang="en-US" sz="3200" b="1" dirty="0">
              <a:latin typeface="楷体" pitchFamily="49" charset="-122"/>
              <a:ea typeface="楷体" pitchFamily="49" charset="-122"/>
            </a:endParaRPr>
          </a:p>
        </p:txBody>
      </p:sp>
      <p:sp>
        <p:nvSpPr>
          <p:cNvPr id="5" name="TextBox 4"/>
          <p:cNvSpPr txBox="1"/>
          <p:nvPr/>
        </p:nvSpPr>
        <p:spPr>
          <a:xfrm>
            <a:off x="357158" y="1714488"/>
            <a:ext cx="8215370" cy="4524315"/>
          </a:xfrm>
          <a:prstGeom prst="rect">
            <a:avLst/>
          </a:prstGeom>
          <a:noFill/>
        </p:spPr>
        <p:txBody>
          <a:bodyPr wrap="square" rtlCol="0">
            <a:spAutoFit/>
          </a:bodyPr>
          <a:lstStyle/>
          <a:p>
            <a:pPr lvl="0"/>
            <a:r>
              <a:rPr lang="zh-CN" altLang="en-US" sz="3600" dirty="0" smtClean="0">
                <a:latin typeface="楷体" pitchFamily="49" charset="-122"/>
                <a:ea typeface="楷体" pitchFamily="49" charset="-122"/>
              </a:rPr>
              <a:t>（</a:t>
            </a:r>
            <a:r>
              <a:rPr lang="en-US" altLang="zh-CN" sz="3600" dirty="0" smtClean="0">
                <a:latin typeface="楷体" pitchFamily="49" charset="-122"/>
                <a:ea typeface="楷体" pitchFamily="49" charset="-122"/>
              </a:rPr>
              <a:t>1</a:t>
            </a:r>
            <a:r>
              <a:rPr lang="zh-CN" altLang="en-US" sz="3600" dirty="0" smtClean="0">
                <a:latin typeface="楷体" pitchFamily="49" charset="-122"/>
                <a:ea typeface="楷体" pitchFamily="49" charset="-122"/>
              </a:rPr>
              <a:t>）实际</a:t>
            </a:r>
            <a:r>
              <a:rPr lang="zh-CN" altLang="en-US" sz="3600" dirty="0" smtClean="0">
                <a:latin typeface="楷体" pitchFamily="49" charset="-122"/>
                <a:ea typeface="楷体" pitchFamily="49" charset="-122"/>
              </a:rPr>
              <a:t>点阵常数大于按照</a:t>
            </a:r>
            <a:r>
              <a:rPr lang="en-US" sz="3600" dirty="0" smtClean="0">
                <a:latin typeface="楷体" pitchFamily="49" charset="-122"/>
                <a:ea typeface="楷体" pitchFamily="49" charset="-122"/>
              </a:rPr>
              <a:t>Vegard</a:t>
            </a:r>
            <a:r>
              <a:rPr lang="zh-CN" altLang="en-US" sz="3600" dirty="0" smtClean="0">
                <a:latin typeface="楷体" pitchFamily="49" charset="-122"/>
                <a:ea typeface="楷体" pitchFamily="49" charset="-122"/>
              </a:rPr>
              <a:t>定律计算出的点阵常数</a:t>
            </a:r>
            <a:r>
              <a:rPr lang="en-US" sz="3600" dirty="0" smtClean="0">
                <a:latin typeface="楷体" pitchFamily="49" charset="-122"/>
                <a:ea typeface="楷体" pitchFamily="49" charset="-122"/>
              </a:rPr>
              <a:t>----</a:t>
            </a:r>
            <a:r>
              <a:rPr lang="zh-CN" altLang="en-US" sz="3600" dirty="0" smtClean="0">
                <a:latin typeface="楷体" pitchFamily="49" charset="-122"/>
                <a:ea typeface="楷体" pitchFamily="49" charset="-122"/>
              </a:rPr>
              <a:t>正偏离</a:t>
            </a:r>
          </a:p>
          <a:p>
            <a:pPr lvl="0"/>
            <a:r>
              <a:rPr lang="zh-CN" altLang="en-US" sz="3600" dirty="0" smtClean="0">
                <a:latin typeface="楷体" pitchFamily="49" charset="-122"/>
                <a:ea typeface="楷体" pitchFamily="49" charset="-122"/>
              </a:rPr>
              <a:t>（</a:t>
            </a:r>
            <a:r>
              <a:rPr lang="en-US" altLang="zh-CN" sz="3600" dirty="0" smtClean="0">
                <a:latin typeface="楷体" pitchFamily="49" charset="-122"/>
                <a:ea typeface="楷体" pitchFamily="49" charset="-122"/>
              </a:rPr>
              <a:t>2</a:t>
            </a:r>
            <a:r>
              <a:rPr lang="zh-CN" altLang="en-US" sz="3600" dirty="0" smtClean="0">
                <a:latin typeface="楷体" pitchFamily="49" charset="-122"/>
                <a:ea typeface="楷体" pitchFamily="49" charset="-122"/>
              </a:rPr>
              <a:t>）实际</a:t>
            </a:r>
            <a:r>
              <a:rPr lang="zh-CN" altLang="en-US" sz="3600" dirty="0" smtClean="0">
                <a:latin typeface="楷体" pitchFamily="49" charset="-122"/>
                <a:ea typeface="楷体" pitchFamily="49" charset="-122"/>
              </a:rPr>
              <a:t>点阵常数小于按照</a:t>
            </a:r>
            <a:r>
              <a:rPr lang="en-US" sz="3600" dirty="0" smtClean="0">
                <a:latin typeface="楷体" pitchFamily="49" charset="-122"/>
                <a:ea typeface="楷体" pitchFamily="49" charset="-122"/>
              </a:rPr>
              <a:t>Vegard</a:t>
            </a:r>
            <a:r>
              <a:rPr lang="zh-CN" altLang="en-US" sz="3600" dirty="0" smtClean="0">
                <a:latin typeface="楷体" pitchFamily="49" charset="-122"/>
                <a:ea typeface="楷体" pitchFamily="49" charset="-122"/>
              </a:rPr>
              <a:t>定律计算出来的点阵常数</a:t>
            </a:r>
            <a:r>
              <a:rPr lang="en-US" sz="3600" dirty="0" smtClean="0">
                <a:latin typeface="楷体" pitchFamily="49" charset="-122"/>
                <a:ea typeface="楷体" pitchFamily="49" charset="-122"/>
              </a:rPr>
              <a:t>----</a:t>
            </a:r>
            <a:r>
              <a:rPr lang="zh-CN" altLang="en-US" sz="3600" dirty="0" smtClean="0">
                <a:latin typeface="楷体" pitchFamily="49" charset="-122"/>
                <a:ea typeface="楷体" pitchFamily="49" charset="-122"/>
              </a:rPr>
              <a:t>负偏离</a:t>
            </a:r>
          </a:p>
          <a:p>
            <a:pPr lvl="0"/>
            <a:r>
              <a:rPr lang="zh-CN" altLang="en-US" sz="3600" dirty="0" smtClean="0">
                <a:latin typeface="楷体" pitchFamily="49" charset="-122"/>
                <a:ea typeface="楷体" pitchFamily="49" charset="-122"/>
              </a:rPr>
              <a:t>（</a:t>
            </a:r>
            <a:r>
              <a:rPr lang="en-US" altLang="zh-CN" sz="3600" dirty="0" smtClean="0">
                <a:latin typeface="楷体" pitchFamily="49" charset="-122"/>
                <a:ea typeface="楷体" pitchFamily="49" charset="-122"/>
              </a:rPr>
              <a:t>3</a:t>
            </a:r>
            <a:r>
              <a:rPr lang="zh-CN" altLang="en-US" sz="3600" dirty="0" smtClean="0">
                <a:latin typeface="楷体" pitchFamily="49" charset="-122"/>
                <a:ea typeface="楷体" pitchFamily="49" charset="-122"/>
              </a:rPr>
              <a:t>）完全</a:t>
            </a:r>
            <a:r>
              <a:rPr lang="zh-CN" altLang="en-US" sz="3600" dirty="0" smtClean="0">
                <a:latin typeface="楷体" pitchFamily="49" charset="-122"/>
                <a:ea typeface="楷体" pitchFamily="49" charset="-122"/>
              </a:rPr>
              <a:t>符合</a:t>
            </a:r>
            <a:r>
              <a:rPr lang="en-US" sz="3600" dirty="0" smtClean="0">
                <a:latin typeface="楷体" pitchFamily="49" charset="-122"/>
                <a:ea typeface="楷体" pitchFamily="49" charset="-122"/>
              </a:rPr>
              <a:t>Vegard</a:t>
            </a:r>
            <a:r>
              <a:rPr lang="zh-CN" altLang="en-US" sz="3600" dirty="0" smtClean="0">
                <a:latin typeface="楷体" pitchFamily="49" charset="-122"/>
                <a:ea typeface="楷体" pitchFamily="49" charset="-122"/>
              </a:rPr>
              <a:t>定律的固溶体很少，只有对很稀的固溶体，</a:t>
            </a:r>
            <a:r>
              <a:rPr lang="en-US" sz="3600" dirty="0" smtClean="0">
                <a:latin typeface="楷体" pitchFamily="49" charset="-122"/>
                <a:ea typeface="楷体" pitchFamily="49" charset="-122"/>
              </a:rPr>
              <a:t>Vegard</a:t>
            </a:r>
            <a:r>
              <a:rPr lang="zh-CN" altLang="en-US" sz="3600" dirty="0" smtClean="0">
                <a:latin typeface="楷体" pitchFamily="49" charset="-122"/>
                <a:ea typeface="楷体" pitchFamily="49" charset="-122"/>
              </a:rPr>
              <a:t>定律才近似成立</a:t>
            </a:r>
          </a:p>
          <a:p>
            <a:endParaRPr lang="zh-CN" altLang="en-US" sz="3600" dirty="0">
              <a:latin typeface="楷体" pitchFamily="49" charset="-122"/>
              <a:ea typeface="楷体" pitchFamily="49" charset="-122"/>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57158" y="285728"/>
            <a:ext cx="8072494" cy="646331"/>
          </a:xfrm>
          <a:prstGeom prst="rect">
            <a:avLst/>
          </a:prstGeom>
          <a:noFill/>
        </p:spPr>
        <p:txBody>
          <a:bodyPr wrap="square" rtlCol="0">
            <a:spAutoFit/>
          </a:bodyPr>
          <a:lstStyle/>
          <a:p>
            <a:r>
              <a:rPr lang="zh-CN" altLang="en-US" sz="3600" b="1" dirty="0" smtClean="0">
                <a:latin typeface="楷体" pitchFamily="49" charset="-122"/>
                <a:ea typeface="楷体" pitchFamily="49" charset="-122"/>
              </a:rPr>
              <a:t>为什么实际固溶体不符合</a:t>
            </a:r>
            <a:r>
              <a:rPr lang="en-US" sz="3600" b="1" dirty="0" smtClean="0">
                <a:latin typeface="楷体" pitchFamily="49" charset="-122"/>
                <a:ea typeface="楷体" pitchFamily="49" charset="-122"/>
              </a:rPr>
              <a:t>Vegard</a:t>
            </a:r>
            <a:r>
              <a:rPr lang="zh-CN" altLang="en-US" sz="3600" b="1" dirty="0" smtClean="0">
                <a:latin typeface="楷体" pitchFamily="49" charset="-122"/>
                <a:ea typeface="楷体" pitchFamily="49" charset="-122"/>
              </a:rPr>
              <a:t>定律呢</a:t>
            </a:r>
            <a:endParaRPr lang="zh-CN" altLang="en-US" sz="3600" b="1" dirty="0">
              <a:latin typeface="楷体" pitchFamily="49" charset="-122"/>
              <a:ea typeface="楷体" pitchFamily="49" charset="-122"/>
            </a:endParaRPr>
          </a:p>
        </p:txBody>
      </p:sp>
      <p:sp>
        <p:nvSpPr>
          <p:cNvPr id="5" name="TextBox 4"/>
          <p:cNvSpPr txBox="1"/>
          <p:nvPr/>
        </p:nvSpPr>
        <p:spPr>
          <a:xfrm>
            <a:off x="214282" y="1428736"/>
            <a:ext cx="8358246" cy="4401205"/>
          </a:xfrm>
          <a:prstGeom prst="rect">
            <a:avLst/>
          </a:prstGeom>
          <a:noFill/>
        </p:spPr>
        <p:txBody>
          <a:bodyPr wrap="square" rtlCol="0">
            <a:spAutoFit/>
          </a:bodyPr>
          <a:lstStyle/>
          <a:p>
            <a:r>
              <a:rPr lang="zh-CN" altLang="en-US" sz="4000" dirty="0" smtClean="0">
                <a:latin typeface="楷体" pitchFamily="49" charset="-122"/>
                <a:ea typeface="楷体" pitchFamily="49" charset="-122"/>
              </a:rPr>
              <a:t>答：归根结底是因为影响合金结构的因素有多个，而不只是一个尺寸因素。如果说，</a:t>
            </a:r>
            <a:r>
              <a:rPr lang="en-US" sz="4000" dirty="0" smtClean="0">
                <a:latin typeface="楷体" pitchFamily="49" charset="-122"/>
                <a:ea typeface="楷体" pitchFamily="49" charset="-122"/>
              </a:rPr>
              <a:t>Vegard</a:t>
            </a:r>
            <a:r>
              <a:rPr lang="zh-CN" altLang="en-US" sz="4000" dirty="0" smtClean="0">
                <a:latin typeface="楷体" pitchFamily="49" charset="-122"/>
                <a:ea typeface="楷体" pitchFamily="49" charset="-122"/>
              </a:rPr>
              <a:t>定律反应了尺寸因素，那么和</a:t>
            </a:r>
            <a:r>
              <a:rPr lang="en-US" sz="4000" dirty="0" smtClean="0">
                <a:latin typeface="楷体" pitchFamily="49" charset="-122"/>
                <a:ea typeface="楷体" pitchFamily="49" charset="-122"/>
              </a:rPr>
              <a:t>Vegard</a:t>
            </a:r>
            <a:r>
              <a:rPr lang="zh-CN" altLang="en-US" sz="4000" dirty="0" smtClean="0">
                <a:latin typeface="楷体" pitchFamily="49" charset="-122"/>
                <a:ea typeface="楷体" pitchFamily="49" charset="-122"/>
              </a:rPr>
              <a:t>定律的偏离就是其他因素（如电子浓度、负电性等）综合作用的结果。</a:t>
            </a:r>
          </a:p>
          <a:p>
            <a:endParaRPr lang="zh-CN" altLang="en-US" sz="4000" dirty="0">
              <a:latin typeface="楷体" pitchFamily="49" charset="-122"/>
              <a:ea typeface="楷体" pitchFamily="49" charset="-122"/>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214290"/>
            <a:ext cx="8429684" cy="646331"/>
          </a:xfrm>
          <a:prstGeom prst="rect">
            <a:avLst/>
          </a:prstGeom>
          <a:noFill/>
        </p:spPr>
        <p:txBody>
          <a:bodyPr wrap="square" rtlCol="0">
            <a:spAutoFit/>
          </a:bodyPr>
          <a:lstStyle/>
          <a:p>
            <a:r>
              <a:rPr lang="zh-CN" altLang="en-US" sz="3600" b="1" dirty="0" smtClean="0">
                <a:latin typeface="楷体" pitchFamily="49" charset="-122"/>
                <a:ea typeface="楷体" pitchFamily="49" charset="-122"/>
              </a:rPr>
              <a:t>离子化合物</a:t>
            </a:r>
            <a:endParaRPr lang="zh-CN" altLang="en-US" sz="3600" b="1" dirty="0">
              <a:latin typeface="楷体" pitchFamily="49" charset="-122"/>
              <a:ea typeface="楷体" pitchFamily="49" charset="-122"/>
            </a:endParaRPr>
          </a:p>
        </p:txBody>
      </p:sp>
      <p:sp>
        <p:nvSpPr>
          <p:cNvPr id="5" name="TextBox 4"/>
          <p:cNvSpPr txBox="1"/>
          <p:nvPr/>
        </p:nvSpPr>
        <p:spPr>
          <a:xfrm>
            <a:off x="214282" y="1000108"/>
            <a:ext cx="6715172" cy="646331"/>
          </a:xfrm>
          <a:prstGeom prst="rect">
            <a:avLst/>
          </a:prstGeom>
          <a:noFill/>
        </p:spPr>
        <p:txBody>
          <a:bodyPr wrap="square" rtlCol="0">
            <a:spAutoFit/>
          </a:bodyPr>
          <a:lstStyle/>
          <a:p>
            <a:r>
              <a:rPr lang="en-US" sz="3600" b="1" dirty="0" smtClean="0">
                <a:latin typeface="楷体" pitchFamily="49" charset="-122"/>
                <a:ea typeface="楷体" pitchFamily="49" charset="-122"/>
              </a:rPr>
              <a:t>Pauling</a:t>
            </a:r>
            <a:r>
              <a:rPr lang="zh-CN" altLang="en-US" sz="3600" b="1" dirty="0" smtClean="0">
                <a:latin typeface="楷体" pitchFamily="49" charset="-122"/>
                <a:ea typeface="楷体" pitchFamily="49" charset="-122"/>
              </a:rPr>
              <a:t>规则</a:t>
            </a:r>
            <a:endParaRPr lang="zh-CN" altLang="en-US" sz="3600" b="1" dirty="0">
              <a:latin typeface="楷体" pitchFamily="49" charset="-122"/>
              <a:ea typeface="楷体" pitchFamily="49" charset="-122"/>
            </a:endParaRPr>
          </a:p>
        </p:txBody>
      </p:sp>
      <p:sp>
        <p:nvSpPr>
          <p:cNvPr id="6" name="TextBox 5"/>
          <p:cNvSpPr txBox="1"/>
          <p:nvPr/>
        </p:nvSpPr>
        <p:spPr>
          <a:xfrm>
            <a:off x="214282" y="1785926"/>
            <a:ext cx="8143932" cy="1569660"/>
          </a:xfrm>
          <a:prstGeom prst="rect">
            <a:avLst/>
          </a:prstGeom>
          <a:noFill/>
        </p:spPr>
        <p:txBody>
          <a:bodyPr wrap="square" rtlCol="0">
            <a:spAutoFit/>
          </a:bodyPr>
          <a:lstStyle/>
          <a:p>
            <a:r>
              <a:rPr lang="zh-CN" altLang="en-US" sz="3200" dirty="0" smtClean="0">
                <a:latin typeface="楷体" pitchFamily="49" charset="-122"/>
                <a:ea typeface="楷体" pitchFamily="49" charset="-122"/>
              </a:rPr>
              <a:t>①在正离子周围形成以负离子配位多面体，正负离子之间的距离取决于离子半径之和，而配位数则取决于正负离子半径之比。</a:t>
            </a:r>
            <a:endParaRPr lang="zh-CN" altLang="en-US" sz="3200" dirty="0">
              <a:latin typeface="楷体" pitchFamily="49" charset="-122"/>
              <a:ea typeface="楷体" pitchFamily="49" charset="-122"/>
            </a:endParaRPr>
          </a:p>
        </p:txBody>
      </p:sp>
      <p:sp>
        <p:nvSpPr>
          <p:cNvPr id="7" name="TextBox 6"/>
          <p:cNvSpPr txBox="1"/>
          <p:nvPr/>
        </p:nvSpPr>
        <p:spPr>
          <a:xfrm>
            <a:off x="214282" y="3500438"/>
            <a:ext cx="8001056" cy="3046988"/>
          </a:xfrm>
          <a:prstGeom prst="rect">
            <a:avLst/>
          </a:prstGeom>
          <a:noFill/>
        </p:spPr>
        <p:txBody>
          <a:bodyPr wrap="square" rtlCol="0">
            <a:spAutoFit/>
          </a:bodyPr>
          <a:lstStyle/>
          <a:p>
            <a:r>
              <a:rPr lang="zh-CN" altLang="en-US" sz="3200" dirty="0" smtClean="0">
                <a:latin typeface="楷体" pitchFamily="49" charset="-122"/>
                <a:ea typeface="楷体" pitchFamily="49" charset="-122"/>
              </a:rPr>
              <a:t>②由于在形成每一个离子键时正离子给出的价电子数应等于负离子得到的价电子数，因此有：</a:t>
            </a:r>
          </a:p>
          <a:p>
            <a:r>
              <a:rPr lang="en-US" sz="3200" dirty="0" smtClean="0">
                <a:latin typeface="楷体" pitchFamily="49" charset="-122"/>
                <a:ea typeface="楷体" pitchFamily="49" charset="-122"/>
              </a:rPr>
              <a:t>Z</a:t>
            </a:r>
            <a:r>
              <a:rPr lang="en-US" sz="3200" baseline="-25000" dirty="0" smtClean="0">
                <a:latin typeface="楷体" pitchFamily="49" charset="-122"/>
                <a:ea typeface="楷体" pitchFamily="49" charset="-122"/>
              </a:rPr>
              <a:t>+</a:t>
            </a:r>
            <a:r>
              <a:rPr lang="en-US" sz="3200" dirty="0" smtClean="0">
                <a:latin typeface="楷体" pitchFamily="49" charset="-122"/>
                <a:ea typeface="楷体" pitchFamily="49" charset="-122"/>
              </a:rPr>
              <a:t>/CN</a:t>
            </a:r>
            <a:r>
              <a:rPr lang="en-US" sz="3200" baseline="-25000" dirty="0" smtClean="0">
                <a:latin typeface="楷体" pitchFamily="49" charset="-122"/>
                <a:ea typeface="楷体" pitchFamily="49" charset="-122"/>
              </a:rPr>
              <a:t>+</a:t>
            </a:r>
            <a:r>
              <a:rPr lang="en-US" sz="3200" dirty="0" smtClean="0">
                <a:latin typeface="楷体" pitchFamily="49" charset="-122"/>
                <a:ea typeface="楷体" pitchFamily="49" charset="-122"/>
              </a:rPr>
              <a:t>=Z</a:t>
            </a:r>
            <a:r>
              <a:rPr lang="en-US" sz="3200" baseline="-25000" dirty="0" smtClean="0">
                <a:latin typeface="楷体" pitchFamily="49" charset="-122"/>
                <a:ea typeface="楷体" pitchFamily="49" charset="-122"/>
              </a:rPr>
              <a:t>-</a:t>
            </a:r>
            <a:r>
              <a:rPr lang="en-US" sz="3200" dirty="0" smtClean="0">
                <a:latin typeface="楷体" pitchFamily="49" charset="-122"/>
                <a:ea typeface="楷体" pitchFamily="49" charset="-122"/>
              </a:rPr>
              <a:t>/CN</a:t>
            </a:r>
            <a:r>
              <a:rPr lang="en-US" sz="3200" baseline="-25000" dirty="0" smtClean="0">
                <a:latin typeface="楷体" pitchFamily="49" charset="-122"/>
                <a:ea typeface="楷体" pitchFamily="49" charset="-122"/>
              </a:rPr>
              <a:t>-</a:t>
            </a:r>
            <a:r>
              <a:rPr lang="en-US" sz="3200" dirty="0" smtClean="0">
                <a:latin typeface="楷体" pitchFamily="49" charset="-122"/>
                <a:ea typeface="楷体" pitchFamily="49" charset="-122"/>
              </a:rPr>
              <a:t>	Z</a:t>
            </a:r>
            <a:r>
              <a:rPr lang="en-US" sz="3200" baseline="-25000" dirty="0" smtClean="0">
                <a:latin typeface="楷体" pitchFamily="49" charset="-122"/>
                <a:ea typeface="楷体" pitchFamily="49" charset="-122"/>
              </a:rPr>
              <a:t>+</a:t>
            </a:r>
            <a:r>
              <a:rPr lang="zh-CN" altLang="en-US" sz="3200" dirty="0" smtClean="0">
                <a:latin typeface="楷体" pitchFamily="49" charset="-122"/>
                <a:ea typeface="楷体" pitchFamily="49" charset="-122"/>
              </a:rPr>
              <a:t>和</a:t>
            </a:r>
            <a:r>
              <a:rPr lang="en-US" sz="3200" dirty="0" smtClean="0">
                <a:latin typeface="楷体" pitchFamily="49" charset="-122"/>
                <a:ea typeface="楷体" pitchFamily="49" charset="-122"/>
              </a:rPr>
              <a:t>Z_</a:t>
            </a:r>
            <a:r>
              <a:rPr lang="zh-CN" altLang="en-US" sz="3200" dirty="0" smtClean="0">
                <a:latin typeface="楷体" pitchFamily="49" charset="-122"/>
                <a:ea typeface="楷体" pitchFamily="49" charset="-122"/>
              </a:rPr>
              <a:t>分别是正负离子的电价（即金属元素和非金属元素的原子价），</a:t>
            </a:r>
            <a:r>
              <a:rPr lang="en-US" sz="3200" dirty="0" smtClean="0">
                <a:latin typeface="楷体" pitchFamily="49" charset="-122"/>
                <a:ea typeface="楷体" pitchFamily="49" charset="-122"/>
              </a:rPr>
              <a:t>CN</a:t>
            </a:r>
            <a:r>
              <a:rPr lang="en-US" sz="3200" baseline="-25000" dirty="0" smtClean="0">
                <a:latin typeface="楷体" pitchFamily="49" charset="-122"/>
                <a:ea typeface="楷体" pitchFamily="49" charset="-122"/>
              </a:rPr>
              <a:t>+</a:t>
            </a:r>
            <a:r>
              <a:rPr lang="zh-CN" altLang="en-US" sz="3200" baseline="-25000" dirty="0" smtClean="0">
                <a:latin typeface="楷体" pitchFamily="49" charset="-122"/>
                <a:ea typeface="楷体" pitchFamily="49" charset="-122"/>
              </a:rPr>
              <a:t>、</a:t>
            </a:r>
            <a:r>
              <a:rPr lang="en-US" sz="3200" dirty="0" smtClean="0">
                <a:latin typeface="楷体" pitchFamily="49" charset="-122"/>
                <a:ea typeface="楷体" pitchFamily="49" charset="-122"/>
              </a:rPr>
              <a:t>CN</a:t>
            </a:r>
            <a:r>
              <a:rPr lang="en-US" sz="3200" baseline="-25000" dirty="0" smtClean="0">
                <a:latin typeface="楷体" pitchFamily="49" charset="-122"/>
                <a:ea typeface="楷体" pitchFamily="49" charset="-122"/>
              </a:rPr>
              <a:t>- </a:t>
            </a:r>
            <a:r>
              <a:rPr lang="en-US" sz="3200" dirty="0" smtClean="0">
                <a:latin typeface="楷体" pitchFamily="49" charset="-122"/>
                <a:ea typeface="楷体" pitchFamily="49" charset="-122"/>
              </a:rPr>
              <a:t> </a:t>
            </a:r>
            <a:r>
              <a:rPr lang="zh-CN" altLang="en-US" sz="3200" dirty="0" smtClean="0">
                <a:latin typeface="楷体" pitchFamily="49" charset="-122"/>
                <a:ea typeface="楷体" pitchFamily="49" charset="-122"/>
              </a:rPr>
              <a:t>分别是正、负离子的配位数。</a:t>
            </a:r>
            <a:endParaRPr lang="zh-CN" altLang="en-US" sz="3200" dirty="0">
              <a:latin typeface="楷体" pitchFamily="49" charset="-122"/>
              <a:ea typeface="楷体" pitchFamily="49" charset="-122"/>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85720" y="357166"/>
            <a:ext cx="8215370" cy="2554545"/>
          </a:xfrm>
          <a:prstGeom prst="rect">
            <a:avLst/>
          </a:prstGeom>
          <a:noFill/>
        </p:spPr>
        <p:txBody>
          <a:bodyPr wrap="square" rtlCol="0">
            <a:spAutoFit/>
          </a:bodyPr>
          <a:lstStyle/>
          <a:p>
            <a:r>
              <a:rPr lang="zh-CN" altLang="en-US" sz="3200" dirty="0" smtClean="0">
                <a:latin typeface="楷体" pitchFamily="49" charset="-122"/>
                <a:ea typeface="楷体" pitchFamily="49" charset="-122"/>
              </a:rPr>
              <a:t>③在一个配位结构中，当配位多面体公用棱。特别是公用面时，其稳定性会降低，而且整离子的电价越高，配位数越低，则上述效应越显著。</a:t>
            </a:r>
          </a:p>
          <a:p>
            <a:endParaRPr lang="zh-CN" altLang="en-US" sz="3200" dirty="0">
              <a:latin typeface="楷体" pitchFamily="49" charset="-122"/>
              <a:ea typeface="楷体" pitchFamily="49" charset="-122"/>
            </a:endParaRPr>
          </a:p>
        </p:txBody>
      </p:sp>
      <p:sp>
        <p:nvSpPr>
          <p:cNvPr id="5" name="TextBox 4"/>
          <p:cNvSpPr txBox="1"/>
          <p:nvPr/>
        </p:nvSpPr>
        <p:spPr>
          <a:xfrm>
            <a:off x="285720" y="2928934"/>
            <a:ext cx="8143932" cy="2062103"/>
          </a:xfrm>
          <a:prstGeom prst="rect">
            <a:avLst/>
          </a:prstGeom>
          <a:noFill/>
        </p:spPr>
        <p:txBody>
          <a:bodyPr wrap="square" rtlCol="0">
            <a:spAutoFit/>
          </a:bodyPr>
          <a:lstStyle/>
          <a:p>
            <a:r>
              <a:rPr lang="zh-CN" altLang="en-US" sz="3200" dirty="0" smtClean="0">
                <a:latin typeface="楷体" pitchFamily="49" charset="-122"/>
                <a:ea typeface="楷体" pitchFamily="49" charset="-122"/>
              </a:rPr>
              <a:t>④在含有一种以上的正离子的晶体中，电价大，配位数小的正离子周围的负离子配位多面体力图共顶连接。</a:t>
            </a:r>
          </a:p>
          <a:p>
            <a:endParaRPr lang="zh-CN" altLang="en-US" sz="3200" dirty="0">
              <a:latin typeface="楷体" pitchFamily="49" charset="-122"/>
              <a:ea typeface="楷体" pitchFamily="49" charset="-122"/>
            </a:endParaRPr>
          </a:p>
        </p:txBody>
      </p:sp>
      <p:sp>
        <p:nvSpPr>
          <p:cNvPr id="6" name="TextBox 5"/>
          <p:cNvSpPr txBox="1"/>
          <p:nvPr/>
        </p:nvSpPr>
        <p:spPr>
          <a:xfrm>
            <a:off x="500034" y="5143512"/>
            <a:ext cx="8143932" cy="584775"/>
          </a:xfrm>
          <a:prstGeom prst="rect">
            <a:avLst/>
          </a:prstGeom>
          <a:noFill/>
        </p:spPr>
        <p:txBody>
          <a:bodyPr wrap="square" rtlCol="0">
            <a:spAutoFit/>
          </a:bodyPr>
          <a:lstStyle/>
          <a:p>
            <a:r>
              <a:rPr lang="zh-CN" altLang="en-US" sz="3200" dirty="0" smtClean="0">
                <a:latin typeface="楷体" pitchFamily="49" charset="-122"/>
                <a:ea typeface="楷体" pitchFamily="49" charset="-122"/>
              </a:rPr>
              <a:t>⑤晶体中配位多面体的类型力图最少</a:t>
            </a:r>
            <a:endParaRPr lang="zh-CN" altLang="en-US" sz="3200" dirty="0">
              <a:latin typeface="楷体" pitchFamily="49" charset="-122"/>
              <a:ea typeface="楷体" pitchFamily="49" charset="-122"/>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14282" y="0"/>
            <a:ext cx="7358114" cy="646331"/>
          </a:xfrm>
          <a:prstGeom prst="rect">
            <a:avLst/>
          </a:prstGeom>
          <a:noFill/>
        </p:spPr>
        <p:txBody>
          <a:bodyPr wrap="square" rtlCol="0">
            <a:spAutoFit/>
          </a:bodyPr>
          <a:lstStyle/>
          <a:p>
            <a:r>
              <a:rPr lang="zh-CN" altLang="en-US" sz="3600" b="1" dirty="0" smtClean="0">
                <a:latin typeface="楷体" pitchFamily="49" charset="-122"/>
                <a:ea typeface="楷体" pitchFamily="49" charset="-122"/>
              </a:rPr>
              <a:t>典型离子化合物的晶体结构</a:t>
            </a:r>
            <a:endParaRPr lang="zh-CN" altLang="en-US" sz="3600" b="1" dirty="0">
              <a:latin typeface="楷体" pitchFamily="49" charset="-122"/>
              <a:ea typeface="楷体" pitchFamily="49" charset="-122"/>
            </a:endParaRPr>
          </a:p>
        </p:txBody>
      </p:sp>
      <p:sp>
        <p:nvSpPr>
          <p:cNvPr id="5" name="TextBox 4"/>
          <p:cNvSpPr txBox="1"/>
          <p:nvPr/>
        </p:nvSpPr>
        <p:spPr>
          <a:xfrm>
            <a:off x="357158" y="785794"/>
            <a:ext cx="7572428" cy="1384995"/>
          </a:xfrm>
          <a:prstGeom prst="rect">
            <a:avLst/>
          </a:prstGeom>
          <a:noFill/>
        </p:spPr>
        <p:txBody>
          <a:bodyPr wrap="square" rtlCol="0">
            <a:spAutoFit/>
          </a:bodyPr>
          <a:lstStyle/>
          <a:p>
            <a:r>
              <a:rPr lang="zh-CN" altLang="en-US" sz="2800" dirty="0" smtClean="0">
                <a:latin typeface="楷体" pitchFamily="49" charset="-122"/>
                <a:ea typeface="楷体" pitchFamily="49" charset="-122"/>
              </a:rPr>
              <a:t>（</a:t>
            </a:r>
            <a:r>
              <a:rPr lang="en-US" sz="2800" dirty="0" smtClean="0">
                <a:latin typeface="楷体" pitchFamily="49" charset="-122"/>
                <a:ea typeface="楷体" pitchFamily="49" charset="-122"/>
              </a:rPr>
              <a:t>1</a:t>
            </a:r>
            <a:r>
              <a:rPr lang="zh-CN" altLang="en-US" sz="2800" dirty="0" smtClean="0">
                <a:latin typeface="楷体" pitchFamily="49" charset="-122"/>
                <a:ea typeface="楷体" pitchFamily="49" charset="-122"/>
              </a:rPr>
              <a:t>）</a:t>
            </a:r>
            <a:r>
              <a:rPr lang="en-US" sz="2800" dirty="0" smtClean="0">
                <a:latin typeface="楷体" pitchFamily="49" charset="-122"/>
                <a:ea typeface="楷体" pitchFamily="49" charset="-122"/>
              </a:rPr>
              <a:t>AB </a:t>
            </a:r>
            <a:r>
              <a:rPr lang="zh-CN" altLang="en-US" sz="2800" dirty="0" smtClean="0">
                <a:latin typeface="楷体" pitchFamily="49" charset="-122"/>
                <a:ea typeface="楷体" pitchFamily="49" charset="-122"/>
              </a:rPr>
              <a:t>型</a:t>
            </a:r>
            <a:r>
              <a:rPr lang="en-US" sz="2800" dirty="0" smtClean="0">
                <a:latin typeface="楷体" pitchFamily="49" charset="-122"/>
                <a:ea typeface="楷体" pitchFamily="49" charset="-122"/>
              </a:rPr>
              <a:t>---</a:t>
            </a:r>
            <a:r>
              <a:rPr lang="en-US" sz="2800" dirty="0" err="1" smtClean="0">
                <a:latin typeface="楷体" pitchFamily="49" charset="-122"/>
                <a:ea typeface="楷体" pitchFamily="49" charset="-122"/>
              </a:rPr>
              <a:t>NaCl</a:t>
            </a:r>
            <a:r>
              <a:rPr lang="zh-CN" altLang="en-US" sz="2800" dirty="0" smtClean="0">
                <a:latin typeface="楷体" pitchFamily="49" charset="-122"/>
                <a:ea typeface="楷体" pitchFamily="49" charset="-122"/>
              </a:rPr>
              <a:t>，</a:t>
            </a:r>
            <a:r>
              <a:rPr lang="en-US" sz="2800" dirty="0" err="1" smtClean="0">
                <a:latin typeface="楷体" pitchFamily="49" charset="-122"/>
                <a:ea typeface="楷体" pitchFamily="49" charset="-122"/>
              </a:rPr>
              <a:t>CsCl</a:t>
            </a:r>
            <a:r>
              <a:rPr lang="zh-CN" altLang="en-US" sz="2800" dirty="0" smtClean="0">
                <a:latin typeface="楷体" pitchFamily="49" charset="-122"/>
                <a:ea typeface="楷体" pitchFamily="49" charset="-122"/>
              </a:rPr>
              <a:t>，</a:t>
            </a:r>
            <a:r>
              <a:rPr lang="en-US" sz="2800" dirty="0" err="1" smtClean="0">
                <a:latin typeface="楷体" pitchFamily="49" charset="-122"/>
                <a:ea typeface="楷体" pitchFamily="49" charset="-122"/>
              </a:rPr>
              <a:t>ZnS</a:t>
            </a:r>
            <a:r>
              <a:rPr lang="zh-CN" altLang="en-US" sz="2800" dirty="0" smtClean="0">
                <a:latin typeface="楷体" pitchFamily="49" charset="-122"/>
                <a:ea typeface="楷体" pitchFamily="49" charset="-122"/>
              </a:rPr>
              <a:t>（闪锌矿</a:t>
            </a:r>
            <a:r>
              <a:rPr lang="zh-CN" altLang="en-US" sz="2800" dirty="0" smtClean="0">
                <a:latin typeface="楷体" pitchFamily="49" charset="-122"/>
                <a:ea typeface="楷体" pitchFamily="49" charset="-122"/>
              </a:rPr>
              <a:t>），              </a:t>
            </a:r>
            <a:r>
              <a:rPr lang="en-US" sz="2800" dirty="0" err="1" smtClean="0">
                <a:latin typeface="楷体" pitchFamily="49" charset="-122"/>
                <a:ea typeface="楷体" pitchFamily="49" charset="-122"/>
              </a:rPr>
              <a:t>ZnS</a:t>
            </a:r>
            <a:r>
              <a:rPr lang="zh-CN" altLang="en-US" sz="2800" dirty="0" smtClean="0">
                <a:latin typeface="楷体" pitchFamily="49" charset="-122"/>
                <a:ea typeface="楷体" pitchFamily="49" charset="-122"/>
              </a:rPr>
              <a:t>（纤锌矿）</a:t>
            </a:r>
          </a:p>
          <a:p>
            <a:endParaRPr lang="zh-CN" altLang="en-US" sz="2800" dirty="0">
              <a:latin typeface="楷体" pitchFamily="49" charset="-122"/>
              <a:ea typeface="楷体" pitchFamily="49" charset="-122"/>
            </a:endParaRPr>
          </a:p>
        </p:txBody>
      </p:sp>
      <p:pic>
        <p:nvPicPr>
          <p:cNvPr id="7" name="图片 6" descr="C:\Users\dell\Desktop\材料人辅导班\SAM_2553.JPG"/>
          <p:cNvPicPr/>
          <p:nvPr/>
        </p:nvPicPr>
        <p:blipFill>
          <a:blip r:embed="rId2" cstate="print"/>
          <a:srcRect/>
          <a:stretch>
            <a:fillRect/>
          </a:stretch>
        </p:blipFill>
        <p:spPr bwMode="auto">
          <a:xfrm>
            <a:off x="1000100" y="2000240"/>
            <a:ext cx="5702938" cy="4214842"/>
          </a:xfrm>
          <a:prstGeom prst="rect">
            <a:avLst/>
          </a:prstGeom>
          <a:noFill/>
          <a:ln w="9525">
            <a:noFill/>
            <a:miter lim="800000"/>
            <a:headEnd/>
            <a:tailEnd/>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85720" y="214290"/>
            <a:ext cx="8143932" cy="1200329"/>
          </a:xfrm>
          <a:prstGeom prst="rect">
            <a:avLst/>
          </a:prstGeom>
          <a:noFill/>
        </p:spPr>
        <p:txBody>
          <a:bodyPr wrap="square" rtlCol="0">
            <a:spAutoFit/>
          </a:bodyPr>
          <a:lstStyle/>
          <a:p>
            <a:r>
              <a:rPr lang="en-US" sz="3600" dirty="0" err="1" smtClean="0">
                <a:latin typeface="楷体" pitchFamily="49" charset="-122"/>
                <a:ea typeface="楷体" pitchFamily="49" charset="-122"/>
              </a:rPr>
              <a:t>CsCl</a:t>
            </a:r>
            <a:endParaRPr lang="zh-CN" altLang="en-US" sz="3600" dirty="0" smtClean="0">
              <a:latin typeface="楷体" pitchFamily="49" charset="-122"/>
              <a:ea typeface="楷体" pitchFamily="49" charset="-122"/>
            </a:endParaRPr>
          </a:p>
          <a:p>
            <a:endParaRPr lang="zh-CN" altLang="en-US" sz="3600" dirty="0">
              <a:latin typeface="楷体" pitchFamily="49" charset="-122"/>
              <a:ea typeface="楷体" pitchFamily="49" charset="-122"/>
            </a:endParaRPr>
          </a:p>
        </p:txBody>
      </p:sp>
      <p:pic>
        <p:nvPicPr>
          <p:cNvPr id="6" name="图片 5" descr="C:\Users\dell\Desktop\材料人辅导班\SAM_2552.JPG"/>
          <p:cNvPicPr/>
          <p:nvPr/>
        </p:nvPicPr>
        <p:blipFill>
          <a:blip r:embed="rId2" cstate="print"/>
          <a:srcRect/>
          <a:stretch>
            <a:fillRect/>
          </a:stretch>
        </p:blipFill>
        <p:spPr bwMode="auto">
          <a:xfrm>
            <a:off x="571472" y="1071546"/>
            <a:ext cx="7786742" cy="5357850"/>
          </a:xfrm>
          <a:prstGeom prst="rect">
            <a:avLst/>
          </a:prstGeom>
          <a:noFill/>
          <a:ln w="9525">
            <a:noFill/>
            <a:miter lim="800000"/>
            <a:headEnd/>
            <a:tailEnd/>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57158" y="214290"/>
            <a:ext cx="3071834" cy="954107"/>
          </a:xfrm>
          <a:prstGeom prst="rect">
            <a:avLst/>
          </a:prstGeom>
          <a:noFill/>
        </p:spPr>
        <p:txBody>
          <a:bodyPr wrap="square" rtlCol="0">
            <a:spAutoFit/>
          </a:bodyPr>
          <a:lstStyle/>
          <a:p>
            <a:r>
              <a:rPr lang="en-US" sz="2800" dirty="0" err="1" smtClean="0">
                <a:latin typeface="楷体" pitchFamily="49" charset="-122"/>
                <a:ea typeface="楷体" pitchFamily="49" charset="-122"/>
              </a:rPr>
              <a:t>ZnS</a:t>
            </a:r>
            <a:endParaRPr lang="zh-CN" altLang="en-US" sz="2800" dirty="0" smtClean="0">
              <a:latin typeface="楷体" pitchFamily="49" charset="-122"/>
              <a:ea typeface="楷体" pitchFamily="49" charset="-122"/>
            </a:endParaRPr>
          </a:p>
          <a:p>
            <a:endParaRPr lang="zh-CN" altLang="en-US" sz="2800" dirty="0">
              <a:latin typeface="楷体" pitchFamily="49" charset="-122"/>
              <a:ea typeface="楷体" pitchFamily="49" charset="-122"/>
            </a:endParaRPr>
          </a:p>
        </p:txBody>
      </p:sp>
      <p:pic>
        <p:nvPicPr>
          <p:cNvPr id="5" name="图片 4" descr="C:\Users\dell\Desktop\材料人辅导班\SAM_2554.JPG"/>
          <p:cNvPicPr/>
          <p:nvPr/>
        </p:nvPicPr>
        <p:blipFill>
          <a:blip r:embed="rId2" cstate="print"/>
          <a:srcRect/>
          <a:stretch>
            <a:fillRect/>
          </a:stretch>
        </p:blipFill>
        <p:spPr bwMode="auto">
          <a:xfrm>
            <a:off x="642910" y="857232"/>
            <a:ext cx="6786610" cy="5072098"/>
          </a:xfrm>
          <a:prstGeom prst="rect">
            <a:avLst/>
          </a:prstGeom>
          <a:noFill/>
          <a:ln w="9525">
            <a:noFill/>
            <a:miter lim="800000"/>
            <a:headEnd/>
            <a:tailEnd/>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C:\Users\dell\Desktop\材料人辅导班\SAM_2555.JPG"/>
          <p:cNvPicPr/>
          <p:nvPr/>
        </p:nvPicPr>
        <p:blipFill>
          <a:blip r:embed="rId2" cstate="print"/>
          <a:srcRect/>
          <a:stretch>
            <a:fillRect/>
          </a:stretch>
        </p:blipFill>
        <p:spPr bwMode="auto">
          <a:xfrm>
            <a:off x="857224" y="357166"/>
            <a:ext cx="7209187" cy="5643602"/>
          </a:xfrm>
          <a:prstGeom prst="rect">
            <a:avLst/>
          </a:prstGeom>
          <a:noFill/>
          <a:ln w="9525">
            <a:noFill/>
            <a:miter lim="800000"/>
            <a:headEnd/>
            <a:tailEnd/>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500034" y="500042"/>
            <a:ext cx="8072494" cy="3785652"/>
          </a:xfrm>
          <a:prstGeom prst="rect">
            <a:avLst/>
          </a:prstGeom>
          <a:noFill/>
        </p:spPr>
        <p:txBody>
          <a:bodyPr wrap="square" rtlCol="0">
            <a:spAutoFit/>
          </a:bodyPr>
          <a:lstStyle/>
          <a:p>
            <a:r>
              <a:rPr lang="en-US" sz="4000" dirty="0" smtClean="0">
                <a:latin typeface="楷体" pitchFamily="49" charset="-122"/>
                <a:ea typeface="楷体" pitchFamily="49" charset="-122"/>
              </a:rPr>
              <a:t>(2)AB2  (CaF2)</a:t>
            </a:r>
            <a:endParaRPr lang="zh-CN" altLang="en-US" sz="4000" dirty="0" smtClean="0">
              <a:latin typeface="楷体" pitchFamily="49" charset="-122"/>
              <a:ea typeface="楷体" pitchFamily="49" charset="-122"/>
            </a:endParaRPr>
          </a:p>
          <a:p>
            <a:r>
              <a:rPr lang="en-US" sz="4000" dirty="0" smtClean="0">
                <a:latin typeface="楷体" pitchFamily="49" charset="-122"/>
                <a:ea typeface="楷体" pitchFamily="49" charset="-122"/>
              </a:rPr>
              <a:t>(3)A2B3(</a:t>
            </a:r>
            <a:r>
              <a:rPr lang="en-US" altLang="zh-CN" sz="4000" dirty="0" smtClean="0">
                <a:latin typeface="楷体" pitchFamily="49" charset="-122"/>
                <a:ea typeface="楷体" pitchFamily="49" charset="-122"/>
              </a:rPr>
              <a:t>а</a:t>
            </a:r>
            <a:r>
              <a:rPr lang="en-US" sz="4000" dirty="0" smtClean="0">
                <a:latin typeface="楷体" pitchFamily="49" charset="-122"/>
                <a:ea typeface="楷体" pitchFamily="49" charset="-122"/>
              </a:rPr>
              <a:t>-Al</a:t>
            </a:r>
            <a:r>
              <a:rPr lang="en-US" sz="4000" baseline="-25000" dirty="0" smtClean="0">
                <a:latin typeface="楷体" pitchFamily="49" charset="-122"/>
                <a:ea typeface="楷体" pitchFamily="49" charset="-122"/>
              </a:rPr>
              <a:t>2</a:t>
            </a:r>
            <a:r>
              <a:rPr lang="en-US" sz="4000" dirty="0" smtClean="0">
                <a:latin typeface="楷体" pitchFamily="49" charset="-122"/>
                <a:ea typeface="楷体" pitchFamily="49" charset="-122"/>
              </a:rPr>
              <a:t>O</a:t>
            </a:r>
            <a:r>
              <a:rPr lang="en-US" sz="4000" baseline="-25000" dirty="0" smtClean="0">
                <a:latin typeface="楷体" pitchFamily="49" charset="-122"/>
                <a:ea typeface="楷体" pitchFamily="49" charset="-122"/>
              </a:rPr>
              <a:t>3</a:t>
            </a:r>
            <a:r>
              <a:rPr lang="en-US" sz="4000" dirty="0" smtClean="0">
                <a:latin typeface="楷体" pitchFamily="49" charset="-122"/>
                <a:ea typeface="楷体" pitchFamily="49" charset="-122"/>
              </a:rPr>
              <a:t>)</a:t>
            </a:r>
            <a:endParaRPr lang="zh-CN" altLang="en-US" sz="4000" dirty="0" smtClean="0">
              <a:latin typeface="楷体" pitchFamily="49" charset="-122"/>
              <a:ea typeface="楷体" pitchFamily="49" charset="-122"/>
            </a:endParaRPr>
          </a:p>
          <a:p>
            <a:r>
              <a:rPr lang="en-US" sz="4000" dirty="0" smtClean="0">
                <a:latin typeface="楷体" pitchFamily="49" charset="-122"/>
                <a:ea typeface="楷体" pitchFamily="49" charset="-122"/>
              </a:rPr>
              <a:t>(4)ABO3----</a:t>
            </a:r>
            <a:r>
              <a:rPr lang="zh-CN" altLang="en-US" sz="4000" dirty="0" smtClean="0">
                <a:latin typeface="楷体" pitchFamily="49" charset="-122"/>
                <a:ea typeface="楷体" pitchFamily="49" charset="-122"/>
              </a:rPr>
              <a:t>钙钛矿</a:t>
            </a:r>
            <a:r>
              <a:rPr lang="en-US" sz="4000" dirty="0" smtClean="0">
                <a:latin typeface="楷体" pitchFamily="49" charset="-122"/>
                <a:ea typeface="楷体" pitchFamily="49" charset="-122"/>
              </a:rPr>
              <a:t>(</a:t>
            </a:r>
            <a:r>
              <a:rPr lang="zh-CN" altLang="en-US" sz="4000" dirty="0" smtClean="0">
                <a:latin typeface="楷体" pitchFamily="49" charset="-122"/>
                <a:ea typeface="楷体" pitchFamily="49" charset="-122"/>
              </a:rPr>
              <a:t>必须会画。</a:t>
            </a:r>
            <a:r>
              <a:rPr lang="zh-CN" altLang="en-US" sz="4000" dirty="0" smtClean="0">
                <a:latin typeface="楷体" pitchFamily="49" charset="-122"/>
                <a:ea typeface="楷体" pitchFamily="49" charset="-122"/>
              </a:rPr>
              <a:t>并    且</a:t>
            </a:r>
            <a:r>
              <a:rPr lang="zh-CN" altLang="en-US" sz="4000" dirty="0" smtClean="0">
                <a:latin typeface="楷体" pitchFamily="49" charset="-122"/>
                <a:ea typeface="楷体" pitchFamily="49" charset="-122"/>
              </a:rPr>
              <a:t>十分熟练</a:t>
            </a:r>
            <a:r>
              <a:rPr lang="en-US" sz="4000" dirty="0" smtClean="0">
                <a:latin typeface="楷体" pitchFamily="49" charset="-122"/>
                <a:ea typeface="楷体" pitchFamily="49" charset="-122"/>
              </a:rPr>
              <a:t>)</a:t>
            </a:r>
            <a:endParaRPr lang="zh-CN" altLang="en-US" sz="4000" dirty="0" smtClean="0">
              <a:latin typeface="楷体" pitchFamily="49" charset="-122"/>
              <a:ea typeface="楷体" pitchFamily="49" charset="-122"/>
            </a:endParaRPr>
          </a:p>
          <a:p>
            <a:r>
              <a:rPr lang="zh-CN" altLang="en-US" sz="4000" dirty="0" smtClean="0">
                <a:latin typeface="楷体" pitchFamily="49" charset="-122"/>
                <a:ea typeface="楷体" pitchFamily="49" charset="-122"/>
              </a:rPr>
              <a:t>（</a:t>
            </a:r>
            <a:r>
              <a:rPr lang="en-US" sz="4000" dirty="0" smtClean="0">
                <a:latin typeface="楷体" pitchFamily="49" charset="-122"/>
                <a:ea typeface="楷体" pitchFamily="49" charset="-122"/>
              </a:rPr>
              <a:t>5</a:t>
            </a:r>
            <a:r>
              <a:rPr lang="zh-CN" altLang="en-US" sz="4000" dirty="0" smtClean="0">
                <a:latin typeface="楷体" pitchFamily="49" charset="-122"/>
                <a:ea typeface="楷体" pitchFamily="49" charset="-122"/>
              </a:rPr>
              <a:t>）</a:t>
            </a:r>
            <a:r>
              <a:rPr lang="en-US" sz="4000" dirty="0" smtClean="0">
                <a:latin typeface="楷体" pitchFamily="49" charset="-122"/>
                <a:ea typeface="楷体" pitchFamily="49" charset="-122"/>
              </a:rPr>
              <a:t>AB2O4</a:t>
            </a:r>
            <a:r>
              <a:rPr lang="zh-CN" altLang="en-US" sz="4000" dirty="0" smtClean="0">
                <a:latin typeface="楷体" pitchFamily="49" charset="-122"/>
                <a:ea typeface="楷体" pitchFamily="49" charset="-122"/>
              </a:rPr>
              <a:t>（尖晶石结构）</a:t>
            </a:r>
          </a:p>
          <a:p>
            <a:endParaRPr lang="zh-CN" altLang="en-US" sz="4000" dirty="0">
              <a:latin typeface="楷体" pitchFamily="49" charset="-122"/>
              <a:ea typeface="楷体" pitchFamily="49" charset="-122"/>
            </a:endParaRPr>
          </a:p>
        </p:txBody>
      </p:sp>
    </p:spTree>
  </p:cSld>
  <p:clrMapOvr>
    <a:masterClrMapping/>
  </p:clrMapOvr>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30</TotalTime>
  <Words>977</Words>
  <PresentationFormat>全屏显示(4:3)</PresentationFormat>
  <Paragraphs>55</Paragraphs>
  <Slides>22</Slides>
  <Notes>0</Notes>
  <HiddenSlides>0</HiddenSlides>
  <MMClips>0</MMClips>
  <ScaleCrop>false</ScaleCrop>
  <HeadingPairs>
    <vt:vector size="4" baseType="variant">
      <vt:variant>
        <vt:lpstr>主题</vt:lpstr>
      </vt:variant>
      <vt:variant>
        <vt:i4>1</vt:i4>
      </vt:variant>
      <vt:variant>
        <vt:lpstr>幻灯片标题</vt:lpstr>
      </vt:variant>
      <vt:variant>
        <vt:i4>22</vt:i4>
      </vt:variant>
    </vt:vector>
  </HeadingPairs>
  <TitlesOfParts>
    <vt:vector size="23" baseType="lpstr">
      <vt:lpstr>Office 主题</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dell</dc:creator>
  <cp:lastModifiedBy>dell</cp:lastModifiedBy>
  <cp:revision>4</cp:revision>
  <dcterms:created xsi:type="dcterms:W3CDTF">2014-06-14T06:10:01Z</dcterms:created>
  <dcterms:modified xsi:type="dcterms:W3CDTF">2014-06-14T06:50:58Z</dcterms:modified>
</cp:coreProperties>
</file>