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activeX/activeX15.xml" ContentType="application/vnd.ms-office.activeX+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activeX/activeX2.xml" ContentType="application/vnd.ms-office.activeX+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activeX/activeX11.xml" ContentType="application/vnd.ms-office.activeX+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embeddings/oleObject8.bin" ContentType="application/vnd.openxmlformats-officedocument.oleObject"/>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embeddings/oleObject4.bin" ContentType="application/vnd.openxmlformats-officedocument.oleObject"/>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activeX/activeX7.xml" ContentType="application/vnd.ms-office.activeX+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activeX/activeX5.xml" ContentType="application/vnd.ms-office.activeX+xml"/>
  <Override PartName="/ppt/activeX/activeX16.xml" ContentType="application/vnd.ms-office.activeX+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activeX/activeX3.xml" ContentType="application/vnd.ms-office.activeX+xml"/>
  <Override PartName="/ppt/activeX/activeX14.xml" ContentType="application/vnd.ms-office.activeX+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Override PartName="/ppt/activeX/activeX1.xml" ContentType="application/vnd.ms-office.activeX+xml"/>
  <Default Extension="jpeg" ContentType="image/jpeg"/>
  <Override PartName="/ppt/activeX/activeX12.xml" ContentType="application/vnd.ms-office.activeX+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activeX/activeX10.xml" ContentType="application/vnd.ms-office.activeX+xml"/>
  <Override PartName="/ppt/embeddings/oleObject7.bin" ContentType="application/vnd.openxmlformats-officedocument.oleObject"/>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embeddings/oleObject5.bin" ContentType="application/vnd.openxmlformats-officedocument.oleObject"/>
  <Override PartName="/ppt/slideLayouts/slideLayout10.xml" ContentType="application/vnd.openxmlformats-officedocument.presentationml.slideLayout+xml"/>
  <Default Extension="gif" ContentType="image/gif"/>
  <Default Extension="vml" ContentType="application/vnd.openxmlformats-officedocument.vmlDrawing"/>
  <Override PartName="/ppt/embeddings/oleObject3.bin" ContentType="application/vnd.openxmlformats-officedocument.oleObject"/>
  <Override PartName="/ppt/slides/slide89.xml" ContentType="application/vnd.openxmlformats-officedocument.presentationml.slide+xml"/>
  <Override PartName="/ppt/embeddings/oleObject1.bin" ContentType="application/vnd.openxmlformats-officedocument.oleObject"/>
  <Override PartName="/ppt/activeX/activeX8.xml" ContentType="application/vnd.ms-office.activeX+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activeX/activeX6.xml" ContentType="application/vnd.ms-office.activeX+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activeX/activeX4.xml" ContentType="application/vnd.ms-office.activeX+xml"/>
  <Override PartName="/ppt/activeX/activeX17.xml" ContentType="application/vnd.ms-office.activeX+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activeX/activeX13.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embeddings/oleObject6.bin" ContentType="application/vnd.openxmlformats-officedocument.oleObject"/>
  <Override PartName="/ppt/slides/slide79.xml" ContentType="application/vnd.openxmlformats-officedocument.presentationml.slide+xml"/>
  <Override PartName="/ppt/embeddings/oleObject2.bin" ContentType="application/vnd.openxmlformats-officedocument.oleObject"/>
  <Override PartName="/ppt/activeX/activeX9.xml" ContentType="application/vnd.ms-office.activeX+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activeX/activeX18.xml" ContentType="application/vnd.ms-office.activeX+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5" r:id="rId2"/>
    <p:sldId id="276" r:id="rId3"/>
    <p:sldId id="277" r:id="rId4"/>
    <p:sldId id="278" r:id="rId5"/>
    <p:sldId id="369" r:id="rId6"/>
    <p:sldId id="370" r:id="rId7"/>
    <p:sldId id="279" r:id="rId8"/>
    <p:sldId id="280" r:id="rId9"/>
    <p:sldId id="281" r:id="rId10"/>
    <p:sldId id="282" r:id="rId11"/>
    <p:sldId id="284" r:id="rId12"/>
    <p:sldId id="285" r:id="rId13"/>
    <p:sldId id="286" r:id="rId14"/>
    <p:sldId id="288" r:id="rId15"/>
    <p:sldId id="372" r:id="rId16"/>
    <p:sldId id="378" r:id="rId17"/>
    <p:sldId id="379" r:id="rId18"/>
    <p:sldId id="373" r:id="rId19"/>
    <p:sldId id="374" r:id="rId20"/>
    <p:sldId id="375" r:id="rId21"/>
    <p:sldId id="376" r:id="rId22"/>
    <p:sldId id="289" r:id="rId23"/>
    <p:sldId id="290" r:id="rId24"/>
    <p:sldId id="292" r:id="rId25"/>
    <p:sldId id="293" r:id="rId26"/>
    <p:sldId id="294" r:id="rId27"/>
    <p:sldId id="295" r:id="rId28"/>
    <p:sldId id="296" r:id="rId29"/>
    <p:sldId id="297" r:id="rId30"/>
    <p:sldId id="298" r:id="rId31"/>
    <p:sldId id="299" r:id="rId32"/>
    <p:sldId id="300" r:id="rId33"/>
    <p:sldId id="301" r:id="rId34"/>
    <p:sldId id="303" r:id="rId35"/>
    <p:sldId id="304" r:id="rId36"/>
    <p:sldId id="306" r:id="rId37"/>
    <p:sldId id="307" r:id="rId38"/>
    <p:sldId id="308" r:id="rId39"/>
    <p:sldId id="309" r:id="rId40"/>
    <p:sldId id="310" r:id="rId41"/>
    <p:sldId id="311" r:id="rId42"/>
    <p:sldId id="320" r:id="rId43"/>
    <p:sldId id="321" r:id="rId44"/>
    <p:sldId id="322" r:id="rId45"/>
    <p:sldId id="323" r:id="rId46"/>
    <p:sldId id="324" r:id="rId47"/>
    <p:sldId id="325" r:id="rId48"/>
    <p:sldId id="326" r:id="rId49"/>
    <p:sldId id="327" r:id="rId50"/>
    <p:sldId id="328" r:id="rId51"/>
    <p:sldId id="329" r:id="rId52"/>
    <p:sldId id="330" r:id="rId53"/>
    <p:sldId id="331" r:id="rId54"/>
    <p:sldId id="332" r:id="rId55"/>
    <p:sldId id="333" r:id="rId56"/>
    <p:sldId id="334" r:id="rId57"/>
    <p:sldId id="335" r:id="rId58"/>
    <p:sldId id="336" r:id="rId59"/>
    <p:sldId id="337" r:id="rId60"/>
    <p:sldId id="338" r:id="rId61"/>
    <p:sldId id="339" r:id="rId62"/>
    <p:sldId id="340" r:id="rId63"/>
    <p:sldId id="341" r:id="rId64"/>
    <p:sldId id="342" r:id="rId65"/>
    <p:sldId id="343" r:id="rId66"/>
    <p:sldId id="344" r:id="rId67"/>
    <p:sldId id="345" r:id="rId68"/>
    <p:sldId id="346" r:id="rId69"/>
    <p:sldId id="347" r:id="rId70"/>
    <p:sldId id="348" r:id="rId71"/>
    <p:sldId id="349" r:id="rId72"/>
    <p:sldId id="350" r:id="rId73"/>
    <p:sldId id="351" r:id="rId74"/>
    <p:sldId id="352" r:id="rId75"/>
    <p:sldId id="353" r:id="rId76"/>
    <p:sldId id="354" r:id="rId77"/>
    <p:sldId id="355" r:id="rId78"/>
    <p:sldId id="356" r:id="rId79"/>
    <p:sldId id="357" r:id="rId80"/>
    <p:sldId id="358" r:id="rId81"/>
    <p:sldId id="359" r:id="rId82"/>
    <p:sldId id="360" r:id="rId83"/>
    <p:sldId id="361" r:id="rId84"/>
    <p:sldId id="362" r:id="rId85"/>
    <p:sldId id="367" r:id="rId86"/>
    <p:sldId id="363" r:id="rId87"/>
    <p:sldId id="364" r:id="rId88"/>
    <p:sldId id="365" r:id="rId89"/>
    <p:sldId id="366" r:id="rId90"/>
  </p:sldIdLst>
  <p:sldSz cx="9144000" cy="6858000" type="screen4x3"/>
  <p:notesSz cx="6858000" cy="9144000"/>
  <p:defaultTextStyle>
    <a:defPPr>
      <a:defRPr lang="zh-CN"/>
    </a:defPPr>
    <a:lvl1pPr algn="r" rtl="0" fontAlgn="base">
      <a:spcBef>
        <a:spcPct val="0"/>
      </a:spcBef>
      <a:spcAft>
        <a:spcPct val="0"/>
      </a:spcAft>
      <a:defRPr kern="1200">
        <a:solidFill>
          <a:schemeClr val="tx1"/>
        </a:solidFill>
        <a:latin typeface="Arial" charset="0"/>
        <a:ea typeface="宋体" pitchFamily="2" charset="-122"/>
        <a:cs typeface="+mn-cs"/>
      </a:defRPr>
    </a:lvl1pPr>
    <a:lvl2pPr marL="457200" algn="r" rtl="0" fontAlgn="base">
      <a:spcBef>
        <a:spcPct val="0"/>
      </a:spcBef>
      <a:spcAft>
        <a:spcPct val="0"/>
      </a:spcAft>
      <a:defRPr kern="1200">
        <a:solidFill>
          <a:schemeClr val="tx1"/>
        </a:solidFill>
        <a:latin typeface="Arial" charset="0"/>
        <a:ea typeface="宋体" pitchFamily="2" charset="-122"/>
        <a:cs typeface="+mn-cs"/>
      </a:defRPr>
    </a:lvl2pPr>
    <a:lvl3pPr marL="914400" algn="r" rtl="0" fontAlgn="base">
      <a:spcBef>
        <a:spcPct val="0"/>
      </a:spcBef>
      <a:spcAft>
        <a:spcPct val="0"/>
      </a:spcAft>
      <a:defRPr kern="1200">
        <a:solidFill>
          <a:schemeClr val="tx1"/>
        </a:solidFill>
        <a:latin typeface="Arial" charset="0"/>
        <a:ea typeface="宋体" pitchFamily="2" charset="-122"/>
        <a:cs typeface="+mn-cs"/>
      </a:defRPr>
    </a:lvl3pPr>
    <a:lvl4pPr marL="1371600" algn="r" rtl="0" fontAlgn="base">
      <a:spcBef>
        <a:spcPct val="0"/>
      </a:spcBef>
      <a:spcAft>
        <a:spcPct val="0"/>
      </a:spcAft>
      <a:defRPr kern="1200">
        <a:solidFill>
          <a:schemeClr val="tx1"/>
        </a:solidFill>
        <a:latin typeface="Arial" charset="0"/>
        <a:ea typeface="宋体" pitchFamily="2" charset="-122"/>
        <a:cs typeface="+mn-cs"/>
      </a:defRPr>
    </a:lvl4pPr>
    <a:lvl5pPr marL="1828800" algn="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333300"/>
    <a:srgbClr val="66FFFF"/>
    <a:srgbClr val="EAEAEA"/>
    <a:srgbClr val="0000FF"/>
    <a:srgbClr val="FF0066"/>
    <a:srgbClr val="0099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660"/>
  </p:normalViewPr>
  <p:slideViewPr>
    <p:cSldViewPr>
      <p:cViewPr varScale="1">
        <p:scale>
          <a:sx n="71" d="100"/>
          <a:sy n="71" d="100"/>
        </p:scale>
        <p:origin x="-135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14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activeX/activeX3.xml><?xml version="1.0" encoding="utf-8"?>
<ax:ocx xmlns:ax="http://schemas.microsoft.com/office/2006/activeX" xmlns:r="http://schemas.openxmlformats.org/officeDocument/2006/relationships" ax:classid="{D27CDB6E-AE6D-11CF-96B8-444553540000}" ax:persistence="persistStorage" r:id="rId1"/>
</file>

<file path=ppt/activeX/activeX4.xml><?xml version="1.0" encoding="utf-8"?>
<ax:ocx xmlns:ax="http://schemas.microsoft.com/office/2006/activeX" xmlns:r="http://schemas.openxmlformats.org/officeDocument/2006/relationships" ax:classid="{D27CDB6E-AE6D-11CF-96B8-444553540000}" ax:persistence="persistStorage" r:id="rId1"/>
</file>

<file path=ppt/activeX/activeX5.xml><?xml version="1.0" encoding="utf-8"?>
<ax:ocx xmlns:ax="http://schemas.microsoft.com/office/2006/activeX" xmlns:r="http://schemas.openxmlformats.org/officeDocument/2006/relationships" ax:classid="{D27CDB6E-AE6D-11CF-96B8-444553540000}" ax:persistence="persistStorage" r:id="rId1"/>
</file>

<file path=ppt/activeX/activeX6.xml><?xml version="1.0" encoding="utf-8"?>
<ax:ocx xmlns:ax="http://schemas.microsoft.com/office/2006/activeX" xmlns:r="http://schemas.openxmlformats.org/officeDocument/2006/relationships" ax:classid="{D27CDB6E-AE6D-11CF-96B8-444553540000}" ax:persistence="persistStorage" r:id="rId1"/>
</file>

<file path=ppt/activeX/activeX7.xml><?xml version="1.0" encoding="utf-8"?>
<ax:ocx xmlns:ax="http://schemas.microsoft.com/office/2006/activeX" xmlns:r="http://schemas.openxmlformats.org/officeDocument/2006/relationships" ax:classid="{D27CDB6E-AE6D-11CF-96B8-444553540000}" ax:persistence="persistStorage" r:id="rId1"/>
</file>

<file path=ppt/activeX/activeX8.xml><?xml version="1.0" encoding="utf-8"?>
<ax:ocx xmlns:ax="http://schemas.microsoft.com/office/2006/activeX" xmlns:r="http://schemas.openxmlformats.org/officeDocument/2006/relationships" ax:classid="{D27CDB6E-AE6D-11CF-96B8-444553540000}" ax:persistence="persistStorage" r:id="rId1"/>
</file>

<file path=ppt/activeX/activeX9.xml><?xml version="1.0" encoding="utf-8"?>
<ax:ocx xmlns:ax="http://schemas.microsoft.com/office/2006/activeX" xmlns:r="http://schemas.openxmlformats.org/officeDocument/2006/relationships" ax:classid="{D27CDB6E-AE6D-11CF-96B8-444553540000}" ax:persistence="persistStorage" r:id="rId1"/>
</file>

<file path=ppt/activeX/activeX10.xml><?xml version="1.0" encoding="utf-8"?>
<ax:ocx xmlns:ax="http://schemas.microsoft.com/office/2006/activeX" xmlns:r="http://schemas.openxmlformats.org/officeDocument/2006/relationships" ax:classid="{D27CDB6E-AE6D-11CF-96B8-444553540000}" ax:persistence="persistStorage" r:id="rId1"/>
</file>

<file path=ppt/activeX/activeX11.xml><?xml version="1.0" encoding="utf-8"?>
<ax:ocx xmlns:ax="http://schemas.microsoft.com/office/2006/activeX" xmlns:r="http://schemas.openxmlformats.org/officeDocument/2006/relationships" ax:classid="{D27CDB6E-AE6D-11CF-96B8-444553540000}" ax:persistence="persistStorage" r:id="rId1"/>
</file>

<file path=ppt/activeX/activeX12.xml><?xml version="1.0" encoding="utf-8"?>
<ax:ocx xmlns:ax="http://schemas.microsoft.com/office/2006/activeX" xmlns:r="http://schemas.openxmlformats.org/officeDocument/2006/relationships" ax:classid="{D27CDB6E-AE6D-11CF-96B8-444553540000}" ax:persistence="persistStorage" r:id="rId1"/>
</file>

<file path=ppt/activeX/activeX13.xml><?xml version="1.0" encoding="utf-8"?>
<ax:ocx xmlns:ax="http://schemas.microsoft.com/office/2006/activeX" xmlns:r="http://schemas.openxmlformats.org/officeDocument/2006/relationships" ax:classid="{D27CDB6E-AE6D-11CF-96B8-444553540000}" ax:persistence="persistStorage" r:id="rId1"/>
</file>

<file path=ppt/activeX/activeX14.xml><?xml version="1.0" encoding="utf-8"?>
<ax:ocx xmlns:ax="http://schemas.microsoft.com/office/2006/activeX" xmlns:r="http://schemas.openxmlformats.org/officeDocument/2006/relationships" ax:classid="{D27CDB6E-AE6D-11CF-96B8-444553540000}" ax:persistence="persistStorage" r:id="rId1"/>
</file>

<file path=ppt/activeX/activeX15.xml><?xml version="1.0" encoding="utf-8"?>
<ax:ocx xmlns:ax="http://schemas.microsoft.com/office/2006/activeX" xmlns:r="http://schemas.openxmlformats.org/officeDocument/2006/relationships" ax:classid="{D27CDB6E-AE6D-11CF-96B8-444553540000}" ax:persistence="persistStorage" r:id="rId1"/>
</file>

<file path=ppt/activeX/activeX16.xml><?xml version="1.0" encoding="utf-8"?>
<ax:ocx xmlns:ax="http://schemas.microsoft.com/office/2006/activeX" xmlns:r="http://schemas.openxmlformats.org/officeDocument/2006/relationships" ax:classid="{D27CDB6E-AE6D-11CF-96B8-444553540000}" ax:persistence="persistStorage" r:id="rId1"/>
</file>

<file path=ppt/activeX/activeX17.xml><?xml version="1.0" encoding="utf-8"?>
<ax:ocx xmlns:ax="http://schemas.microsoft.com/office/2006/activeX" xmlns:r="http://schemas.openxmlformats.org/officeDocument/2006/relationships" ax:classid="{D27CDB6E-AE6D-11CF-96B8-444553540000}" ax:persistence="persistStorage" r:id="rId1"/>
</file>

<file path=ppt/activeX/activeX18.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image" Target="../media/image48.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1.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image" Target="../media/image64.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77.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79.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87.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88.png"/></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90.wmf"/><Relationship Id="rId1" Type="http://schemas.openxmlformats.org/officeDocument/2006/relationships/image" Target="../media/image89.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91.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92.png"/></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95.png"/></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99.png"/></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00.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BEDB4ABB-9832-45E9-A11E-71A8959F1E2B}" type="slidenum">
              <a:rPr lang="en-US" altLang="zh-CN"/>
              <a:pPr>
                <a:defRPr/>
              </a:pPr>
              <a:t>‹#›</a:t>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E0931668-B49B-4BA9-A6FE-8B36CE678917}" type="slidenum">
              <a:rPr lang="en-US" altLang="zh-CN"/>
              <a:pPr>
                <a:defRPr/>
              </a:pPr>
              <a:t>‹#›</a:t>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E3285730-4D63-4B44-ACC4-141704FB5F8D}" type="slidenum">
              <a:rPr lang="en-US" altLang="zh-CN"/>
              <a:pPr>
                <a:defRPr/>
              </a:pPr>
              <a:t>‹#›</a:t>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025F9643-2253-4CEF-8F40-5E8612725480}" type="slidenum">
              <a:rPr lang="en-US" altLang="zh-CN"/>
              <a:pPr>
                <a:defRPr/>
              </a:pPr>
              <a:t>‹#›</a:t>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864FFA78-025C-4C3A-AB78-2C59090A6D60}" type="slidenum">
              <a:rPr lang="en-US" altLang="zh-CN"/>
              <a:pPr>
                <a:defRPr/>
              </a:pPr>
              <a:t>‹#›</a:t>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158CF667-4B3A-449A-929C-F338F000B199}" type="slidenum">
              <a:rPr lang="en-US" altLang="zh-CN"/>
              <a:pPr>
                <a:defRPr/>
              </a:pPr>
              <a:t>‹#›</a:t>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3F01212C-D727-4ADA-8F90-1B0EBDDA932F}" type="slidenum">
              <a:rPr lang="en-US" altLang="zh-CN"/>
              <a:pPr>
                <a:defRPr/>
              </a:pPr>
              <a:t>‹#›</a:t>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54D7E911-DB97-46CA-94DB-4BC376D71981}" type="slidenum">
              <a:rPr lang="en-US" altLang="zh-CN"/>
              <a:pPr>
                <a:defRPr/>
              </a:pPr>
              <a:t>‹#›</a:t>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E922AD45-EAAA-4CD6-A33F-2A4B55B1399F}" type="slidenum">
              <a:rPr lang="en-US" altLang="zh-CN"/>
              <a:pPr>
                <a:defRPr/>
              </a:pPr>
              <a:t>‹#›</a:t>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BACEDAF2-1D6D-483D-AF64-582AD5971C13}" type="slidenum">
              <a:rPr lang="en-US" altLang="zh-CN"/>
              <a:pPr>
                <a:defRPr/>
              </a:pPr>
              <a:t>‹#›</a:t>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D63405D2-46D0-4053-8AC3-CAC17E9C7CB4}" type="slidenum">
              <a:rPr lang="en-US" altLang="zh-CN"/>
              <a:pPr>
                <a:defRPr/>
              </a:pPr>
              <a:t>‹#›</a:t>
            </a:fld>
            <a:endParaRPr lang="en-US" altLang="zh-C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EAEAEA"/>
            </a:gs>
          </a:gsLst>
          <a:path path="rect">
            <a:fillToRect r="100000" b="100000"/>
          </a:path>
        </a:gra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150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fld id="{97625C58-610E-4697-BC60-22CA65A162B4}" type="slidenum">
              <a:rPr lang="en-US" altLang="zh-CN"/>
              <a:pPr>
                <a:defRPr/>
              </a:pPr>
              <a:t>‹#›</a:t>
            </a:fld>
            <a:endParaRPr lang="en-US" altLang="zh-CN" dirty="0"/>
          </a:p>
        </p:txBody>
      </p:sp>
      <p:sp>
        <p:nvSpPr>
          <p:cNvPr id="1031" name="Line 7"/>
          <p:cNvSpPr>
            <a:spLocks noChangeShapeType="1"/>
          </p:cNvSpPr>
          <p:nvPr userDrawn="1"/>
        </p:nvSpPr>
        <p:spPr bwMode="auto">
          <a:xfrm>
            <a:off x="381000" y="1371600"/>
            <a:ext cx="8382000" cy="0"/>
          </a:xfrm>
          <a:prstGeom prst="line">
            <a:avLst/>
          </a:prstGeom>
          <a:noFill/>
          <a:ln w="9525">
            <a:solidFill>
              <a:srgbClr val="0000FF"/>
            </a:solidFill>
            <a:prstDash val="dashDot"/>
            <a:round/>
            <a:headEnd/>
            <a:tailEnd/>
          </a:ln>
          <a:effectLst/>
        </p:spPr>
        <p:txBody>
          <a:bodyPr/>
          <a:lstStyle/>
          <a:p>
            <a:pPr>
              <a:defRPr/>
            </a:pPr>
            <a:endParaRPr lang="zh-CN" altLang="en-US"/>
          </a:p>
        </p:txBody>
      </p:sp>
      <p:grpSp>
        <p:nvGrpSpPr>
          <p:cNvPr id="21512" name="Group 9"/>
          <p:cNvGrpSpPr>
            <a:grpSpLocks/>
          </p:cNvGrpSpPr>
          <p:nvPr userDrawn="1"/>
        </p:nvGrpSpPr>
        <p:grpSpPr bwMode="auto">
          <a:xfrm>
            <a:off x="7308850" y="6381750"/>
            <a:ext cx="1765300" cy="476250"/>
            <a:chOff x="4604" y="4020"/>
            <a:chExt cx="1112" cy="300"/>
          </a:xfrm>
        </p:grpSpPr>
        <p:pic>
          <p:nvPicPr>
            <p:cNvPr id="21513" name="Picture 10">
              <a:hlinkClick r:id="" action="ppaction://hlinkshowjump?jump=endshow"/>
            </p:cNvPr>
            <p:cNvPicPr>
              <a:picLocks noChangeAspect="1" noChangeArrowheads="1"/>
            </p:cNvPicPr>
            <p:nvPr userDrawn="1"/>
          </p:nvPicPr>
          <p:blipFill>
            <a:blip r:embed="rId13" cstate="print"/>
            <a:srcRect/>
            <a:stretch>
              <a:fillRect/>
            </a:stretch>
          </p:blipFill>
          <p:spPr bwMode="auto">
            <a:xfrm>
              <a:off x="5376" y="4020"/>
              <a:ext cx="340" cy="300"/>
            </a:xfrm>
            <a:prstGeom prst="rect">
              <a:avLst/>
            </a:prstGeom>
            <a:noFill/>
            <a:ln w="9525">
              <a:noFill/>
              <a:miter lim="800000"/>
              <a:headEnd/>
              <a:tailEnd/>
            </a:ln>
          </p:spPr>
        </p:pic>
        <p:pic>
          <p:nvPicPr>
            <p:cNvPr id="21514" name="Picture 11" descr="111111">
              <a:hlinkClick r:id="" action="ppaction://hlinkshowjump?jump=previousslide" highlightClick="1"/>
            </p:cNvPr>
            <p:cNvPicPr>
              <a:picLocks noChangeAspect="1" noChangeArrowheads="1"/>
            </p:cNvPicPr>
            <p:nvPr userDrawn="1"/>
          </p:nvPicPr>
          <p:blipFill>
            <a:blip r:embed="rId14" cstate="print"/>
            <a:srcRect/>
            <a:stretch>
              <a:fillRect/>
            </a:stretch>
          </p:blipFill>
          <p:spPr bwMode="auto">
            <a:xfrm>
              <a:off x="4876" y="4054"/>
              <a:ext cx="281" cy="266"/>
            </a:xfrm>
            <a:prstGeom prst="rect">
              <a:avLst/>
            </a:prstGeom>
            <a:noFill/>
            <a:ln w="9525">
              <a:noFill/>
              <a:miter lim="800000"/>
              <a:headEnd/>
              <a:tailEnd/>
            </a:ln>
          </p:spPr>
        </p:pic>
        <p:pic>
          <p:nvPicPr>
            <p:cNvPr id="21515" name="Picture 12" descr="222222">
              <a:hlinkClick r:id="" action="ppaction://hlinkshowjump?jump=nextslide" highlightClick="1"/>
            </p:cNvPr>
            <p:cNvPicPr>
              <a:picLocks noChangeAspect="1" noChangeArrowheads="1"/>
            </p:cNvPicPr>
            <p:nvPr userDrawn="1"/>
          </p:nvPicPr>
          <p:blipFill>
            <a:blip r:embed="rId15" cstate="print"/>
            <a:srcRect/>
            <a:stretch>
              <a:fillRect/>
            </a:stretch>
          </p:blipFill>
          <p:spPr bwMode="auto">
            <a:xfrm>
              <a:off x="5148" y="4054"/>
              <a:ext cx="281" cy="266"/>
            </a:xfrm>
            <a:prstGeom prst="rect">
              <a:avLst/>
            </a:prstGeom>
            <a:noFill/>
            <a:ln w="9525">
              <a:noFill/>
              <a:miter lim="800000"/>
              <a:headEnd/>
              <a:tailEnd/>
            </a:ln>
          </p:spPr>
        </p:pic>
        <p:pic>
          <p:nvPicPr>
            <p:cNvPr id="21516" name="Picture 13" descr="3333">
              <a:hlinkClick r:id="" action="ppaction://hlinkshowjump?jump=firstslide" highlightClick="1"/>
            </p:cNvPr>
            <p:cNvPicPr>
              <a:picLocks noChangeAspect="1" noChangeArrowheads="1"/>
            </p:cNvPicPr>
            <p:nvPr userDrawn="1"/>
          </p:nvPicPr>
          <p:blipFill>
            <a:blip r:embed="rId16" cstate="print"/>
            <a:srcRect/>
            <a:stretch>
              <a:fillRect/>
            </a:stretch>
          </p:blipFill>
          <p:spPr bwMode="auto">
            <a:xfrm>
              <a:off x="4604" y="4054"/>
              <a:ext cx="281" cy="266"/>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rtl="0" eaLnBrk="0" fontAlgn="base" hangingPunct="0">
        <a:spcBef>
          <a:spcPct val="0"/>
        </a:spcBef>
        <a:spcAft>
          <a:spcPct val="0"/>
        </a:spcAft>
        <a:defRPr sz="3600" b="1">
          <a:solidFill>
            <a:srgbClr val="0000FF"/>
          </a:solidFill>
          <a:latin typeface="+mj-lt"/>
          <a:ea typeface="+mj-ea"/>
          <a:cs typeface="+mj-cs"/>
        </a:defRPr>
      </a:lvl1pPr>
      <a:lvl2pPr algn="ctr" rtl="0" eaLnBrk="0" fontAlgn="base" hangingPunct="0">
        <a:spcBef>
          <a:spcPct val="0"/>
        </a:spcBef>
        <a:spcAft>
          <a:spcPct val="0"/>
        </a:spcAft>
        <a:defRPr sz="3600" b="1">
          <a:solidFill>
            <a:srgbClr val="0000FF"/>
          </a:solidFill>
          <a:latin typeface="Arial" charset="0"/>
          <a:ea typeface="华文彩云" pitchFamily="2" charset="-122"/>
        </a:defRPr>
      </a:lvl2pPr>
      <a:lvl3pPr algn="ctr" rtl="0" eaLnBrk="0" fontAlgn="base" hangingPunct="0">
        <a:spcBef>
          <a:spcPct val="0"/>
        </a:spcBef>
        <a:spcAft>
          <a:spcPct val="0"/>
        </a:spcAft>
        <a:defRPr sz="3600" b="1">
          <a:solidFill>
            <a:srgbClr val="0000FF"/>
          </a:solidFill>
          <a:latin typeface="Arial" charset="0"/>
          <a:ea typeface="华文彩云" pitchFamily="2" charset="-122"/>
        </a:defRPr>
      </a:lvl3pPr>
      <a:lvl4pPr algn="ctr" rtl="0" eaLnBrk="0" fontAlgn="base" hangingPunct="0">
        <a:spcBef>
          <a:spcPct val="0"/>
        </a:spcBef>
        <a:spcAft>
          <a:spcPct val="0"/>
        </a:spcAft>
        <a:defRPr sz="3600" b="1">
          <a:solidFill>
            <a:srgbClr val="0000FF"/>
          </a:solidFill>
          <a:latin typeface="Arial" charset="0"/>
          <a:ea typeface="华文彩云" pitchFamily="2" charset="-122"/>
        </a:defRPr>
      </a:lvl4pPr>
      <a:lvl5pPr algn="ctr" rtl="0" eaLnBrk="0" fontAlgn="base" hangingPunct="0">
        <a:spcBef>
          <a:spcPct val="0"/>
        </a:spcBef>
        <a:spcAft>
          <a:spcPct val="0"/>
        </a:spcAft>
        <a:defRPr sz="3600" b="1">
          <a:solidFill>
            <a:srgbClr val="0000FF"/>
          </a:solidFill>
          <a:latin typeface="Arial" charset="0"/>
          <a:ea typeface="华文彩云" pitchFamily="2" charset="-122"/>
        </a:defRPr>
      </a:lvl5pPr>
      <a:lvl6pPr marL="457200" algn="ctr" rtl="0" fontAlgn="base">
        <a:spcBef>
          <a:spcPct val="0"/>
        </a:spcBef>
        <a:spcAft>
          <a:spcPct val="0"/>
        </a:spcAft>
        <a:defRPr sz="3600" b="1">
          <a:solidFill>
            <a:srgbClr val="0000FF"/>
          </a:solidFill>
          <a:latin typeface="Arial" charset="0"/>
          <a:ea typeface="华文彩云" pitchFamily="2" charset="-122"/>
        </a:defRPr>
      </a:lvl6pPr>
      <a:lvl7pPr marL="914400" algn="ctr" rtl="0" fontAlgn="base">
        <a:spcBef>
          <a:spcPct val="0"/>
        </a:spcBef>
        <a:spcAft>
          <a:spcPct val="0"/>
        </a:spcAft>
        <a:defRPr sz="3600" b="1">
          <a:solidFill>
            <a:srgbClr val="0000FF"/>
          </a:solidFill>
          <a:latin typeface="Arial" charset="0"/>
          <a:ea typeface="华文彩云" pitchFamily="2" charset="-122"/>
        </a:defRPr>
      </a:lvl7pPr>
      <a:lvl8pPr marL="1371600" algn="ctr" rtl="0" fontAlgn="base">
        <a:spcBef>
          <a:spcPct val="0"/>
        </a:spcBef>
        <a:spcAft>
          <a:spcPct val="0"/>
        </a:spcAft>
        <a:defRPr sz="3600" b="1">
          <a:solidFill>
            <a:srgbClr val="0000FF"/>
          </a:solidFill>
          <a:latin typeface="Arial" charset="0"/>
          <a:ea typeface="华文彩云" pitchFamily="2" charset="-122"/>
        </a:defRPr>
      </a:lvl8pPr>
      <a:lvl9pPr marL="1828800" algn="ctr" rtl="0" fontAlgn="base">
        <a:spcBef>
          <a:spcPct val="0"/>
        </a:spcBef>
        <a:spcAft>
          <a:spcPct val="0"/>
        </a:spcAft>
        <a:defRPr sz="3600" b="1">
          <a:solidFill>
            <a:srgbClr val="0000FF"/>
          </a:solidFill>
          <a:latin typeface="Arial" charset="0"/>
          <a:ea typeface="华文彩云"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control" Target="../activeX/activeX2.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file:///D:\1999&#27605;&#19994;&#35774;&#35745;&#32456;&#31295;\chenya\CHARP3\3-1\clip_image002.jp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ontrol" Target="../activeX/activeX4.xml"/><Relationship Id="rId2" Type="http://schemas.openxmlformats.org/officeDocument/2006/relationships/control" Target="../activeX/activeX3.xml"/><Relationship Id="rId1" Type="http://schemas.openxmlformats.org/officeDocument/2006/relationships/vmlDrawing" Target="../drawings/vmlDrawing2.v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5.xml"/><Relationship Id="rId1" Type="http://schemas.openxmlformats.org/officeDocument/2006/relationships/vmlDrawing" Target="../drawings/vmlDrawing3.v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oleObject" Target="../embeddings/oleObject2.bin"/></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control" Target="../activeX/activeX7.xml"/><Relationship Id="rId2" Type="http://schemas.openxmlformats.org/officeDocument/2006/relationships/control" Target="../activeX/activeX6.xml"/><Relationship Id="rId1" Type="http://schemas.openxmlformats.org/officeDocument/2006/relationships/vmlDrawing" Target="../drawings/vmlDrawing5.vml"/><Relationship Id="rId4"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8.xml"/><Relationship Id="rId1" Type="http://schemas.openxmlformats.org/officeDocument/2006/relationships/vmlDrawing" Target="../drawings/vmlDrawing6.v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oleObject" Target="../embeddings/oleObject4.bin"/></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62.png"/></Relationships>
</file>

<file path=ppt/slides/_rels/slide5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control" Target="../activeX/activeX10.xml"/><Relationship Id="rId2" Type="http://schemas.openxmlformats.org/officeDocument/2006/relationships/control" Target="../activeX/activeX9.xml"/><Relationship Id="rId1" Type="http://schemas.openxmlformats.org/officeDocument/2006/relationships/vmlDrawing" Target="../drawings/vmlDrawing10.vml"/><Relationship Id="rId4"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png"/><Relationship Id="rId7" Type="http://schemas.openxmlformats.org/officeDocument/2006/relationships/image" Target="../media/image71.png"/><Relationship Id="rId12" Type="http://schemas.openxmlformats.org/officeDocument/2006/relationships/image" Target="../media/image76.png"/><Relationship Id="rId2"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70.png"/><Relationship Id="rId11" Type="http://schemas.openxmlformats.org/officeDocument/2006/relationships/image" Target="../media/image75.png"/><Relationship Id="rId5" Type="http://schemas.openxmlformats.org/officeDocument/2006/relationships/image" Target="../media/image69.png"/><Relationship Id="rId10" Type="http://schemas.openxmlformats.org/officeDocument/2006/relationships/image" Target="../media/image74.png"/><Relationship Id="rId4" Type="http://schemas.openxmlformats.org/officeDocument/2006/relationships/image" Target="../media/image68.png"/><Relationship Id="rId9" Type="http://schemas.openxmlformats.org/officeDocument/2006/relationships/image" Target="../media/image7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1.xml"/><Relationship Id="rId1" Type="http://schemas.openxmlformats.org/officeDocument/2006/relationships/vmlDrawing" Target="../drawings/vmlDrawing11.vml"/></Relationships>
</file>

<file path=ppt/slides/_rels/slide6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2.xml"/><Relationship Id="rId1" Type="http://schemas.openxmlformats.org/officeDocument/2006/relationships/vmlDrawing" Target="../drawings/vmlDrawing12.vml"/></Relationships>
</file>

<file path=ppt/slides/_rels/slide62.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3.xml"/><Relationship Id="rId1" Type="http://schemas.openxmlformats.org/officeDocument/2006/relationships/vmlDrawing" Target="../drawings/vmlDrawing13.vm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4.xml"/><Relationship Id="rId1" Type="http://schemas.openxmlformats.org/officeDocument/2006/relationships/vmlDrawing" Target="../drawings/vmlDrawing14.v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15.vml"/><Relationship Id="rId4" Type="http://schemas.openxmlformats.org/officeDocument/2006/relationships/oleObject" Target="../embeddings/oleObject7.bin"/></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16.vml"/></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5.xml"/><Relationship Id="rId1" Type="http://schemas.openxmlformats.org/officeDocument/2006/relationships/vmlDrawing" Target="../drawings/vmlDrawing17.vml"/></Relationships>
</file>

<file path=ppt/slides/_rels/slide7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6.xml"/><Relationship Id="rId1" Type="http://schemas.openxmlformats.org/officeDocument/2006/relationships/vmlDrawing" Target="../drawings/vmlDrawing18.v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8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7.xml"/><Relationship Id="rId1" Type="http://schemas.openxmlformats.org/officeDocument/2006/relationships/vmlDrawing" Target="../drawings/vmlDrawing19.vml"/></Relationships>
</file>

<file path=ppt/slides/_rels/slide8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8.xml"/><Relationship Id="rId1" Type="http://schemas.openxmlformats.org/officeDocument/2006/relationships/vmlDrawing" Target="../drawings/vmlDrawing20.vml"/></Relationships>
</file>

<file path=ppt/slides/_rels/slide8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04.gif"/><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zh-CN" altLang="en-US" smtClean="0"/>
              <a:t>第二节 位错的基本概念</a:t>
            </a:r>
          </a:p>
        </p:txBody>
      </p:sp>
      <p:sp>
        <p:nvSpPr>
          <p:cNvPr id="655363" name="Rectangle 3"/>
          <p:cNvSpPr>
            <a:spLocks noGrp="1" noChangeArrowheads="1"/>
          </p:cNvSpPr>
          <p:nvPr>
            <p:ph type="body" idx="1"/>
          </p:nvPr>
        </p:nvSpPr>
        <p:spPr/>
        <p:txBody>
          <a:bodyPr/>
          <a:lstStyle/>
          <a:p>
            <a:pPr eaLnBrk="1" hangingPunct="1">
              <a:lnSpc>
                <a:spcPct val="120000"/>
              </a:lnSpc>
              <a:spcBef>
                <a:spcPct val="0"/>
              </a:spcBef>
              <a:buClr>
                <a:srgbClr val="FF0066"/>
              </a:buClr>
              <a:buFont typeface="Wingdings" pitchFamily="2" charset="2"/>
              <a:buChar char="u"/>
            </a:pPr>
            <a:r>
              <a:rPr kumimoji="1" lang="zh-CN" altLang="en-US" sz="2400" b="1" smtClean="0">
                <a:solidFill>
                  <a:srgbClr val="1313FF"/>
                </a:solidFill>
              </a:rPr>
              <a:t>线缺陷就是在两个方向上尺寸很小，在一个方向上尺寸很大的缺陷。</a:t>
            </a:r>
          </a:p>
          <a:p>
            <a:pPr eaLnBrk="1" hangingPunct="1">
              <a:lnSpc>
                <a:spcPct val="120000"/>
              </a:lnSpc>
              <a:spcBef>
                <a:spcPct val="0"/>
              </a:spcBef>
              <a:buClr>
                <a:srgbClr val="FF0066"/>
              </a:buClr>
              <a:buFont typeface="Wingdings" pitchFamily="2" charset="2"/>
              <a:buChar char="u"/>
            </a:pPr>
            <a:r>
              <a:rPr kumimoji="1" lang="zh-CN" altLang="en-US" sz="2400" b="1" smtClean="0">
                <a:solidFill>
                  <a:srgbClr val="2BBD4E"/>
                </a:solidFill>
              </a:rPr>
              <a:t>线缺陷是各种类型的位错。</a:t>
            </a:r>
          </a:p>
          <a:p>
            <a:pPr eaLnBrk="1" hangingPunct="1">
              <a:lnSpc>
                <a:spcPct val="120000"/>
              </a:lnSpc>
              <a:spcBef>
                <a:spcPct val="0"/>
              </a:spcBef>
              <a:buClr>
                <a:srgbClr val="FF0066"/>
              </a:buClr>
              <a:buFont typeface="Wingdings" pitchFamily="2" charset="2"/>
              <a:buChar char="u"/>
            </a:pPr>
            <a:r>
              <a:rPr kumimoji="1" lang="zh-CN" altLang="en-US" sz="2400" b="1" smtClean="0">
                <a:solidFill>
                  <a:srgbClr val="FB359D"/>
                </a:solidFill>
              </a:rPr>
              <a:t>位错是晶体内部一种有规律的管状畸变区。原子发生错排的范围，在一个方向上尺寸较大，而另外两个方向上尺寸较小，是一个直径为</a:t>
            </a:r>
            <a:r>
              <a:rPr kumimoji="1" lang="en-US" altLang="zh-CN" sz="2400" b="1" smtClean="0">
                <a:solidFill>
                  <a:srgbClr val="FB359D"/>
                </a:solidFill>
              </a:rPr>
              <a:t>3~5</a:t>
            </a:r>
            <a:r>
              <a:rPr kumimoji="1" lang="zh-CN" altLang="en-US" sz="2400" b="1" smtClean="0">
                <a:solidFill>
                  <a:srgbClr val="FB359D"/>
                </a:solidFill>
              </a:rPr>
              <a:t>个原子间距，长几百到几万个原子间距的管状原子畸变区。</a:t>
            </a:r>
          </a:p>
          <a:p>
            <a:pPr eaLnBrk="1" hangingPunct="1">
              <a:lnSpc>
                <a:spcPct val="120000"/>
              </a:lnSpc>
              <a:spcBef>
                <a:spcPct val="0"/>
              </a:spcBef>
              <a:buClr>
                <a:srgbClr val="FF0066"/>
              </a:buClr>
              <a:buFont typeface="Wingdings" pitchFamily="2" charset="2"/>
              <a:buChar char="u"/>
            </a:pPr>
            <a:r>
              <a:rPr kumimoji="1" lang="zh-CN" altLang="en-US" sz="2400" b="1" smtClean="0">
                <a:solidFill>
                  <a:srgbClr val="071F0A"/>
                </a:solidFill>
              </a:rPr>
              <a:t>最简单的位错是刃型位错和螺型位错。</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55363">
                                            <p:txEl>
                                              <p:pRg st="0" end="0"/>
                                            </p:txEl>
                                          </p:spTgt>
                                        </p:tgtEl>
                                        <p:attrNameLst>
                                          <p:attrName>style.visibility</p:attrName>
                                        </p:attrNameLst>
                                      </p:cBhvr>
                                      <p:to>
                                        <p:strVal val="visible"/>
                                      </p:to>
                                    </p:set>
                                    <p:anim calcmode="lin" valueType="num">
                                      <p:cBhvr>
                                        <p:cTn id="7" dur="1000" fill="hold"/>
                                        <p:tgtEl>
                                          <p:spTgt spid="65536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5536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5536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55363">
                                            <p:txEl>
                                              <p:pRg st="1" end="1"/>
                                            </p:txEl>
                                          </p:spTgt>
                                        </p:tgtEl>
                                        <p:attrNameLst>
                                          <p:attrName>style.visibility</p:attrName>
                                        </p:attrNameLst>
                                      </p:cBhvr>
                                      <p:to>
                                        <p:strVal val="visible"/>
                                      </p:to>
                                    </p:set>
                                    <p:anim calcmode="lin" valueType="num">
                                      <p:cBhvr>
                                        <p:cTn id="14" dur="1000" fill="hold"/>
                                        <p:tgtEl>
                                          <p:spTgt spid="65536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65536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65536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55363">
                                            <p:txEl>
                                              <p:pRg st="2" end="2"/>
                                            </p:txEl>
                                          </p:spTgt>
                                        </p:tgtEl>
                                        <p:attrNameLst>
                                          <p:attrName>style.visibility</p:attrName>
                                        </p:attrNameLst>
                                      </p:cBhvr>
                                      <p:to>
                                        <p:strVal val="visible"/>
                                      </p:to>
                                    </p:set>
                                    <p:anim calcmode="lin" valueType="num">
                                      <p:cBhvr>
                                        <p:cTn id="21" dur="1000" fill="hold"/>
                                        <p:tgtEl>
                                          <p:spTgt spid="65536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65536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65536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55363">
                                            <p:txEl>
                                              <p:pRg st="3" end="3"/>
                                            </p:txEl>
                                          </p:spTgt>
                                        </p:tgtEl>
                                        <p:attrNameLst>
                                          <p:attrName>style.visibility</p:attrName>
                                        </p:attrNameLst>
                                      </p:cBhvr>
                                      <p:to>
                                        <p:strVal val="visible"/>
                                      </p:to>
                                    </p:set>
                                    <p:anim calcmode="lin" valueType="num">
                                      <p:cBhvr>
                                        <p:cTn id="28" dur="1000" fill="hold"/>
                                        <p:tgtEl>
                                          <p:spTgt spid="65536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65536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6553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6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oup 5"/>
          <p:cNvGrpSpPr>
            <a:grpSpLocks/>
          </p:cNvGrpSpPr>
          <p:nvPr/>
        </p:nvGrpSpPr>
        <p:grpSpPr bwMode="auto">
          <a:xfrm>
            <a:off x="457200" y="1447800"/>
            <a:ext cx="7391400" cy="604838"/>
            <a:chOff x="240" y="1011"/>
            <a:chExt cx="4656" cy="381"/>
          </a:xfrm>
        </p:grpSpPr>
        <p:sp>
          <p:nvSpPr>
            <p:cNvPr id="23557" name="Rectangle 6"/>
            <p:cNvSpPr>
              <a:spLocks noChangeArrowheads="1"/>
            </p:cNvSpPr>
            <p:nvPr/>
          </p:nvSpPr>
          <p:spPr bwMode="auto">
            <a:xfrm>
              <a:off x="336" y="1011"/>
              <a:ext cx="4560" cy="381"/>
            </a:xfrm>
            <a:prstGeom prst="rect">
              <a:avLst/>
            </a:prstGeom>
            <a:noFill/>
            <a:ln w="9525">
              <a:noFill/>
              <a:miter lim="800000"/>
              <a:headEnd/>
              <a:tailEnd/>
            </a:ln>
          </p:spPr>
          <p:txBody>
            <a:bodyPr>
              <a:spAutoFit/>
            </a:bodyPr>
            <a:lstStyle/>
            <a:p>
              <a:pPr algn="l">
                <a:lnSpc>
                  <a:spcPct val="120000"/>
                </a:lnSpc>
              </a:pPr>
              <a:r>
                <a:rPr lang="en-US" altLang="zh-CN" sz="2800" b="1">
                  <a:solidFill>
                    <a:srgbClr val="FF0066"/>
                  </a:solidFill>
                  <a:latin typeface="Times New Roman" pitchFamily="18" charset="0"/>
                </a:rPr>
                <a:t>§4.1 </a:t>
              </a:r>
              <a:r>
                <a:rPr kumimoji="1" lang="zh-CN" altLang="en-US" sz="2800" b="1">
                  <a:solidFill>
                    <a:srgbClr val="FF0066"/>
                  </a:solidFill>
                </a:rPr>
                <a:t>位错的基本概念</a:t>
              </a:r>
            </a:p>
          </p:txBody>
        </p:sp>
        <p:pic>
          <p:nvPicPr>
            <p:cNvPr id="23558" name="Picture 7" descr="title1"/>
            <p:cNvPicPr>
              <a:picLocks noChangeAspect="1" noChangeArrowheads="1" noCrop="1"/>
            </p:cNvPicPr>
            <p:nvPr/>
          </p:nvPicPr>
          <p:blipFill>
            <a:blip r:embed="rId2" cstate="print"/>
            <a:srcRect/>
            <a:stretch>
              <a:fillRect/>
            </a:stretch>
          </p:blipFill>
          <p:spPr bwMode="auto">
            <a:xfrm>
              <a:off x="240" y="1152"/>
              <a:ext cx="156" cy="162"/>
            </a:xfrm>
            <a:prstGeom prst="rect">
              <a:avLst/>
            </a:prstGeom>
            <a:noFill/>
            <a:ln w="9525">
              <a:noFill/>
              <a:miter lim="800000"/>
              <a:headEnd/>
              <a:tailEnd/>
            </a:ln>
          </p:spPr>
        </p:pic>
      </p:grpSp>
      <p:sp>
        <p:nvSpPr>
          <p:cNvPr id="656392" name="Text Box 8"/>
          <p:cNvSpPr txBox="1">
            <a:spLocks noChangeArrowheads="1"/>
          </p:cNvSpPr>
          <p:nvPr/>
        </p:nvSpPr>
        <p:spPr bwMode="auto">
          <a:xfrm>
            <a:off x="533400" y="1870075"/>
            <a:ext cx="8077200" cy="44735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0000FF"/>
                </a:solidFill>
                <a:latin typeface="宋体" pitchFamily="2" charset="-122"/>
              </a:rPr>
              <a:t>1.</a:t>
            </a:r>
            <a:r>
              <a:rPr kumimoji="1" lang="zh-CN" altLang="en-US" sz="2400" b="1">
                <a:solidFill>
                  <a:srgbClr val="0000FF"/>
                </a:solidFill>
                <a:latin typeface="宋体" pitchFamily="2" charset="-122"/>
              </a:rPr>
              <a:t>位错学说的产生</a:t>
            </a:r>
          </a:p>
          <a:p>
            <a:pPr algn="l">
              <a:lnSpc>
                <a:spcPct val="120000"/>
              </a:lnSpc>
              <a:buClr>
                <a:srgbClr val="FF0066"/>
              </a:buClr>
              <a:buFont typeface="Wingdings" pitchFamily="2" charset="2"/>
              <a:buChar char="u"/>
            </a:pPr>
            <a:r>
              <a:rPr kumimoji="1" lang="en-US" altLang="zh-CN" sz="2400" b="1">
                <a:solidFill>
                  <a:srgbClr val="101016"/>
                </a:solidFill>
                <a:latin typeface="Times New Roman" pitchFamily="18" charset="0"/>
              </a:rPr>
              <a:t>1926</a:t>
            </a:r>
            <a:r>
              <a:rPr kumimoji="1" lang="zh-CN" altLang="en-US" sz="2400" b="1">
                <a:solidFill>
                  <a:srgbClr val="101016"/>
                </a:solidFill>
                <a:latin typeface="宋体" pitchFamily="2" charset="-122"/>
              </a:rPr>
              <a:t>年弗兰克尔利用理想晶体的模型估算了理论切变强度，与实验结果相比相差</a:t>
            </a:r>
            <a:r>
              <a:rPr kumimoji="1" lang="en-US" altLang="zh-CN" sz="2400" b="1">
                <a:solidFill>
                  <a:srgbClr val="101016"/>
                </a:solidFill>
                <a:latin typeface="Times New Roman" pitchFamily="18" charset="0"/>
              </a:rPr>
              <a:t>3~4</a:t>
            </a:r>
            <a:r>
              <a:rPr kumimoji="1" lang="zh-CN" altLang="en-US" sz="2400" b="1">
                <a:solidFill>
                  <a:srgbClr val="101016"/>
                </a:solidFill>
                <a:latin typeface="宋体" pitchFamily="2" charset="-122"/>
              </a:rPr>
              <a:t>个数量级。</a:t>
            </a:r>
          </a:p>
          <a:p>
            <a:pPr algn="l">
              <a:lnSpc>
                <a:spcPct val="120000"/>
              </a:lnSpc>
              <a:buClr>
                <a:srgbClr val="FF0066"/>
              </a:buClr>
              <a:buFont typeface="Wingdings" pitchFamily="2" charset="2"/>
              <a:buChar char="u"/>
            </a:pPr>
            <a:r>
              <a:rPr kumimoji="1" lang="en-US" altLang="zh-CN" sz="2400" b="1">
                <a:solidFill>
                  <a:srgbClr val="1313FF"/>
                </a:solidFill>
                <a:latin typeface="宋体" pitchFamily="2" charset="-122"/>
              </a:rPr>
              <a:t>1934</a:t>
            </a:r>
            <a:r>
              <a:rPr kumimoji="1" lang="zh-CN" altLang="en-US" sz="2400" b="1">
                <a:solidFill>
                  <a:srgbClr val="1313FF"/>
                </a:solidFill>
                <a:latin typeface="宋体" pitchFamily="2" charset="-122"/>
              </a:rPr>
              <a:t>年泰勒，波朗依和奥罗万三人几乎同时提出晶体中位错的概念。</a:t>
            </a:r>
            <a:r>
              <a:rPr kumimoji="1" lang="zh-CN" altLang="en-US" sz="2400" b="1">
                <a:solidFill>
                  <a:srgbClr val="101016"/>
                </a:solidFill>
                <a:latin typeface="宋体" pitchFamily="2" charset="-122"/>
              </a:rPr>
              <a:t> </a:t>
            </a:r>
          </a:p>
          <a:p>
            <a:pPr algn="l">
              <a:lnSpc>
                <a:spcPct val="120000"/>
              </a:lnSpc>
              <a:buClr>
                <a:srgbClr val="FF0066"/>
              </a:buClr>
              <a:buFont typeface="Wingdings" pitchFamily="2" charset="2"/>
              <a:buChar char="u"/>
            </a:pPr>
            <a:r>
              <a:rPr kumimoji="1" lang="zh-CN" altLang="en-US" sz="2400" b="1">
                <a:solidFill>
                  <a:srgbClr val="2BBD4E"/>
                </a:solidFill>
                <a:latin typeface="宋体" pitchFamily="2" charset="-122"/>
              </a:rPr>
              <a:t>泰勒把位错与晶体塑变的滑移联系起来，认为位错在切应力作用下发生运动，依靠位错的逐步传递完成了滑移。</a:t>
            </a: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与刚性滑移不同，位错的移动只需邻近原子作很小距离的弹性偏移就能实现，而晶体其他区域的原子仍处在正常位置，因此滑移所需的临界切应力大为减小。</a:t>
            </a:r>
          </a:p>
        </p:txBody>
      </p:sp>
      <p:sp>
        <p:nvSpPr>
          <p:cNvPr id="23556" name="Rectangle 9"/>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56392">
                                            <p:txEl>
                                              <p:pRg st="1" end="1"/>
                                            </p:txEl>
                                          </p:spTgt>
                                        </p:tgtEl>
                                        <p:attrNameLst>
                                          <p:attrName>style.visibility</p:attrName>
                                        </p:attrNameLst>
                                      </p:cBhvr>
                                      <p:to>
                                        <p:strVal val="visible"/>
                                      </p:to>
                                    </p:set>
                                    <p:anim calcmode="lin" valueType="num">
                                      <p:cBhvr>
                                        <p:cTn id="7" dur="1000" fill="hold"/>
                                        <p:tgtEl>
                                          <p:spTgt spid="656392">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56392">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5639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56392">
                                            <p:txEl>
                                              <p:pRg st="2" end="2"/>
                                            </p:txEl>
                                          </p:spTgt>
                                        </p:tgtEl>
                                        <p:attrNameLst>
                                          <p:attrName>style.visibility</p:attrName>
                                        </p:attrNameLst>
                                      </p:cBhvr>
                                      <p:to>
                                        <p:strVal val="visible"/>
                                      </p:to>
                                    </p:set>
                                    <p:anim calcmode="lin" valueType="num">
                                      <p:cBhvr>
                                        <p:cTn id="14" dur="1000" fill="hold"/>
                                        <p:tgtEl>
                                          <p:spTgt spid="656392">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656392">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65639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56392">
                                            <p:txEl>
                                              <p:pRg st="3" end="3"/>
                                            </p:txEl>
                                          </p:spTgt>
                                        </p:tgtEl>
                                        <p:attrNameLst>
                                          <p:attrName>style.visibility</p:attrName>
                                        </p:attrNameLst>
                                      </p:cBhvr>
                                      <p:to>
                                        <p:strVal val="visible"/>
                                      </p:to>
                                    </p:set>
                                    <p:anim calcmode="lin" valueType="num">
                                      <p:cBhvr>
                                        <p:cTn id="21" dur="1000" fill="hold"/>
                                        <p:tgtEl>
                                          <p:spTgt spid="656392">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656392">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65639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56392">
                                            <p:txEl>
                                              <p:pRg st="4" end="4"/>
                                            </p:txEl>
                                          </p:spTgt>
                                        </p:tgtEl>
                                        <p:attrNameLst>
                                          <p:attrName>style.visibility</p:attrName>
                                        </p:attrNameLst>
                                      </p:cBhvr>
                                      <p:to>
                                        <p:strVal val="visible"/>
                                      </p:to>
                                    </p:set>
                                    <p:anim calcmode="lin" valueType="num">
                                      <p:cBhvr>
                                        <p:cTn id="28" dur="1000" fill="hold"/>
                                        <p:tgtEl>
                                          <p:spTgt spid="656392">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656392">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65639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6392"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8" name="Group 4"/>
          <p:cNvGrpSpPr>
            <a:grpSpLocks/>
          </p:cNvGrpSpPr>
          <p:nvPr/>
        </p:nvGrpSpPr>
        <p:grpSpPr bwMode="auto">
          <a:xfrm>
            <a:off x="820738" y="1774825"/>
            <a:ext cx="7350125" cy="4168775"/>
            <a:chOff x="517" y="1080"/>
            <a:chExt cx="4630" cy="2626"/>
          </a:xfrm>
        </p:grpSpPr>
        <p:sp>
          <p:nvSpPr>
            <p:cNvPr id="1030" name="Text Box 6"/>
            <p:cNvSpPr txBox="1">
              <a:spLocks noChangeArrowheads="1"/>
            </p:cNvSpPr>
            <p:nvPr/>
          </p:nvSpPr>
          <p:spPr bwMode="auto">
            <a:xfrm>
              <a:off x="1134" y="3456"/>
              <a:ext cx="339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理想晶体的滑移模型和刃型位错的滑移过程</a:t>
              </a:r>
            </a:p>
          </p:txBody>
        </p:sp>
      </p:grpSp>
      <p:sp>
        <p:nvSpPr>
          <p:cNvPr id="1029" name="Rectangle 9"/>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ontrols>
      <p:control spid="1026" name="ShockwaveFlash1" r:id="rId2" imgW="3599048" imgH="3419952"/>
      <p:control spid="1027" name="ShockwaveFlash2" r:id="rId3" imgW="3599048" imgH="3419952"/>
    </p:controls>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35" name="Rectangle 3"/>
          <p:cNvSpPr>
            <a:spLocks noGrp="1" noChangeArrowheads="1"/>
          </p:cNvSpPr>
          <p:nvPr>
            <p:ph type="body" idx="1"/>
          </p:nvPr>
        </p:nvSpPr>
        <p:spPr/>
        <p:txBody>
          <a:bodyPr/>
          <a:lstStyle/>
          <a:p>
            <a:pPr eaLnBrk="1" hangingPunct="1">
              <a:lnSpc>
                <a:spcPct val="120000"/>
              </a:lnSpc>
              <a:spcBef>
                <a:spcPct val="0"/>
              </a:spcBef>
            </a:pPr>
            <a:r>
              <a:rPr kumimoji="1" lang="en-US" altLang="zh-CN" sz="2400" b="1" smtClean="0">
                <a:solidFill>
                  <a:srgbClr val="101016"/>
                </a:solidFill>
                <a:latin typeface="Times New Roman" pitchFamily="18" charset="0"/>
              </a:rPr>
              <a:t>1939</a:t>
            </a:r>
            <a:r>
              <a:rPr kumimoji="1" lang="zh-CN" altLang="en-US" sz="2400" b="1" smtClean="0">
                <a:solidFill>
                  <a:srgbClr val="101016"/>
                </a:solidFill>
                <a:latin typeface="Times New Roman" pitchFamily="18" charset="0"/>
              </a:rPr>
              <a:t>年柏格斯提出用柏氏矢量来表征位错的特性，同时引入螺型位错。</a:t>
            </a:r>
          </a:p>
          <a:p>
            <a:pPr eaLnBrk="1" hangingPunct="1">
              <a:lnSpc>
                <a:spcPct val="120000"/>
              </a:lnSpc>
              <a:spcBef>
                <a:spcPct val="0"/>
              </a:spcBef>
            </a:pPr>
            <a:r>
              <a:rPr kumimoji="1" lang="en-US" altLang="zh-CN" sz="2400" b="1" smtClean="0">
                <a:solidFill>
                  <a:srgbClr val="1313FF"/>
                </a:solidFill>
                <a:latin typeface="Times New Roman" pitchFamily="18" charset="0"/>
              </a:rPr>
              <a:t>1947</a:t>
            </a:r>
            <a:r>
              <a:rPr kumimoji="1" lang="zh-CN" altLang="en-US" sz="2400" b="1" smtClean="0">
                <a:solidFill>
                  <a:srgbClr val="1313FF"/>
                </a:solidFill>
                <a:latin typeface="Times New Roman" pitchFamily="18" charset="0"/>
              </a:rPr>
              <a:t>年柯垂耳利用溶质原子与位错的交互作用解释了低碳钢的屈服现象。</a:t>
            </a:r>
          </a:p>
          <a:p>
            <a:pPr eaLnBrk="1" hangingPunct="1">
              <a:lnSpc>
                <a:spcPct val="120000"/>
              </a:lnSpc>
              <a:spcBef>
                <a:spcPct val="0"/>
              </a:spcBef>
            </a:pPr>
            <a:r>
              <a:rPr kumimoji="1" lang="en-US" altLang="zh-CN" sz="2400" b="1" smtClean="0">
                <a:solidFill>
                  <a:srgbClr val="FB359D"/>
                </a:solidFill>
                <a:latin typeface="Times New Roman" pitchFamily="18" charset="0"/>
              </a:rPr>
              <a:t>1950</a:t>
            </a:r>
            <a:r>
              <a:rPr kumimoji="1" lang="zh-CN" altLang="en-US" sz="2400" b="1" smtClean="0">
                <a:solidFill>
                  <a:srgbClr val="FB359D"/>
                </a:solidFill>
                <a:latin typeface="Times New Roman" pitchFamily="18" charset="0"/>
              </a:rPr>
              <a:t>年弗兰克与瑞德同时提出了位错增殖机制</a:t>
            </a:r>
            <a:r>
              <a:rPr kumimoji="1" lang="en-US" altLang="zh-CN" sz="2400" b="1" smtClean="0">
                <a:solidFill>
                  <a:srgbClr val="FB359D"/>
                </a:solidFill>
                <a:latin typeface="Times New Roman" pitchFamily="18" charset="0"/>
              </a:rPr>
              <a:t>F—R</a:t>
            </a:r>
            <a:r>
              <a:rPr kumimoji="1" lang="zh-CN" altLang="en-US" sz="2400" b="1" smtClean="0">
                <a:solidFill>
                  <a:srgbClr val="FB359D"/>
                </a:solidFill>
                <a:latin typeface="Times New Roman" pitchFamily="18" charset="0"/>
              </a:rPr>
              <a:t>位错源。</a:t>
            </a:r>
          </a:p>
          <a:p>
            <a:pPr eaLnBrk="1" hangingPunct="1">
              <a:lnSpc>
                <a:spcPct val="120000"/>
              </a:lnSpc>
              <a:spcBef>
                <a:spcPct val="0"/>
              </a:spcBef>
            </a:pPr>
            <a:r>
              <a:rPr kumimoji="1" lang="en-US" altLang="zh-CN" sz="2400" b="1" smtClean="0">
                <a:solidFill>
                  <a:srgbClr val="2BBD4E"/>
                </a:solidFill>
                <a:latin typeface="Times New Roman" pitchFamily="18" charset="0"/>
              </a:rPr>
              <a:t>50</a:t>
            </a:r>
            <a:r>
              <a:rPr kumimoji="1" lang="zh-CN" altLang="en-US" sz="2400" b="1" smtClean="0">
                <a:solidFill>
                  <a:srgbClr val="2BBD4E"/>
                </a:solidFill>
                <a:latin typeface="Times New Roman" pitchFamily="18" charset="0"/>
              </a:rPr>
              <a:t>年代后，透射电镜直接观测到了晶体中位错的存在、运动、增殖。</a:t>
            </a:r>
            <a:endParaRPr lang="zh-CN" altLang="en-US" sz="2400" smtClean="0">
              <a:latin typeface="Times New Roman" pitchFamily="18" charset="0"/>
            </a:endParaRPr>
          </a:p>
        </p:txBody>
      </p:sp>
      <p:sp>
        <p:nvSpPr>
          <p:cNvPr id="24579" name="Rectangle 5"/>
          <p:cNvSpPr>
            <a:spLocks noGrp="1" noChangeArrowheads="1"/>
          </p:cNvSpPr>
          <p:nvPr>
            <p:ph type="title"/>
          </p:nvPr>
        </p:nvSpPr>
        <p:spPr>
          <a:noFill/>
        </p:spPr>
        <p:txBody>
          <a:bodyPr/>
          <a:lstStyle/>
          <a:p>
            <a:pPr eaLnBrk="1" hangingPunct="1"/>
            <a:r>
              <a:rPr lang="zh-CN" altLang="en-US" smtClean="0"/>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58435">
                                            <p:txEl>
                                              <p:pRg st="0" end="0"/>
                                            </p:txEl>
                                          </p:spTgt>
                                        </p:tgtEl>
                                        <p:attrNameLst>
                                          <p:attrName>style.visibility</p:attrName>
                                        </p:attrNameLst>
                                      </p:cBhvr>
                                      <p:to>
                                        <p:strVal val="visible"/>
                                      </p:to>
                                    </p:set>
                                    <p:anim calcmode="lin" valueType="num">
                                      <p:cBhvr>
                                        <p:cTn id="7" dur="1000" fill="hold"/>
                                        <p:tgtEl>
                                          <p:spTgt spid="65843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5843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5843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58435">
                                            <p:txEl>
                                              <p:pRg st="1" end="1"/>
                                            </p:txEl>
                                          </p:spTgt>
                                        </p:tgtEl>
                                        <p:attrNameLst>
                                          <p:attrName>style.visibility</p:attrName>
                                        </p:attrNameLst>
                                      </p:cBhvr>
                                      <p:to>
                                        <p:strVal val="visible"/>
                                      </p:to>
                                    </p:set>
                                    <p:anim calcmode="lin" valueType="num">
                                      <p:cBhvr>
                                        <p:cTn id="14" dur="1000" fill="hold"/>
                                        <p:tgtEl>
                                          <p:spTgt spid="658435">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658435">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65843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58435">
                                            <p:txEl>
                                              <p:pRg st="2" end="2"/>
                                            </p:txEl>
                                          </p:spTgt>
                                        </p:tgtEl>
                                        <p:attrNameLst>
                                          <p:attrName>style.visibility</p:attrName>
                                        </p:attrNameLst>
                                      </p:cBhvr>
                                      <p:to>
                                        <p:strVal val="visible"/>
                                      </p:to>
                                    </p:set>
                                    <p:anim calcmode="lin" valueType="num">
                                      <p:cBhvr>
                                        <p:cTn id="21" dur="1000" fill="hold"/>
                                        <p:tgtEl>
                                          <p:spTgt spid="658435">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658435">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65843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58435">
                                            <p:txEl>
                                              <p:pRg st="3" end="3"/>
                                            </p:txEl>
                                          </p:spTgt>
                                        </p:tgtEl>
                                        <p:attrNameLst>
                                          <p:attrName>style.visibility</p:attrName>
                                        </p:attrNameLst>
                                      </p:cBhvr>
                                      <p:to>
                                        <p:strVal val="visible"/>
                                      </p:to>
                                    </p:set>
                                    <p:anim calcmode="lin" valueType="num">
                                      <p:cBhvr>
                                        <p:cTn id="28" dur="1000" fill="hold"/>
                                        <p:tgtEl>
                                          <p:spTgt spid="658435">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658435">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65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843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灯片编号占位符 4"/>
          <p:cNvSpPr txBox="1">
            <a:spLocks noGrp="1"/>
          </p:cNvSpPr>
          <p:nvPr/>
        </p:nvSpPr>
        <p:spPr bwMode="auto">
          <a:xfrm>
            <a:off x="6770688" y="6248400"/>
            <a:ext cx="1905000" cy="457200"/>
          </a:xfrm>
          <a:prstGeom prst="rect">
            <a:avLst/>
          </a:prstGeom>
          <a:noFill/>
          <a:ln w="12700" cap="sq">
            <a:noFill/>
            <a:miter lim="800000"/>
            <a:headEnd type="none" w="sm" len="sm"/>
            <a:tailEnd type="none" w="sm" len="sm"/>
          </a:ln>
        </p:spPr>
        <p:txBody>
          <a:bodyPr/>
          <a:lstStyle/>
          <a:p>
            <a:pPr>
              <a:spcBef>
                <a:spcPct val="50000"/>
              </a:spcBef>
            </a:pPr>
            <a:fld id="{AE4ADDE1-E8D2-4D14-B420-33E0AC55D2B5}" type="slidenum">
              <a:rPr lang="en-US" altLang="zh-CN" sz="1400">
                <a:latin typeface="Times New Roman" pitchFamily="18" charset="0"/>
              </a:rPr>
              <a:pPr>
                <a:spcBef>
                  <a:spcPct val="50000"/>
                </a:spcBef>
              </a:pPr>
              <a:t>5</a:t>
            </a:fld>
            <a:endParaRPr lang="en-US" altLang="zh-CN" sz="1400">
              <a:latin typeface="Times New Roman" pitchFamily="18" charset="0"/>
            </a:endParaRPr>
          </a:p>
        </p:txBody>
      </p:sp>
      <p:sp>
        <p:nvSpPr>
          <p:cNvPr id="201732" name="Rectangle 4"/>
          <p:cNvSpPr>
            <a:spLocks noChangeArrowheads="1"/>
          </p:cNvSpPr>
          <p:nvPr/>
        </p:nvSpPr>
        <p:spPr bwMode="auto">
          <a:xfrm>
            <a:off x="323850" y="5299075"/>
            <a:ext cx="8458200" cy="1062038"/>
          </a:xfrm>
          <a:prstGeom prst="rect">
            <a:avLst/>
          </a:prstGeom>
          <a:noFill/>
          <a:ln w="9525">
            <a:noFill/>
            <a:miter lim="800000"/>
            <a:headEnd/>
            <a:tailEnd/>
          </a:ln>
          <a:effectLst/>
        </p:spPr>
        <p:txBody>
          <a:bodyPr/>
          <a:lstStyle/>
          <a:p>
            <a:pPr marL="342900" indent="-342900" algn="just">
              <a:lnSpc>
                <a:spcPct val="80000"/>
              </a:lnSpc>
              <a:spcBef>
                <a:spcPct val="20000"/>
              </a:spcBef>
              <a:buClr>
                <a:schemeClr val="tx2"/>
              </a:buClr>
              <a:buSzPct val="75000"/>
              <a:buFont typeface="Wingdings" pitchFamily="2" charset="2"/>
              <a:buChar char="n"/>
              <a:defRPr/>
            </a:pPr>
            <a:r>
              <a:rPr kumimoji="1" lang="zh-CN" altLang="en-US" sz="2400" b="1">
                <a:effectLst>
                  <a:outerShdw blurRad="38100" dist="38100" dir="2700000" algn="tl">
                    <a:srgbClr val="C0C0C0"/>
                  </a:outerShdw>
                </a:effectLst>
                <a:latin typeface="楷体_GB2312" pitchFamily="49" charset="-122"/>
                <a:ea typeface="楷体_GB2312" pitchFamily="49" charset="-122"/>
              </a:rPr>
              <a:t>图</a:t>
            </a:r>
            <a:r>
              <a:rPr kumimoji="1" lang="en-US" altLang="zh-CN" sz="2400" b="1" dirty="0">
                <a:effectLst>
                  <a:outerShdw blurRad="38100" dist="38100" dir="2700000" algn="tl">
                    <a:srgbClr val="C0C0C0"/>
                  </a:outerShdw>
                </a:effectLst>
                <a:latin typeface="楷体_GB2312" pitchFamily="49" charset="-122"/>
                <a:ea typeface="楷体_GB2312" pitchFamily="49" charset="-122"/>
              </a:rPr>
              <a:t>3-01 </a:t>
            </a:r>
            <a:r>
              <a:rPr kumimoji="1" lang="zh-CN" altLang="en-US" sz="2400" b="1">
                <a:effectLst>
                  <a:outerShdw blurRad="38100" dist="38100" dir="2700000" algn="tl">
                    <a:srgbClr val="C0C0C0"/>
                  </a:outerShdw>
                </a:effectLst>
                <a:latin typeface="楷体_GB2312" pitchFamily="49" charset="-122"/>
                <a:ea typeface="楷体_GB2312" pitchFamily="49" charset="-122"/>
              </a:rPr>
              <a:t>透射电子显微镜下观察到不锈钢</a:t>
            </a:r>
            <a:r>
              <a:rPr kumimoji="1" lang="en-US" altLang="zh-CN" sz="2400" b="1" dirty="0">
                <a:effectLst>
                  <a:outerShdw blurRad="38100" dist="38100" dir="2700000" algn="tl">
                    <a:srgbClr val="C0C0C0"/>
                  </a:outerShdw>
                </a:effectLst>
                <a:latin typeface="楷体_GB2312" pitchFamily="49" charset="-122"/>
                <a:ea typeface="楷体_GB2312" pitchFamily="49" charset="-122"/>
              </a:rPr>
              <a:t>316L (00Cr17Ni14Mo2)</a:t>
            </a:r>
            <a:r>
              <a:rPr kumimoji="1" lang="zh-CN" altLang="en-US" sz="2400" b="1">
                <a:effectLst>
                  <a:outerShdw blurRad="38100" dist="38100" dir="2700000" algn="tl">
                    <a:srgbClr val="C0C0C0"/>
                  </a:outerShdw>
                </a:effectLst>
                <a:latin typeface="楷体_GB2312" pitchFamily="49" charset="-122"/>
                <a:ea typeface="楷体_GB2312" pitchFamily="49" charset="-122"/>
              </a:rPr>
              <a:t>的位错线与位错缠结</a:t>
            </a:r>
          </a:p>
        </p:txBody>
      </p:sp>
      <p:pic>
        <p:nvPicPr>
          <p:cNvPr id="25604" name="Picture 5" descr="clip_ime002">
            <a:hlinkClick r:id="rId2" action="ppaction://hlinkfile"/>
          </p:cNvPr>
          <p:cNvPicPr>
            <a:picLocks noChangeAspect="1" noChangeArrowheads="1"/>
          </p:cNvPicPr>
          <p:nvPr/>
        </p:nvPicPr>
        <p:blipFill>
          <a:blip r:embed="rId3" cstate="print"/>
          <a:srcRect/>
          <a:stretch>
            <a:fillRect/>
          </a:stretch>
        </p:blipFill>
        <p:spPr bwMode="auto">
          <a:xfrm>
            <a:off x="1331913" y="333375"/>
            <a:ext cx="6481762" cy="48942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灯片编号占位符 4"/>
          <p:cNvSpPr txBox="1">
            <a:spLocks noGrp="1"/>
          </p:cNvSpPr>
          <p:nvPr/>
        </p:nvSpPr>
        <p:spPr bwMode="auto">
          <a:xfrm>
            <a:off x="6770688" y="6248400"/>
            <a:ext cx="1905000" cy="457200"/>
          </a:xfrm>
          <a:prstGeom prst="rect">
            <a:avLst/>
          </a:prstGeom>
          <a:noFill/>
          <a:ln w="12700" cap="sq">
            <a:noFill/>
            <a:miter lim="800000"/>
            <a:headEnd type="none" w="sm" len="sm"/>
            <a:tailEnd type="none" w="sm" len="sm"/>
          </a:ln>
        </p:spPr>
        <p:txBody>
          <a:bodyPr/>
          <a:lstStyle/>
          <a:p>
            <a:pPr>
              <a:spcBef>
                <a:spcPct val="50000"/>
              </a:spcBef>
            </a:pPr>
            <a:fld id="{B1962E1F-F5BD-4A0B-8776-2346857A6203}" type="slidenum">
              <a:rPr lang="en-US" altLang="zh-CN" sz="1400">
                <a:latin typeface="Times New Roman" pitchFamily="18" charset="0"/>
              </a:rPr>
              <a:pPr>
                <a:spcBef>
                  <a:spcPct val="50000"/>
                </a:spcBef>
              </a:pPr>
              <a:t>6</a:t>
            </a:fld>
            <a:endParaRPr lang="en-US" altLang="zh-CN" sz="1400">
              <a:latin typeface="Times New Roman" pitchFamily="18" charset="0"/>
            </a:endParaRPr>
          </a:p>
        </p:txBody>
      </p:sp>
      <p:grpSp>
        <p:nvGrpSpPr>
          <p:cNvPr id="26627" name="Group 4"/>
          <p:cNvGrpSpPr>
            <a:grpSpLocks/>
          </p:cNvGrpSpPr>
          <p:nvPr/>
        </p:nvGrpSpPr>
        <p:grpSpPr bwMode="auto">
          <a:xfrm>
            <a:off x="0" y="1516063"/>
            <a:ext cx="4643438" cy="4433887"/>
            <a:chOff x="0" y="799"/>
            <a:chExt cx="2835" cy="2721"/>
          </a:xfrm>
        </p:grpSpPr>
        <p:pic>
          <p:nvPicPr>
            <p:cNvPr id="26633" name="Picture 5" descr="MgZrCaY9-9900X-4"/>
            <p:cNvPicPr>
              <a:picLocks noChangeArrowheads="1"/>
            </p:cNvPicPr>
            <p:nvPr/>
          </p:nvPicPr>
          <p:blipFill>
            <a:blip r:embed="rId2" cstate="print"/>
            <a:srcRect/>
            <a:stretch>
              <a:fillRect/>
            </a:stretch>
          </p:blipFill>
          <p:spPr bwMode="auto">
            <a:xfrm>
              <a:off x="0" y="799"/>
              <a:ext cx="2835" cy="2721"/>
            </a:xfrm>
            <a:prstGeom prst="rect">
              <a:avLst/>
            </a:prstGeom>
            <a:noFill/>
            <a:ln w="9525">
              <a:noFill/>
              <a:miter lim="800000"/>
              <a:headEnd/>
              <a:tailEnd/>
            </a:ln>
          </p:spPr>
        </p:pic>
        <p:sp>
          <p:nvSpPr>
            <p:cNvPr id="26634" name="Text Box 6"/>
            <p:cNvSpPr txBox="1">
              <a:spLocks noChangeArrowheads="1"/>
            </p:cNvSpPr>
            <p:nvPr/>
          </p:nvSpPr>
          <p:spPr bwMode="auto">
            <a:xfrm>
              <a:off x="0" y="845"/>
              <a:ext cx="249" cy="273"/>
            </a:xfrm>
            <a:prstGeom prst="rect">
              <a:avLst/>
            </a:prstGeom>
            <a:noFill/>
            <a:ln w="9525">
              <a:noFill/>
              <a:miter lim="800000"/>
              <a:headEnd/>
              <a:tailEnd/>
            </a:ln>
          </p:spPr>
          <p:txBody>
            <a:bodyPr lIns="0" tIns="0" rIns="0" bIns="0"/>
            <a:lstStyle/>
            <a:p>
              <a:pPr algn="l"/>
              <a:r>
                <a:rPr kumimoji="1" lang="en-US" altLang="zh-CN" b="1">
                  <a:latin typeface="Times New Roman" pitchFamily="18" charset="0"/>
                  <a:cs typeface="Times New Roman" pitchFamily="18" charset="0"/>
                </a:rPr>
                <a:t>(a)</a:t>
              </a:r>
              <a:endParaRPr kumimoji="1" lang="en-US" altLang="zh-CN"/>
            </a:p>
          </p:txBody>
        </p:sp>
      </p:grpSp>
      <p:grpSp>
        <p:nvGrpSpPr>
          <p:cNvPr id="26628" name="Group 7"/>
          <p:cNvGrpSpPr>
            <a:grpSpLocks/>
          </p:cNvGrpSpPr>
          <p:nvPr/>
        </p:nvGrpSpPr>
        <p:grpSpPr bwMode="auto">
          <a:xfrm>
            <a:off x="4643438" y="260350"/>
            <a:ext cx="4427537" cy="4303713"/>
            <a:chOff x="2789" y="-17"/>
            <a:chExt cx="2971" cy="2721"/>
          </a:xfrm>
        </p:grpSpPr>
        <p:pic>
          <p:nvPicPr>
            <p:cNvPr id="26631" name="Picture 8" descr="MgZrCaY9-9900X-2"/>
            <p:cNvPicPr>
              <a:picLocks noChangeArrowheads="1"/>
            </p:cNvPicPr>
            <p:nvPr/>
          </p:nvPicPr>
          <p:blipFill>
            <a:blip r:embed="rId3" cstate="print"/>
            <a:srcRect/>
            <a:stretch>
              <a:fillRect/>
            </a:stretch>
          </p:blipFill>
          <p:spPr bwMode="auto">
            <a:xfrm>
              <a:off x="2789" y="-17"/>
              <a:ext cx="2971" cy="2721"/>
            </a:xfrm>
            <a:prstGeom prst="rect">
              <a:avLst/>
            </a:prstGeom>
            <a:noFill/>
            <a:ln w="9525">
              <a:noFill/>
              <a:miter lim="800000"/>
              <a:headEnd/>
              <a:tailEnd/>
            </a:ln>
          </p:spPr>
        </p:pic>
        <p:sp>
          <p:nvSpPr>
            <p:cNvPr id="26632" name="Text Box 9"/>
            <p:cNvSpPr txBox="1">
              <a:spLocks noChangeArrowheads="1"/>
            </p:cNvSpPr>
            <p:nvPr/>
          </p:nvSpPr>
          <p:spPr bwMode="auto">
            <a:xfrm>
              <a:off x="2789" y="-17"/>
              <a:ext cx="240" cy="273"/>
            </a:xfrm>
            <a:prstGeom prst="rect">
              <a:avLst/>
            </a:prstGeom>
            <a:noFill/>
            <a:ln w="9525">
              <a:noFill/>
              <a:miter lim="800000"/>
              <a:headEnd/>
              <a:tailEnd/>
            </a:ln>
          </p:spPr>
          <p:txBody>
            <a:bodyPr lIns="0" tIns="0" rIns="0" bIns="0"/>
            <a:lstStyle/>
            <a:p>
              <a:pPr algn="l"/>
              <a:r>
                <a:rPr kumimoji="1" lang="en-US" altLang="zh-CN" b="1">
                  <a:latin typeface="Times New Roman" pitchFamily="18" charset="0"/>
                  <a:cs typeface="Times New Roman" pitchFamily="18" charset="0"/>
                </a:rPr>
                <a:t>(b)</a:t>
              </a:r>
              <a:endParaRPr kumimoji="1" lang="en-US" altLang="zh-CN"/>
            </a:p>
          </p:txBody>
        </p:sp>
      </p:grpSp>
      <p:sp>
        <p:nvSpPr>
          <p:cNvPr id="26629" name="Rectangle 10"/>
          <p:cNvSpPr>
            <a:spLocks noChangeArrowheads="1"/>
          </p:cNvSpPr>
          <p:nvPr/>
        </p:nvSpPr>
        <p:spPr bwMode="auto">
          <a:xfrm>
            <a:off x="250825" y="527050"/>
            <a:ext cx="4175125" cy="396875"/>
          </a:xfrm>
          <a:prstGeom prst="rect">
            <a:avLst/>
          </a:prstGeom>
          <a:noFill/>
          <a:ln w="9525">
            <a:noFill/>
            <a:miter lim="800000"/>
            <a:headEnd/>
            <a:tailEnd/>
          </a:ln>
        </p:spPr>
        <p:txBody>
          <a:bodyPr anchor="ctr">
            <a:spAutoFit/>
          </a:bodyPr>
          <a:lstStyle/>
          <a:p>
            <a:pPr algn="l"/>
            <a:r>
              <a:rPr kumimoji="1" lang="zh-CN" altLang="en-US" sz="2000" b="1">
                <a:latin typeface="楷体_GB2312" pitchFamily="49" charset="-122"/>
                <a:ea typeface="楷体_GB2312" pitchFamily="49" charset="-122"/>
              </a:rPr>
              <a:t>挤压态</a:t>
            </a:r>
            <a:r>
              <a:rPr kumimoji="1" lang="en-US" altLang="zh-CN" sz="2000" b="1">
                <a:latin typeface="楷体_GB2312" pitchFamily="49" charset="-122"/>
                <a:ea typeface="楷体_GB2312" pitchFamily="49" charset="-122"/>
              </a:rPr>
              <a:t>Mg-0.6Zr</a:t>
            </a:r>
            <a:r>
              <a:rPr kumimoji="1" lang="zh-CN" altLang="en-US" sz="2000" b="1">
                <a:latin typeface="楷体_GB2312" pitchFamily="49" charset="-122"/>
                <a:ea typeface="楷体_GB2312" pitchFamily="49" charset="-122"/>
              </a:rPr>
              <a:t>合金显微组织</a:t>
            </a:r>
            <a:r>
              <a:rPr kumimoji="1" lang="en-US" altLang="zh-CN" sz="2000" b="1">
                <a:latin typeface="楷体_GB2312" pitchFamily="49" charset="-122"/>
                <a:ea typeface="楷体_GB2312" pitchFamily="49" charset="-122"/>
              </a:rPr>
              <a:t>TEM</a:t>
            </a:r>
            <a:r>
              <a:rPr kumimoji="1" lang="zh-CN" altLang="en-US" sz="2000" b="1">
                <a:latin typeface="楷体_GB2312" pitchFamily="49" charset="-122"/>
                <a:ea typeface="楷体_GB2312" pitchFamily="49" charset="-122"/>
              </a:rPr>
              <a:t>像</a:t>
            </a:r>
            <a:endParaRPr kumimoji="1" lang="zh-CN" altLang="en-US" sz="2000">
              <a:latin typeface="楷体_GB2312" pitchFamily="49" charset="-122"/>
              <a:ea typeface="楷体_GB2312" pitchFamily="49" charset="-122"/>
            </a:endParaRPr>
          </a:p>
        </p:txBody>
      </p:sp>
      <p:sp>
        <p:nvSpPr>
          <p:cNvPr id="26630" name="Rectangle 11"/>
          <p:cNvSpPr>
            <a:spLocks noChangeArrowheads="1"/>
          </p:cNvSpPr>
          <p:nvPr/>
        </p:nvSpPr>
        <p:spPr bwMode="auto">
          <a:xfrm>
            <a:off x="4643438" y="4946650"/>
            <a:ext cx="4427537" cy="1311275"/>
          </a:xfrm>
          <a:prstGeom prst="rect">
            <a:avLst/>
          </a:prstGeom>
          <a:noFill/>
          <a:ln w="9525" algn="ctr">
            <a:noFill/>
            <a:miter lim="800000"/>
            <a:headEnd/>
            <a:tailEnd/>
          </a:ln>
        </p:spPr>
        <p:txBody>
          <a:bodyPr anchor="ctr">
            <a:spAutoFit/>
          </a:bodyPr>
          <a:lstStyle/>
          <a:p>
            <a:pPr algn="l"/>
            <a:r>
              <a:rPr kumimoji="1" lang="zh-CN" altLang="en-US" sz="2000" b="1">
                <a:latin typeface="楷体_GB2312" pitchFamily="49" charset="-122"/>
                <a:ea typeface="楷体_GB2312" pitchFamily="49" charset="-122"/>
              </a:rPr>
              <a:t>挤压态</a:t>
            </a:r>
            <a:r>
              <a:rPr kumimoji="1" lang="en-US" altLang="zh-CN" sz="2000" b="1">
                <a:latin typeface="楷体_GB2312" pitchFamily="49" charset="-122"/>
                <a:ea typeface="楷体_GB2312" pitchFamily="49" charset="-122"/>
              </a:rPr>
              <a:t>Mg-0.6Zr</a:t>
            </a:r>
            <a:r>
              <a:rPr kumimoji="1" lang="zh-CN" altLang="en-US" sz="2000" b="1">
                <a:latin typeface="楷体_GB2312" pitchFamily="49" charset="-122"/>
                <a:ea typeface="楷体_GB2312" pitchFamily="49" charset="-122"/>
              </a:rPr>
              <a:t>合金显微组织</a:t>
            </a:r>
            <a:r>
              <a:rPr kumimoji="1" lang="en-US" altLang="zh-CN" sz="2000" b="1">
                <a:latin typeface="楷体_GB2312" pitchFamily="49" charset="-122"/>
                <a:ea typeface="楷体_GB2312" pitchFamily="49" charset="-122"/>
              </a:rPr>
              <a:t>TEM</a:t>
            </a:r>
            <a:r>
              <a:rPr kumimoji="1" lang="zh-CN" altLang="en-US" sz="2000" b="1">
                <a:latin typeface="楷体_GB2312" pitchFamily="49" charset="-122"/>
                <a:ea typeface="楷体_GB2312" pitchFamily="49" charset="-122"/>
              </a:rPr>
              <a:t>像</a:t>
            </a:r>
          </a:p>
          <a:p>
            <a:pPr algn="l"/>
            <a:r>
              <a:rPr kumimoji="1" lang="en-US" altLang="zh-CN" sz="2000" b="1">
                <a:latin typeface="楷体_GB2312" pitchFamily="49" charset="-122"/>
                <a:ea typeface="楷体_GB2312" pitchFamily="49" charset="-122"/>
              </a:rPr>
              <a:t>Fig.  TEM morphology of extruding Mg-0.6Zr alloy</a:t>
            </a:r>
          </a:p>
          <a:p>
            <a:pPr algn="l"/>
            <a:r>
              <a:rPr kumimoji="1" lang="en-US" altLang="zh-CN" sz="2000" b="1">
                <a:latin typeface="楷体_GB2312" pitchFamily="49" charset="-122"/>
                <a:ea typeface="楷体_GB2312" pitchFamily="49" charset="-122"/>
              </a:rPr>
              <a:t>(a) </a:t>
            </a:r>
            <a:r>
              <a:rPr kumimoji="1" lang="zh-CN" altLang="en-US" sz="2000" b="1">
                <a:latin typeface="楷体_GB2312" pitchFamily="49" charset="-122"/>
                <a:ea typeface="楷体_GB2312" pitchFamily="49" charset="-122"/>
              </a:rPr>
              <a:t>位错缠结网；</a:t>
            </a:r>
            <a:r>
              <a:rPr kumimoji="1" lang="en-US" altLang="zh-CN" sz="2000" b="1">
                <a:latin typeface="楷体_GB2312" pitchFamily="49" charset="-122"/>
                <a:ea typeface="楷体_GB2312" pitchFamily="49" charset="-122"/>
              </a:rPr>
              <a:t>(b) </a:t>
            </a:r>
            <a:r>
              <a:rPr kumimoji="1" lang="zh-CN" altLang="en-US" sz="2000" b="1">
                <a:latin typeface="楷体_GB2312" pitchFamily="49" charset="-122"/>
                <a:ea typeface="楷体_GB2312" pitchFamily="49" charset="-122"/>
              </a:rPr>
              <a:t>位错胞壁</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3" name="Group 10"/>
          <p:cNvGrpSpPr>
            <a:grpSpLocks/>
          </p:cNvGrpSpPr>
          <p:nvPr/>
        </p:nvGrpSpPr>
        <p:grpSpPr bwMode="auto">
          <a:xfrm>
            <a:off x="1143000" y="2514600"/>
            <a:ext cx="6845300" cy="3673475"/>
            <a:chOff x="720" y="1584"/>
            <a:chExt cx="4312" cy="2314"/>
          </a:xfrm>
        </p:grpSpPr>
        <p:sp>
          <p:nvSpPr>
            <p:cNvPr id="2056" name="Text Box 7"/>
            <p:cNvSpPr txBox="1">
              <a:spLocks noChangeArrowheads="1"/>
            </p:cNvSpPr>
            <p:nvPr/>
          </p:nvSpPr>
          <p:spPr bwMode="auto">
            <a:xfrm>
              <a:off x="1988" y="3648"/>
              <a:ext cx="175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刃型位错与螺型位错</a:t>
              </a:r>
            </a:p>
          </p:txBody>
        </p:sp>
      </p:grpSp>
      <p:sp>
        <p:nvSpPr>
          <p:cNvPr id="2054" name="Rectangle 9"/>
          <p:cNvSpPr>
            <a:spLocks noGrp="1" noChangeArrowheads="1"/>
          </p:cNvSpPr>
          <p:nvPr>
            <p:ph type="body" idx="1"/>
          </p:nvPr>
        </p:nvSpPr>
        <p:spPr/>
        <p:txBody>
          <a:bodyPr/>
          <a:lstStyle/>
          <a:p>
            <a:pPr eaLnBrk="1" hangingPunct="1">
              <a:buFont typeface="Wingdings" pitchFamily="2" charset="2"/>
              <a:buChar char="u"/>
            </a:pPr>
            <a:r>
              <a:rPr kumimoji="1" lang="en-US" altLang="zh-CN" sz="2400" b="1" smtClean="0">
                <a:solidFill>
                  <a:srgbClr val="FB359D"/>
                </a:solidFill>
                <a:latin typeface="Times New Roman" pitchFamily="18" charset="0"/>
              </a:rPr>
              <a:t>2.</a:t>
            </a:r>
            <a:r>
              <a:rPr kumimoji="1" lang="zh-CN" altLang="en-US" sz="2400" b="1" smtClean="0">
                <a:solidFill>
                  <a:srgbClr val="FB359D"/>
                </a:solidFill>
                <a:latin typeface="Times New Roman" pitchFamily="18" charset="0"/>
              </a:rPr>
              <a:t>位错的基本类型</a:t>
            </a:r>
          </a:p>
          <a:p>
            <a:pPr eaLnBrk="1" hangingPunct="1">
              <a:buFont typeface="Wingdings" pitchFamily="2" charset="2"/>
              <a:buChar char="u"/>
            </a:pPr>
            <a:r>
              <a:rPr kumimoji="1" lang="zh-CN" altLang="en-US" sz="2400" b="1" smtClean="0">
                <a:solidFill>
                  <a:srgbClr val="101016"/>
                </a:solidFill>
                <a:latin typeface="Times New Roman" pitchFamily="18" charset="0"/>
              </a:rPr>
              <a:t>位错可分为刃性位错和螺型位错。</a:t>
            </a:r>
          </a:p>
        </p:txBody>
      </p:sp>
      <p:sp>
        <p:nvSpPr>
          <p:cNvPr id="2055" name="Rectangle 12"/>
          <p:cNvSpPr>
            <a:spLocks noGrp="1" noChangeArrowheads="1"/>
          </p:cNvSpPr>
          <p:nvPr>
            <p:ph type="title"/>
          </p:nvPr>
        </p:nvSpPr>
        <p:spPr>
          <a:noFill/>
        </p:spPr>
        <p:txBody>
          <a:bodyPr/>
          <a:lstStyle/>
          <a:p>
            <a:pPr eaLnBrk="1" hangingPunct="1"/>
            <a:r>
              <a:rPr lang="zh-CN" altLang="en-US" smtClean="0"/>
              <a:t>第二节 位错的基本概念</a:t>
            </a:r>
          </a:p>
        </p:txBody>
      </p:sp>
    </p:spTree>
    <p:controls>
      <p:control spid="2051" name="ShockwaveFlash1" r:id="rId2" imgW="3522878" imgH="3224165"/>
      <p:control spid="2052" name="ShockwaveFlash2" r:id="rId3" imgW="1828571" imgH="1828571"/>
    </p:controls>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1"/>
          </p:nvPr>
        </p:nvSpPr>
        <p:spPr/>
        <p:txBody>
          <a:bodyPr/>
          <a:lstStyle/>
          <a:p>
            <a:pPr>
              <a:lnSpc>
                <a:spcPct val="120000"/>
              </a:lnSpc>
              <a:spcBef>
                <a:spcPct val="0"/>
              </a:spcBef>
              <a:buFont typeface="Wingdings" pitchFamily="2" charset="2"/>
              <a:buChar char="u"/>
            </a:pPr>
            <a:r>
              <a:rPr kumimoji="1" lang="zh-CN" altLang="en-US" sz="2400" b="1" smtClean="0">
                <a:solidFill>
                  <a:srgbClr val="FB359D"/>
                </a:solidFill>
                <a:latin typeface="Times New Roman" pitchFamily="18" charset="0"/>
              </a:rPr>
              <a:t>（</a:t>
            </a:r>
            <a:r>
              <a:rPr kumimoji="1" lang="en-US" altLang="zh-CN" sz="2400" b="1" smtClean="0">
                <a:solidFill>
                  <a:srgbClr val="FB359D"/>
                </a:solidFill>
                <a:latin typeface="Times New Roman" pitchFamily="18" charset="0"/>
              </a:rPr>
              <a:t>1</a:t>
            </a:r>
            <a:r>
              <a:rPr kumimoji="1" lang="zh-CN" altLang="en-US" sz="2400" b="1" smtClean="0">
                <a:solidFill>
                  <a:srgbClr val="FB359D"/>
                </a:solidFill>
                <a:latin typeface="Times New Roman" pitchFamily="18" charset="0"/>
              </a:rPr>
              <a:t>）刃型位错</a:t>
            </a:r>
            <a:endParaRPr lang="zh-CN" altLang="en-US" sz="2400" smtClean="0">
              <a:latin typeface="Times New Roman" pitchFamily="18" charset="0"/>
            </a:endParaRPr>
          </a:p>
        </p:txBody>
      </p:sp>
      <p:grpSp>
        <p:nvGrpSpPr>
          <p:cNvPr id="2" name="Group 5"/>
          <p:cNvGrpSpPr>
            <a:grpSpLocks/>
          </p:cNvGrpSpPr>
          <p:nvPr/>
        </p:nvGrpSpPr>
        <p:grpSpPr bwMode="auto">
          <a:xfrm>
            <a:off x="2125663" y="2327275"/>
            <a:ext cx="4740275" cy="3844925"/>
            <a:chOff x="1339" y="1140"/>
            <a:chExt cx="2986" cy="2422"/>
          </a:xfrm>
        </p:grpSpPr>
        <p:sp>
          <p:nvSpPr>
            <p:cNvPr id="27653" name="Text Box 6"/>
            <p:cNvSpPr txBox="1">
              <a:spLocks noChangeArrowheads="1"/>
            </p:cNvSpPr>
            <p:nvPr/>
          </p:nvSpPr>
          <p:spPr bwMode="auto">
            <a:xfrm>
              <a:off x="1339" y="3312"/>
              <a:ext cx="2986" cy="250"/>
            </a:xfrm>
            <a:prstGeom prst="rect">
              <a:avLst/>
            </a:prstGeom>
            <a:noFill/>
            <a:ln w="9525">
              <a:noFill/>
              <a:miter lim="800000"/>
              <a:headEnd/>
              <a:tailEnd/>
            </a:ln>
          </p:spPr>
          <p:txBody>
            <a:bodyPr>
              <a:spAutoFit/>
            </a:bodyPr>
            <a:lstStyle/>
            <a:p>
              <a:pPr algn="ctr">
                <a:spcBef>
                  <a:spcPct val="20000"/>
                </a:spcBef>
                <a:buClr>
                  <a:schemeClr val="hlink"/>
                </a:buClr>
                <a:buSzPct val="80000"/>
                <a:buFont typeface="Wingdings" pitchFamily="2" charset="2"/>
                <a:buNone/>
              </a:pPr>
              <a:r>
                <a:rPr kumimoji="1" lang="zh-CN" altLang="en-US" sz="2000">
                  <a:solidFill>
                    <a:srgbClr val="101016"/>
                  </a:solidFill>
                  <a:latin typeface="Times New Roman" pitchFamily="18" charset="0"/>
                </a:rPr>
                <a:t>图   含有刃型位错的晶体</a:t>
              </a:r>
              <a:endParaRPr kumimoji="1" lang="zh-CN" altLang="en-US" sz="2000">
                <a:solidFill>
                  <a:srgbClr val="101016"/>
                </a:solidFill>
                <a:latin typeface="宋体" pitchFamily="2" charset="-122"/>
              </a:endParaRPr>
            </a:p>
          </p:txBody>
        </p:sp>
        <p:pic>
          <p:nvPicPr>
            <p:cNvPr id="27654" name="Picture 7" descr="刃形位错平面示意图"/>
            <p:cNvPicPr>
              <a:picLocks noChangeAspect="1" noChangeArrowheads="1"/>
            </p:cNvPicPr>
            <p:nvPr/>
          </p:nvPicPr>
          <p:blipFill>
            <a:blip r:embed="rId2" cstate="print"/>
            <a:srcRect l="4428" r="4428"/>
            <a:stretch>
              <a:fillRect/>
            </a:stretch>
          </p:blipFill>
          <p:spPr bwMode="auto">
            <a:xfrm>
              <a:off x="1592" y="1140"/>
              <a:ext cx="2480" cy="2040"/>
            </a:xfrm>
            <a:prstGeom prst="rect">
              <a:avLst/>
            </a:prstGeom>
            <a:noFill/>
            <a:ln w="9525">
              <a:noFill/>
              <a:miter lim="800000"/>
              <a:headEnd/>
              <a:tailEnd/>
            </a:ln>
          </p:spPr>
        </p:pic>
      </p:grpSp>
      <p:sp>
        <p:nvSpPr>
          <p:cNvPr id="27652" name="Rectangle 8"/>
          <p:cNvSpPr>
            <a:spLocks noGrp="1" noChangeArrowheads="1"/>
          </p:cNvSpPr>
          <p:nvPr>
            <p:ph type="title"/>
          </p:nvPr>
        </p:nvSpPr>
        <p:spPr>
          <a:noFill/>
        </p:spPr>
        <p:txBody>
          <a:bodyPr/>
          <a:lstStyle/>
          <a:p>
            <a:pPr eaLnBrk="1" hangingPunct="1"/>
            <a:r>
              <a:rPr lang="zh-CN" altLang="en-US" smtClean="0"/>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530" name="Text Box 2"/>
          <p:cNvSpPr txBox="1">
            <a:spLocks noChangeArrowheads="1"/>
          </p:cNvSpPr>
          <p:nvPr/>
        </p:nvSpPr>
        <p:spPr bwMode="auto">
          <a:xfrm>
            <a:off x="533400" y="1447800"/>
            <a:ext cx="8153400" cy="49117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Times New Roman" pitchFamily="18" charset="0"/>
              </a:rPr>
              <a:t>刃型位错的概念：</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在某一水平面以上多出了垂直方向的原子面，犹如插入的刀刃一样，</a:t>
            </a:r>
            <a:r>
              <a:rPr kumimoji="1" lang="en-US" altLang="zh-CN" sz="2400" b="1">
                <a:solidFill>
                  <a:srgbClr val="1313FF"/>
                </a:solidFill>
                <a:latin typeface="宋体" pitchFamily="2" charset="-122"/>
              </a:rPr>
              <a:t>EF</a:t>
            </a:r>
            <a:r>
              <a:rPr kumimoji="1" lang="zh-CN" altLang="en-US" sz="2400" b="1">
                <a:solidFill>
                  <a:srgbClr val="1313FF"/>
                </a:solidFill>
                <a:latin typeface="宋体" pitchFamily="2" charset="-122"/>
              </a:rPr>
              <a:t>称为刃型位错线。位错线附近区域发生了原子错排，因此称为</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刃型位错</a:t>
            </a:r>
            <a:r>
              <a:rPr kumimoji="1" lang="zh-CN" altLang="en-US" sz="2400" b="1">
                <a:solidFill>
                  <a:srgbClr val="1313FF"/>
                </a:solidFill>
                <a:latin typeface="Times New Roman" pitchFamily="18" charset="0"/>
              </a:rPr>
              <a:t>” 。</a:t>
            </a:r>
          </a:p>
          <a:p>
            <a:pPr algn="l">
              <a:lnSpc>
                <a:spcPct val="120000"/>
              </a:lnSpc>
              <a:buClr>
                <a:srgbClr val="FF0066"/>
              </a:buClr>
              <a:buSzPct val="80000"/>
              <a:buFont typeface="Wingdings" pitchFamily="2" charset="2"/>
              <a:buChar char="u"/>
            </a:pPr>
            <a:r>
              <a:rPr kumimoji="1" lang="zh-CN" altLang="en-US" sz="2400" b="1">
                <a:solidFill>
                  <a:srgbClr val="2BBD4E"/>
                </a:solidFill>
                <a:latin typeface="宋体" pitchFamily="2" charset="-122"/>
              </a:rPr>
              <a:t>把多余半原子面在滑移面以上的位错称为正刃型位错，用符号</a:t>
            </a:r>
            <a:r>
              <a:rPr kumimoji="1" lang="zh-CN" altLang="en-US" sz="2400" b="1">
                <a:solidFill>
                  <a:srgbClr val="2BBD4E"/>
                </a:solidFill>
                <a:latin typeface="Times New Roman" pitchFamily="18" charset="0"/>
              </a:rPr>
              <a:t>“</a:t>
            </a:r>
            <a:r>
              <a:rPr kumimoji="1" lang="zh-CN" altLang="en-US" sz="2400" b="1">
                <a:solidFill>
                  <a:srgbClr val="2BBD4E"/>
                </a:solidFill>
                <a:latin typeface="宋体" pitchFamily="2" charset="-122"/>
              </a:rPr>
              <a:t>┻</a:t>
            </a:r>
            <a:r>
              <a:rPr kumimoji="1" lang="zh-CN" altLang="en-US" sz="2400" b="1">
                <a:solidFill>
                  <a:srgbClr val="2BBD4E"/>
                </a:solidFill>
                <a:latin typeface="Times New Roman" pitchFamily="18" charset="0"/>
              </a:rPr>
              <a:t>”</a:t>
            </a:r>
            <a:r>
              <a:rPr kumimoji="1" lang="zh-CN" altLang="en-US" sz="2400" b="1">
                <a:solidFill>
                  <a:srgbClr val="2BBD4E"/>
                </a:solidFill>
                <a:latin typeface="宋体" pitchFamily="2" charset="-122"/>
              </a:rPr>
              <a:t>表示，反之为负刃型位错，用</a:t>
            </a:r>
            <a:r>
              <a:rPr kumimoji="1" lang="zh-CN" altLang="en-US" sz="2400" b="1">
                <a:solidFill>
                  <a:srgbClr val="2BBD4E"/>
                </a:solidFill>
                <a:latin typeface="Times New Roman" pitchFamily="18" charset="0"/>
              </a:rPr>
              <a:t>“</a:t>
            </a:r>
            <a:r>
              <a:rPr kumimoji="1" lang="zh-CN" altLang="en-US" sz="2400" b="1">
                <a:solidFill>
                  <a:srgbClr val="2BBD4E"/>
                </a:solidFill>
                <a:latin typeface="宋体" pitchFamily="2" charset="-122"/>
              </a:rPr>
              <a:t>┳</a:t>
            </a:r>
            <a:r>
              <a:rPr kumimoji="1" lang="zh-CN" altLang="en-US" sz="2400" b="1">
                <a:solidFill>
                  <a:srgbClr val="2BBD4E"/>
                </a:solidFill>
                <a:latin typeface="Times New Roman" pitchFamily="18" charset="0"/>
              </a:rPr>
              <a:t>”</a:t>
            </a:r>
            <a:r>
              <a:rPr kumimoji="1" lang="zh-CN" altLang="en-US" sz="2400" b="1">
                <a:solidFill>
                  <a:srgbClr val="2BBD4E"/>
                </a:solidFill>
                <a:latin typeface="宋体" pitchFamily="2" charset="-122"/>
              </a:rPr>
              <a:t>表示。</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含有多余半原子面的晶体受压，原子间距小于正常点阵常数；不含多余半原子面的晶体受张力，原子间距大于正常点阵常数。</a:t>
            </a:r>
          </a:p>
          <a:p>
            <a:pPr algn="l">
              <a:lnSpc>
                <a:spcPct val="120000"/>
              </a:lnSpc>
              <a:buClr>
                <a:srgbClr val="FF0066"/>
              </a:buClr>
              <a:buSzPct val="80000"/>
              <a:buFont typeface="Wingdings" pitchFamily="2" charset="2"/>
              <a:buChar char="u"/>
            </a:pPr>
            <a:r>
              <a:rPr kumimoji="1" lang="zh-CN" altLang="en-US" sz="2400" b="1">
                <a:solidFill>
                  <a:srgbClr val="101016"/>
                </a:solidFill>
                <a:latin typeface="宋体" pitchFamily="2" charset="-122"/>
              </a:rPr>
              <a:t>位错在晶体中引起的畸变在位错线中心处最大，随着离位错中心距离的增大，晶体的畸变逐渐减小</a:t>
            </a:r>
            <a:r>
              <a:rPr kumimoji="1" lang="zh-CN" altLang="en-US" sz="2400" b="1">
                <a:solidFill>
                  <a:srgbClr val="101016"/>
                </a:solidFill>
                <a:latin typeface="Times New Roman" pitchFamily="18" charset="0"/>
              </a:rPr>
              <a:t> 。</a:t>
            </a:r>
            <a:endParaRPr kumimoji="1" lang="zh-CN" altLang="en-US" sz="2400" b="1">
              <a:solidFill>
                <a:srgbClr val="1313FF"/>
              </a:solidFill>
              <a:latin typeface="宋体" pitchFamily="2" charset="-122"/>
            </a:endParaRPr>
          </a:p>
        </p:txBody>
      </p:sp>
      <p:sp>
        <p:nvSpPr>
          <p:cNvPr id="28675" name="Rectangle 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62530">
                                            <p:txEl>
                                              <p:pRg st="1" end="1"/>
                                            </p:txEl>
                                          </p:spTgt>
                                        </p:tgtEl>
                                        <p:attrNameLst>
                                          <p:attrName>style.visibility</p:attrName>
                                        </p:attrNameLst>
                                      </p:cBhvr>
                                      <p:to>
                                        <p:strVal val="visible"/>
                                      </p:to>
                                    </p:set>
                                    <p:anim calcmode="lin" valueType="num">
                                      <p:cBhvr additive="base">
                                        <p:cTn id="7" dur="500" fill="hold"/>
                                        <p:tgtEl>
                                          <p:spTgt spid="66253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6253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62530">
                                            <p:txEl>
                                              <p:pRg st="2" end="2"/>
                                            </p:txEl>
                                          </p:spTgt>
                                        </p:tgtEl>
                                        <p:attrNameLst>
                                          <p:attrName>style.visibility</p:attrName>
                                        </p:attrNameLst>
                                      </p:cBhvr>
                                      <p:to>
                                        <p:strVal val="visible"/>
                                      </p:to>
                                    </p:set>
                                    <p:anim calcmode="lin" valueType="num">
                                      <p:cBhvr additive="base">
                                        <p:cTn id="13" dur="500" fill="hold"/>
                                        <p:tgtEl>
                                          <p:spTgt spid="66253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6253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62530">
                                            <p:txEl>
                                              <p:pRg st="3" end="3"/>
                                            </p:txEl>
                                          </p:spTgt>
                                        </p:tgtEl>
                                        <p:attrNameLst>
                                          <p:attrName>style.visibility</p:attrName>
                                        </p:attrNameLst>
                                      </p:cBhvr>
                                      <p:to>
                                        <p:strVal val="visible"/>
                                      </p:to>
                                    </p:set>
                                    <p:anim calcmode="lin" valueType="num">
                                      <p:cBhvr additive="base">
                                        <p:cTn id="19" dur="500" fill="hold"/>
                                        <p:tgtEl>
                                          <p:spTgt spid="66253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6253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62530">
                                            <p:txEl>
                                              <p:pRg st="4" end="4"/>
                                            </p:txEl>
                                          </p:spTgt>
                                        </p:tgtEl>
                                        <p:attrNameLst>
                                          <p:attrName>style.visibility</p:attrName>
                                        </p:attrNameLst>
                                      </p:cBhvr>
                                      <p:to>
                                        <p:strVal val="visible"/>
                                      </p:to>
                                    </p:set>
                                    <p:anim calcmode="lin" valueType="num">
                                      <p:cBhvr additive="base">
                                        <p:cTn id="25" dur="500" fill="hold"/>
                                        <p:tgtEl>
                                          <p:spTgt spid="66253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6253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2530"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Text Box 2"/>
          <p:cNvSpPr txBox="1">
            <a:spLocks noChangeArrowheads="1"/>
          </p:cNvSpPr>
          <p:nvPr/>
        </p:nvSpPr>
        <p:spPr bwMode="auto">
          <a:xfrm>
            <a:off x="457200" y="1317625"/>
            <a:ext cx="8229600" cy="272097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Times New Roman" pitchFamily="18" charset="0"/>
              </a:rPr>
              <a:t>刃型位错的特点：</a:t>
            </a:r>
          </a:p>
          <a:p>
            <a:pPr algn="l">
              <a:lnSpc>
                <a:spcPct val="120000"/>
              </a:lnSpc>
              <a:buClr>
                <a:srgbClr val="FF0066"/>
              </a:buClr>
              <a:buSzPct val="80000"/>
              <a:buFont typeface="Wingdings" pitchFamily="2" charset="2"/>
              <a:buChar char="u"/>
            </a:pPr>
            <a:r>
              <a:rPr kumimoji="1" lang="en-US" altLang="zh-CN" sz="2400" b="1">
                <a:solidFill>
                  <a:srgbClr val="1313FF"/>
                </a:solidFill>
                <a:latin typeface="宋体" pitchFamily="2" charset="-122"/>
              </a:rPr>
              <a:t>1).</a:t>
            </a:r>
            <a:r>
              <a:rPr kumimoji="1" lang="zh-CN" altLang="en-US" sz="2400" b="1">
                <a:solidFill>
                  <a:srgbClr val="1313FF"/>
                </a:solidFill>
                <a:latin typeface="宋体" pitchFamily="2" charset="-122"/>
              </a:rPr>
              <a:t>刃型位错有一个额外的半原子面。其实正、负之分只具相对意义而无本质的区别。</a:t>
            </a:r>
          </a:p>
          <a:p>
            <a:pPr algn="l">
              <a:lnSpc>
                <a:spcPct val="120000"/>
              </a:lnSpc>
              <a:buClr>
                <a:srgbClr val="FF0066"/>
              </a:buClr>
              <a:buSzPct val="80000"/>
              <a:buFont typeface="Wingdings" pitchFamily="2" charset="2"/>
              <a:buChar char="u"/>
            </a:pPr>
            <a:r>
              <a:rPr kumimoji="1" lang="en-US" altLang="zh-CN" sz="2400" b="1">
                <a:solidFill>
                  <a:srgbClr val="071F0D"/>
                </a:solidFill>
                <a:latin typeface="宋体" pitchFamily="2" charset="-122"/>
              </a:rPr>
              <a:t>2).</a:t>
            </a:r>
            <a:r>
              <a:rPr kumimoji="1" lang="zh-CN" altLang="en-US" sz="2400" b="1">
                <a:solidFill>
                  <a:srgbClr val="071F0D"/>
                </a:solidFill>
                <a:latin typeface="宋体" pitchFamily="2" charset="-122"/>
              </a:rPr>
              <a:t>刃型位错线可理解为晶体中已滑移区与未滑移区的边界线。它不一定是直线，也可以是折线或曲线，但它必与滑移方向相垂直，也垂直于滑移矢量。</a:t>
            </a:r>
          </a:p>
        </p:txBody>
      </p:sp>
      <p:grpSp>
        <p:nvGrpSpPr>
          <p:cNvPr id="2" name="Group 7"/>
          <p:cNvGrpSpPr>
            <a:grpSpLocks/>
          </p:cNvGrpSpPr>
          <p:nvPr/>
        </p:nvGrpSpPr>
        <p:grpSpPr bwMode="auto">
          <a:xfrm>
            <a:off x="1204913" y="4175125"/>
            <a:ext cx="6643687" cy="2149475"/>
            <a:chOff x="759" y="2688"/>
            <a:chExt cx="4185" cy="1354"/>
          </a:xfrm>
        </p:grpSpPr>
        <p:pic>
          <p:nvPicPr>
            <p:cNvPr id="29701" name="Picture 4" descr="图7"/>
            <p:cNvPicPr>
              <a:picLocks noChangeAspect="1" noChangeArrowheads="1"/>
            </p:cNvPicPr>
            <p:nvPr/>
          </p:nvPicPr>
          <p:blipFill>
            <a:blip r:embed="rId2" cstate="print"/>
            <a:srcRect/>
            <a:stretch>
              <a:fillRect/>
            </a:stretch>
          </p:blipFill>
          <p:spPr bwMode="auto">
            <a:xfrm>
              <a:off x="759" y="2688"/>
              <a:ext cx="4185" cy="1135"/>
            </a:xfrm>
            <a:prstGeom prst="rect">
              <a:avLst/>
            </a:prstGeom>
            <a:noFill/>
            <a:ln w="9525">
              <a:noFill/>
              <a:miter lim="800000"/>
              <a:headEnd/>
              <a:tailEnd/>
            </a:ln>
          </p:spPr>
        </p:pic>
        <p:sp>
          <p:nvSpPr>
            <p:cNvPr id="29702" name="Rectangle 5"/>
            <p:cNvSpPr>
              <a:spLocks noChangeArrowheads="1"/>
            </p:cNvSpPr>
            <p:nvPr/>
          </p:nvSpPr>
          <p:spPr bwMode="auto">
            <a:xfrm>
              <a:off x="1392" y="3792"/>
              <a:ext cx="2880" cy="250"/>
            </a:xfrm>
            <a:prstGeom prst="rect">
              <a:avLst/>
            </a:prstGeom>
            <a:noFill/>
            <a:ln w="9525">
              <a:noFill/>
              <a:miter lim="800000"/>
              <a:headEnd/>
              <a:tailEnd/>
            </a:ln>
          </p:spPr>
          <p:txBody>
            <a:bodyPr>
              <a:spAutoFit/>
            </a:bodyPr>
            <a:lstStyle/>
            <a:p>
              <a:pPr algn="ctr">
                <a:spcBef>
                  <a:spcPct val="50000"/>
                </a:spcBef>
                <a:buClr>
                  <a:schemeClr val="hlink"/>
                </a:buClr>
                <a:buSzPct val="80000"/>
                <a:buFont typeface="Wingdings" pitchFamily="2" charset="2"/>
                <a:buNone/>
              </a:pPr>
              <a:r>
                <a:rPr kumimoji="1" lang="zh-CN" altLang="en-US" sz="2000">
                  <a:solidFill>
                    <a:srgbClr val="101016"/>
                  </a:solidFill>
                  <a:latin typeface="宋体" pitchFamily="2" charset="-122"/>
                </a:rPr>
                <a:t>图 不同形状的刃型位错</a:t>
              </a:r>
            </a:p>
          </p:txBody>
        </p:sp>
      </p:grpSp>
      <p:sp>
        <p:nvSpPr>
          <p:cNvPr id="29700" name="Rectangle 8"/>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63554">
                                            <p:txEl>
                                              <p:pRg st="1" end="1"/>
                                            </p:txEl>
                                          </p:spTgt>
                                        </p:tgtEl>
                                        <p:attrNameLst>
                                          <p:attrName>style.visibility</p:attrName>
                                        </p:attrNameLst>
                                      </p:cBhvr>
                                      <p:to>
                                        <p:strVal val="visible"/>
                                      </p:to>
                                    </p:set>
                                    <p:anim calcmode="lin" valueType="num">
                                      <p:cBhvr>
                                        <p:cTn id="7" dur="1000" fill="hold"/>
                                        <p:tgtEl>
                                          <p:spTgt spid="663554">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63554">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63554">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63554">
                                            <p:txEl>
                                              <p:pRg st="2" end="2"/>
                                            </p:txEl>
                                          </p:spTgt>
                                        </p:tgtEl>
                                        <p:attrNameLst>
                                          <p:attrName>style.visibility</p:attrName>
                                        </p:attrNameLst>
                                      </p:cBhvr>
                                      <p:to>
                                        <p:strVal val="visible"/>
                                      </p:to>
                                    </p:set>
                                    <p:anim calcmode="lin" valueType="num">
                                      <p:cBhvr>
                                        <p:cTn id="14" dur="1000" fill="hold"/>
                                        <p:tgtEl>
                                          <p:spTgt spid="663554">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663554">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66355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strVal val="#ppt_w*0.70"/>
                                          </p:val>
                                        </p:tav>
                                        <p:tav tm="100000">
                                          <p:val>
                                            <p:strVal val="#ppt_w"/>
                                          </p:val>
                                        </p:tav>
                                      </p:tavLst>
                                    </p:anim>
                                    <p:anim calcmode="lin" valueType="num">
                                      <p:cBhvr>
                                        <p:cTn id="22" dur="1000" fill="hold"/>
                                        <p:tgtEl>
                                          <p:spTgt spid="2"/>
                                        </p:tgtEl>
                                        <p:attrNameLst>
                                          <p:attrName>ppt_h</p:attrName>
                                        </p:attrNameLst>
                                      </p:cBhvr>
                                      <p:tavLst>
                                        <p:tav tm="0">
                                          <p:val>
                                            <p:strVal val="#ppt_h"/>
                                          </p:val>
                                        </p:tav>
                                        <p:tav tm="100000">
                                          <p:val>
                                            <p:strVal val="#ppt_h"/>
                                          </p:val>
                                        </p:tav>
                                      </p:tavLst>
                                    </p:anim>
                                    <p:animEffect transition="in" filter="fade">
                                      <p:cBhvr>
                                        <p:cTn id="2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3554"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02" name="Text Box 2"/>
          <p:cNvSpPr txBox="1">
            <a:spLocks noChangeArrowheads="1"/>
          </p:cNvSpPr>
          <p:nvPr/>
        </p:nvSpPr>
        <p:spPr bwMode="auto">
          <a:xfrm>
            <a:off x="533400" y="1546225"/>
            <a:ext cx="8153400" cy="447357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en-US" altLang="zh-CN" sz="2400" b="1">
                <a:solidFill>
                  <a:srgbClr val="101016"/>
                </a:solidFill>
                <a:latin typeface="宋体" pitchFamily="2" charset="-122"/>
              </a:rPr>
              <a:t>3).</a:t>
            </a:r>
            <a:r>
              <a:rPr kumimoji="1" lang="zh-CN" altLang="en-US" sz="2400" b="1">
                <a:solidFill>
                  <a:srgbClr val="101016"/>
                </a:solidFill>
                <a:latin typeface="宋体" pitchFamily="2" charset="-122"/>
              </a:rPr>
              <a:t>滑移面必定是同时包含有位错线和滑移矢量的平面，在其他面上不能滑移。由于在刃型位错中，位错线与滑移矢量互相垂直，因此，由它们所构成的平面只有一个。</a:t>
            </a:r>
            <a:endParaRPr kumimoji="1" lang="zh-CN" altLang="en-US" sz="2400" b="1">
              <a:solidFill>
                <a:srgbClr val="101016"/>
              </a:solidFill>
              <a:latin typeface="Times New Roman" pitchFamily="18" charset="0"/>
            </a:endParaRPr>
          </a:p>
          <a:p>
            <a:pPr algn="l">
              <a:lnSpc>
                <a:spcPct val="120000"/>
              </a:lnSpc>
              <a:buClr>
                <a:srgbClr val="FF0066"/>
              </a:buClr>
              <a:buSzPct val="80000"/>
              <a:buFont typeface="Wingdings" pitchFamily="2" charset="2"/>
              <a:buChar char="u"/>
            </a:pPr>
            <a:r>
              <a:rPr kumimoji="1" lang="en-US" altLang="zh-CN" sz="2400" b="1">
                <a:solidFill>
                  <a:srgbClr val="1313FF"/>
                </a:solidFill>
                <a:latin typeface="宋体" pitchFamily="2" charset="-122"/>
              </a:rPr>
              <a:t>4).</a:t>
            </a:r>
            <a:r>
              <a:rPr kumimoji="1" lang="zh-CN" altLang="en-US" sz="2400" b="1">
                <a:solidFill>
                  <a:srgbClr val="1313FF"/>
                </a:solidFill>
                <a:latin typeface="宋体" pitchFamily="2" charset="-122"/>
              </a:rPr>
              <a:t>晶体中存在刃型位错之后，位错周围的点阵发生弹性畸变，既有切应变，又有正应变。就正刃型位错而言，滑移面上方点阵受到压应力，下方点阵受到拉应力：负刃型位错与此相反。</a:t>
            </a:r>
          </a:p>
          <a:p>
            <a:pPr algn="l">
              <a:lnSpc>
                <a:spcPct val="120000"/>
              </a:lnSpc>
              <a:buClr>
                <a:srgbClr val="FF0066"/>
              </a:buClr>
              <a:buSzPct val="80000"/>
              <a:buFont typeface="Wingdings" pitchFamily="2" charset="2"/>
              <a:buChar char="u"/>
            </a:pPr>
            <a:r>
              <a:rPr kumimoji="1" lang="en-US" altLang="zh-CN" sz="2400" b="1">
                <a:solidFill>
                  <a:srgbClr val="FB359D"/>
                </a:solidFill>
                <a:latin typeface="宋体" pitchFamily="2" charset="-122"/>
              </a:rPr>
              <a:t>5).</a:t>
            </a:r>
            <a:r>
              <a:rPr kumimoji="1" lang="zh-CN" altLang="en-US" sz="2400" b="1">
                <a:solidFill>
                  <a:srgbClr val="FB359D"/>
                </a:solidFill>
                <a:latin typeface="宋体" pitchFamily="2" charset="-122"/>
              </a:rPr>
              <a:t>在位错线周围的过渡区（畸变区）每个原子具有较大的平均能量。但该区只有几个原子间距宽，畸变区是狭长的管道，所以刃型位错是线缺陷。</a:t>
            </a:r>
          </a:p>
        </p:txBody>
      </p:sp>
      <p:sp>
        <p:nvSpPr>
          <p:cNvPr id="30723" name="Rectangle 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65602">
                                            <p:txEl>
                                              <p:pRg st="0" end="0"/>
                                            </p:txEl>
                                          </p:spTgt>
                                        </p:tgtEl>
                                        <p:attrNameLst>
                                          <p:attrName>style.visibility</p:attrName>
                                        </p:attrNameLst>
                                      </p:cBhvr>
                                      <p:to>
                                        <p:strVal val="visible"/>
                                      </p:to>
                                    </p:set>
                                    <p:anim calcmode="lin" valueType="num">
                                      <p:cBhvr>
                                        <p:cTn id="7" dur="1000" fill="hold"/>
                                        <p:tgtEl>
                                          <p:spTgt spid="66560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6560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6560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65602">
                                            <p:txEl>
                                              <p:pRg st="1" end="1"/>
                                            </p:txEl>
                                          </p:spTgt>
                                        </p:tgtEl>
                                        <p:attrNameLst>
                                          <p:attrName>style.visibility</p:attrName>
                                        </p:attrNameLst>
                                      </p:cBhvr>
                                      <p:to>
                                        <p:strVal val="visible"/>
                                      </p:to>
                                    </p:set>
                                    <p:anim calcmode="lin" valueType="num">
                                      <p:cBhvr>
                                        <p:cTn id="14" dur="1000" fill="hold"/>
                                        <p:tgtEl>
                                          <p:spTgt spid="66560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66560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66560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65602">
                                            <p:txEl>
                                              <p:pRg st="2" end="2"/>
                                            </p:txEl>
                                          </p:spTgt>
                                        </p:tgtEl>
                                        <p:attrNameLst>
                                          <p:attrName>style.visibility</p:attrName>
                                        </p:attrNameLst>
                                      </p:cBhvr>
                                      <p:to>
                                        <p:strVal val="visible"/>
                                      </p:to>
                                    </p:set>
                                    <p:anim calcmode="lin" valueType="num">
                                      <p:cBhvr>
                                        <p:cTn id="21" dur="1000" fill="hold"/>
                                        <p:tgtEl>
                                          <p:spTgt spid="66560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66560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66560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02"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a:grpSpLocks/>
          </p:cNvGrpSpPr>
          <p:nvPr/>
        </p:nvGrpSpPr>
        <p:grpSpPr bwMode="auto">
          <a:xfrm>
            <a:off x="942975" y="2270125"/>
            <a:ext cx="7104063" cy="3978275"/>
            <a:chOff x="594" y="1200"/>
            <a:chExt cx="4475" cy="2506"/>
          </a:xfrm>
        </p:grpSpPr>
        <p:grpSp>
          <p:nvGrpSpPr>
            <p:cNvPr id="31749" name="Group 3"/>
            <p:cNvGrpSpPr>
              <a:grpSpLocks noChangeAspect="1"/>
            </p:cNvGrpSpPr>
            <p:nvPr/>
          </p:nvGrpSpPr>
          <p:grpSpPr bwMode="auto">
            <a:xfrm>
              <a:off x="594" y="1200"/>
              <a:ext cx="4475" cy="1932"/>
              <a:chOff x="804" y="1494"/>
              <a:chExt cx="3402" cy="1332"/>
            </a:xfrm>
          </p:grpSpPr>
          <p:pic>
            <p:nvPicPr>
              <p:cNvPr id="31751" name="Picture 4" descr="螺型位错的原子组态a"/>
              <p:cNvPicPr>
                <a:picLocks noChangeAspect="1" noChangeArrowheads="1"/>
              </p:cNvPicPr>
              <p:nvPr/>
            </p:nvPicPr>
            <p:blipFill>
              <a:blip r:embed="rId2" cstate="print"/>
              <a:srcRect/>
              <a:stretch>
                <a:fillRect/>
              </a:stretch>
            </p:blipFill>
            <p:spPr bwMode="auto">
              <a:xfrm>
                <a:off x="804" y="1494"/>
                <a:ext cx="2076" cy="1332"/>
              </a:xfrm>
              <a:prstGeom prst="rect">
                <a:avLst/>
              </a:prstGeom>
              <a:noFill/>
              <a:ln w="9525">
                <a:noFill/>
                <a:miter lim="800000"/>
                <a:headEnd/>
                <a:tailEnd/>
              </a:ln>
            </p:spPr>
          </p:pic>
          <p:pic>
            <p:nvPicPr>
              <p:cNvPr id="31752" name="Picture 5" descr="螺型位错的原子组态"/>
              <p:cNvPicPr>
                <a:picLocks noChangeAspect="1" noChangeArrowheads="1"/>
              </p:cNvPicPr>
              <p:nvPr/>
            </p:nvPicPr>
            <p:blipFill>
              <a:blip r:embed="rId3" cstate="print"/>
              <a:srcRect/>
              <a:stretch>
                <a:fillRect/>
              </a:stretch>
            </p:blipFill>
            <p:spPr bwMode="auto">
              <a:xfrm>
                <a:off x="3024" y="1509"/>
                <a:ext cx="1182" cy="1302"/>
              </a:xfrm>
              <a:prstGeom prst="rect">
                <a:avLst/>
              </a:prstGeom>
              <a:noFill/>
              <a:ln w="9525">
                <a:noFill/>
                <a:miter lim="800000"/>
                <a:headEnd/>
                <a:tailEnd/>
              </a:ln>
            </p:spPr>
          </p:pic>
        </p:grpSp>
        <p:sp>
          <p:nvSpPr>
            <p:cNvPr id="31750" name="Rectangle 6"/>
            <p:cNvSpPr>
              <a:spLocks noChangeArrowheads="1"/>
            </p:cNvSpPr>
            <p:nvPr/>
          </p:nvSpPr>
          <p:spPr bwMode="auto">
            <a:xfrm>
              <a:off x="1344" y="3264"/>
              <a:ext cx="2968" cy="442"/>
            </a:xfrm>
            <a:prstGeom prst="rect">
              <a:avLst/>
            </a:prstGeom>
            <a:noFill/>
            <a:ln w="9525">
              <a:noFill/>
              <a:miter lim="800000"/>
              <a:headEnd/>
              <a:tailEnd/>
            </a:ln>
          </p:spPr>
          <p:txBody>
            <a:bodyPr>
              <a:spAutoFit/>
            </a:bodyPr>
            <a:lstStyle/>
            <a:p>
              <a:pPr algn="ctr" eaLnBrk="0" hangingPunct="0"/>
              <a:r>
                <a:rPr kumimoji="1" lang="zh-CN" altLang="en-US" sz="2000">
                  <a:solidFill>
                    <a:srgbClr val="071F0D"/>
                  </a:solidFill>
                  <a:latin typeface="Times New Roman" pitchFamily="18" charset="0"/>
                </a:rPr>
                <a:t>（</a:t>
              </a:r>
              <a:r>
                <a:rPr kumimoji="1" lang="en-US" altLang="zh-CN" sz="2000">
                  <a:solidFill>
                    <a:srgbClr val="071F0D"/>
                  </a:solidFill>
                  <a:latin typeface="Times New Roman" pitchFamily="18" charset="0"/>
                  <a:cs typeface="Times New Roman" pitchFamily="18" charset="0"/>
                </a:rPr>
                <a:t>a</a:t>
              </a:r>
              <a:r>
                <a:rPr kumimoji="1" lang="zh-CN" altLang="en-US" sz="2000">
                  <a:solidFill>
                    <a:srgbClr val="071F0D"/>
                  </a:solidFill>
                  <a:latin typeface="Times New Roman" pitchFamily="18" charset="0"/>
                </a:rPr>
                <a:t>）立体图；</a:t>
              </a:r>
              <a:r>
                <a:rPr kumimoji="1" lang="zh-CN" altLang="en-US" sz="2000">
                  <a:solidFill>
                    <a:srgbClr val="071F0D"/>
                  </a:solidFill>
                  <a:latin typeface="Times New Roman" pitchFamily="18" charset="0"/>
                  <a:cs typeface="Times New Roman" pitchFamily="18" charset="0"/>
                </a:rPr>
                <a:t> </a:t>
              </a:r>
              <a:r>
                <a:rPr kumimoji="1" lang="zh-CN" altLang="en-US" sz="2000">
                  <a:solidFill>
                    <a:srgbClr val="071F0D"/>
                  </a:solidFill>
                  <a:latin typeface="Times New Roman" pitchFamily="18" charset="0"/>
                </a:rPr>
                <a:t>（</a:t>
              </a:r>
              <a:r>
                <a:rPr kumimoji="1" lang="en-US" altLang="zh-CN" sz="2000">
                  <a:solidFill>
                    <a:srgbClr val="071F0D"/>
                  </a:solidFill>
                  <a:latin typeface="Times New Roman" pitchFamily="18" charset="0"/>
                  <a:cs typeface="Times New Roman" pitchFamily="18" charset="0"/>
                </a:rPr>
                <a:t>b</a:t>
              </a:r>
              <a:r>
                <a:rPr kumimoji="1" lang="zh-CN" altLang="en-US" sz="2000">
                  <a:solidFill>
                    <a:srgbClr val="071F0D"/>
                  </a:solidFill>
                  <a:latin typeface="Times New Roman" pitchFamily="18" charset="0"/>
                </a:rPr>
                <a:t>）顶视图</a:t>
              </a:r>
              <a:endParaRPr kumimoji="1" lang="zh-CN" altLang="en-US" sz="2000">
                <a:solidFill>
                  <a:srgbClr val="071F0D"/>
                </a:solidFill>
                <a:latin typeface="宋体" pitchFamily="2" charset="-122"/>
              </a:endParaRPr>
            </a:p>
            <a:p>
              <a:pPr algn="ctr" eaLnBrk="0" hangingPunct="0"/>
              <a:r>
                <a:rPr kumimoji="1" lang="zh-CN" altLang="en-US" sz="2000">
                  <a:solidFill>
                    <a:srgbClr val="071F0D"/>
                  </a:solidFill>
                  <a:latin typeface="Times New Roman" pitchFamily="18" charset="0"/>
                </a:rPr>
                <a:t>图</a:t>
              </a:r>
              <a:r>
                <a:rPr kumimoji="1" lang="zh-CN" altLang="en-US" sz="2000">
                  <a:solidFill>
                    <a:srgbClr val="071F0D"/>
                  </a:solidFill>
                  <a:latin typeface="Times New Roman" pitchFamily="18" charset="0"/>
                  <a:cs typeface="Times New Roman" pitchFamily="18" charset="0"/>
                </a:rPr>
                <a:t>  </a:t>
              </a:r>
              <a:r>
                <a:rPr kumimoji="1" lang="zh-CN" altLang="en-US" sz="2000">
                  <a:solidFill>
                    <a:srgbClr val="071F0D"/>
                  </a:solidFill>
                  <a:latin typeface="Times New Roman" pitchFamily="18" charset="0"/>
                </a:rPr>
                <a:t>　螺型位错的原子组态</a:t>
              </a:r>
            </a:p>
          </p:txBody>
        </p:sp>
      </p:grpSp>
      <p:sp>
        <p:nvSpPr>
          <p:cNvPr id="31747" name="Text Box 7"/>
          <p:cNvSpPr txBox="1">
            <a:spLocks noChangeArrowheads="1"/>
          </p:cNvSpPr>
          <p:nvPr/>
        </p:nvSpPr>
        <p:spPr bwMode="auto">
          <a:xfrm>
            <a:off x="457200" y="1450975"/>
            <a:ext cx="7651750" cy="5302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zh-CN" altLang="en-US" sz="2400" b="1">
                <a:solidFill>
                  <a:srgbClr val="FB359D"/>
                </a:solidFill>
                <a:latin typeface="宋体" pitchFamily="2" charset="-122"/>
              </a:rPr>
              <a:t>（</a:t>
            </a:r>
            <a:r>
              <a:rPr kumimoji="1" lang="en-US" altLang="zh-CN" sz="2400" b="1">
                <a:solidFill>
                  <a:srgbClr val="FB359D"/>
                </a:solidFill>
                <a:latin typeface="宋体" pitchFamily="2" charset="-122"/>
              </a:rPr>
              <a:t>2</a:t>
            </a:r>
            <a:r>
              <a:rPr kumimoji="1" lang="zh-CN" altLang="en-US" sz="2400" b="1">
                <a:solidFill>
                  <a:srgbClr val="FB359D"/>
                </a:solidFill>
                <a:latin typeface="宋体" pitchFamily="2" charset="-122"/>
              </a:rPr>
              <a:t>）螺型位错</a:t>
            </a:r>
            <a:endParaRPr kumimoji="1" lang="zh-CN" altLang="en-US" sz="2400" b="1">
              <a:solidFill>
                <a:srgbClr val="1313FF"/>
              </a:solidFill>
              <a:latin typeface="宋体" pitchFamily="2" charset="-122"/>
            </a:endParaRPr>
          </a:p>
        </p:txBody>
      </p:sp>
      <p:sp>
        <p:nvSpPr>
          <p:cNvPr id="31748" name="Rectangle 10"/>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5" name="Group 2"/>
          <p:cNvGrpSpPr>
            <a:grpSpLocks/>
          </p:cNvGrpSpPr>
          <p:nvPr/>
        </p:nvGrpSpPr>
        <p:grpSpPr bwMode="auto">
          <a:xfrm>
            <a:off x="1600200" y="1828800"/>
            <a:ext cx="5791200" cy="4267200"/>
            <a:chOff x="1008" y="960"/>
            <a:chExt cx="3648" cy="2688"/>
          </a:xfrm>
        </p:grpSpPr>
        <p:sp>
          <p:nvSpPr>
            <p:cNvPr id="3077" name="Text Box 4"/>
            <p:cNvSpPr txBox="1">
              <a:spLocks noChangeArrowheads="1"/>
            </p:cNvSpPr>
            <p:nvPr/>
          </p:nvSpPr>
          <p:spPr bwMode="auto">
            <a:xfrm>
              <a:off x="1454" y="3398"/>
              <a:ext cx="2756" cy="250"/>
            </a:xfrm>
            <a:prstGeom prst="rect">
              <a:avLst/>
            </a:prstGeom>
            <a:noFill/>
            <a:ln w="9525">
              <a:noFill/>
              <a:miter lim="800000"/>
              <a:headEnd/>
              <a:tailEnd/>
            </a:ln>
          </p:spPr>
          <p:txBody>
            <a:bodyPr wrap="none">
              <a:spAutoFit/>
            </a:bodyPr>
            <a:lstStyle/>
            <a:p>
              <a:pPr algn="l"/>
              <a:r>
                <a:rPr kumimoji="1" lang="zh-CN" altLang="en-US" sz="2000">
                  <a:latin typeface="宋体" pitchFamily="2" charset="-122"/>
                </a:rPr>
                <a:t>图   螺型位错原子模型及其形成示意</a:t>
              </a:r>
              <a:endParaRPr kumimoji="1" lang="zh-CN" altLang="en-US" sz="2000">
                <a:latin typeface="Times New Roman" pitchFamily="18" charset="0"/>
              </a:endParaRPr>
            </a:p>
          </p:txBody>
        </p:sp>
      </p:grpSp>
      <p:sp>
        <p:nvSpPr>
          <p:cNvPr id="3076" name="Rectangle 6"/>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ontrols>
      <p:control spid="3074" name="ShockwaveFlash1" r:id="rId2" imgW="5792008" imgH="3657143"/>
    </p:controls>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Text Box 2"/>
          <p:cNvSpPr txBox="1">
            <a:spLocks noChangeArrowheads="1"/>
          </p:cNvSpPr>
          <p:nvPr/>
        </p:nvSpPr>
        <p:spPr bwMode="auto">
          <a:xfrm>
            <a:off x="501650" y="1447800"/>
            <a:ext cx="8108950" cy="447357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Times New Roman" pitchFamily="18" charset="0"/>
              </a:rPr>
              <a:t>螺型位错的结构特征</a:t>
            </a:r>
            <a:r>
              <a:rPr kumimoji="1" lang="zh-CN" altLang="en-US" sz="2400" b="1">
                <a:solidFill>
                  <a:srgbClr val="101016"/>
                </a:solidFill>
                <a:latin typeface="Times New Roman" pitchFamily="18" charset="0"/>
              </a:rPr>
              <a:t> </a:t>
            </a:r>
          </a:p>
          <a:p>
            <a:pPr algn="l">
              <a:lnSpc>
                <a:spcPct val="120000"/>
              </a:lnSpc>
              <a:buClr>
                <a:srgbClr val="FF0066"/>
              </a:buClr>
              <a:buSzPct val="80000"/>
              <a:buFont typeface="Wingdings" pitchFamily="2" charset="2"/>
              <a:buChar char="u"/>
            </a:pPr>
            <a:r>
              <a:rPr kumimoji="1" lang="zh-CN" altLang="en-US" sz="2400" b="1">
                <a:solidFill>
                  <a:srgbClr val="101016"/>
                </a:solidFill>
                <a:latin typeface="Times New Roman" pitchFamily="18" charset="0"/>
              </a:rPr>
              <a:t>无额外的半原子面，原子错排程轴对称，分右旋和左旋螺型位错；</a:t>
            </a:r>
          </a:p>
          <a:p>
            <a:pPr algn="l">
              <a:lnSpc>
                <a:spcPct val="120000"/>
              </a:lnSpc>
              <a:buClr>
                <a:srgbClr val="FF0066"/>
              </a:buClr>
              <a:buSzPct val="80000"/>
              <a:buFont typeface="Wingdings" pitchFamily="2" charset="2"/>
              <a:buChar char="u"/>
            </a:pPr>
            <a:r>
              <a:rPr kumimoji="1" lang="zh-CN" altLang="en-US" sz="2400" b="1">
                <a:solidFill>
                  <a:srgbClr val="1313FF"/>
                </a:solidFill>
                <a:latin typeface="Times New Roman" pitchFamily="18" charset="0"/>
              </a:rPr>
              <a:t>一定是直线，与滑移矢量平行，位错线移动方向与晶体滑移方向垂直；</a:t>
            </a:r>
          </a:p>
          <a:p>
            <a:pPr algn="l">
              <a:lnSpc>
                <a:spcPct val="120000"/>
              </a:lnSpc>
              <a:buClr>
                <a:srgbClr val="FF0066"/>
              </a:buClr>
              <a:buSzPct val="80000"/>
              <a:buFont typeface="Wingdings" pitchFamily="2" charset="2"/>
              <a:buChar char="u"/>
            </a:pPr>
            <a:r>
              <a:rPr kumimoji="1" lang="zh-CN" altLang="en-US" sz="2400" b="1">
                <a:solidFill>
                  <a:srgbClr val="2BBD4E"/>
                </a:solidFill>
                <a:latin typeface="Times New Roman" pitchFamily="18" charset="0"/>
              </a:rPr>
              <a:t>滑移面不是唯一的，包含螺型位错线的平面都可以作为它的滑移面；</a:t>
            </a:r>
          </a:p>
          <a:p>
            <a:pPr algn="l">
              <a:lnSpc>
                <a:spcPct val="120000"/>
              </a:lnSpc>
              <a:buClr>
                <a:srgbClr val="FF0066"/>
              </a:buClr>
              <a:buSzPct val="80000"/>
              <a:buFont typeface="Wingdings" pitchFamily="2" charset="2"/>
              <a:buChar char="u"/>
            </a:pPr>
            <a:r>
              <a:rPr kumimoji="1" lang="zh-CN" altLang="en-US" sz="2400" b="1">
                <a:solidFill>
                  <a:srgbClr val="1313FF"/>
                </a:solidFill>
                <a:latin typeface="Times New Roman" pitchFamily="18" charset="0"/>
              </a:rPr>
              <a:t>位错周围点阵也发生弹性畸变，但只有平行于位错线的切应变而无正应变，即不引起体积的膨胀和收缩；</a:t>
            </a:r>
          </a:p>
          <a:p>
            <a:pPr algn="l">
              <a:lnSpc>
                <a:spcPct val="120000"/>
              </a:lnSpc>
              <a:buClr>
                <a:srgbClr val="FF0066"/>
              </a:buClr>
              <a:buSzPct val="80000"/>
              <a:buFont typeface="Wingdings" pitchFamily="2" charset="2"/>
              <a:buChar char="u"/>
            </a:pPr>
            <a:r>
              <a:rPr kumimoji="1" lang="zh-CN" altLang="en-US" sz="2400" b="1">
                <a:solidFill>
                  <a:srgbClr val="101016"/>
                </a:solidFill>
                <a:latin typeface="Times New Roman" pitchFamily="18" charset="0"/>
              </a:rPr>
              <a:t>位错畸变区也是几个原子间距宽度，同样是线位错。</a:t>
            </a:r>
            <a:endParaRPr kumimoji="1" lang="zh-CN" altLang="en-US" sz="2400" b="1">
              <a:solidFill>
                <a:srgbClr val="101016"/>
              </a:solidFill>
              <a:latin typeface="宋体" pitchFamily="2" charset="-122"/>
            </a:endParaRPr>
          </a:p>
        </p:txBody>
      </p:sp>
      <p:sp>
        <p:nvSpPr>
          <p:cNvPr id="32771" name="Rectangle 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69698">
                                            <p:txEl>
                                              <p:pRg st="1" end="1"/>
                                            </p:txEl>
                                          </p:spTgt>
                                        </p:tgtEl>
                                        <p:attrNameLst>
                                          <p:attrName>style.visibility</p:attrName>
                                        </p:attrNameLst>
                                      </p:cBhvr>
                                      <p:to>
                                        <p:strVal val="visible"/>
                                      </p:to>
                                    </p:set>
                                    <p:anim calcmode="lin" valueType="num">
                                      <p:cBhvr>
                                        <p:cTn id="7" dur="1000" fill="hold"/>
                                        <p:tgtEl>
                                          <p:spTgt spid="669698">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69698">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69698">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69698">
                                            <p:txEl>
                                              <p:pRg st="2" end="2"/>
                                            </p:txEl>
                                          </p:spTgt>
                                        </p:tgtEl>
                                        <p:attrNameLst>
                                          <p:attrName>style.visibility</p:attrName>
                                        </p:attrNameLst>
                                      </p:cBhvr>
                                      <p:to>
                                        <p:strVal val="visible"/>
                                      </p:to>
                                    </p:set>
                                    <p:anim calcmode="lin" valueType="num">
                                      <p:cBhvr>
                                        <p:cTn id="14" dur="1000" fill="hold"/>
                                        <p:tgtEl>
                                          <p:spTgt spid="669698">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669698">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669698">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69698">
                                            <p:txEl>
                                              <p:pRg st="3" end="3"/>
                                            </p:txEl>
                                          </p:spTgt>
                                        </p:tgtEl>
                                        <p:attrNameLst>
                                          <p:attrName>style.visibility</p:attrName>
                                        </p:attrNameLst>
                                      </p:cBhvr>
                                      <p:to>
                                        <p:strVal val="visible"/>
                                      </p:to>
                                    </p:set>
                                    <p:anim calcmode="lin" valueType="num">
                                      <p:cBhvr>
                                        <p:cTn id="21" dur="1000" fill="hold"/>
                                        <p:tgtEl>
                                          <p:spTgt spid="669698">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669698">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669698">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69698">
                                            <p:txEl>
                                              <p:pRg st="4" end="4"/>
                                            </p:txEl>
                                          </p:spTgt>
                                        </p:tgtEl>
                                        <p:attrNameLst>
                                          <p:attrName>style.visibility</p:attrName>
                                        </p:attrNameLst>
                                      </p:cBhvr>
                                      <p:to>
                                        <p:strVal val="visible"/>
                                      </p:to>
                                    </p:set>
                                    <p:anim calcmode="lin" valueType="num">
                                      <p:cBhvr>
                                        <p:cTn id="28" dur="1000" fill="hold"/>
                                        <p:tgtEl>
                                          <p:spTgt spid="669698">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669698">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669698">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669698">
                                            <p:txEl>
                                              <p:pRg st="5" end="5"/>
                                            </p:txEl>
                                          </p:spTgt>
                                        </p:tgtEl>
                                        <p:attrNameLst>
                                          <p:attrName>style.visibility</p:attrName>
                                        </p:attrNameLst>
                                      </p:cBhvr>
                                      <p:to>
                                        <p:strVal val="visible"/>
                                      </p:to>
                                    </p:set>
                                    <p:anim calcmode="lin" valueType="num">
                                      <p:cBhvr>
                                        <p:cTn id="35" dur="1000" fill="hold"/>
                                        <p:tgtEl>
                                          <p:spTgt spid="669698">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669698">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66969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969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1447800" y="577850"/>
            <a:ext cx="6019800" cy="641350"/>
          </a:xfrm>
          <a:prstGeom prst="rect">
            <a:avLst/>
          </a:prstGeom>
          <a:noFill/>
          <a:ln w="9525">
            <a:noFill/>
            <a:miter lim="800000"/>
            <a:headEnd/>
            <a:tailEnd/>
          </a:ln>
        </p:spPr>
        <p:txBody>
          <a:bodyPr>
            <a:spAutoFit/>
          </a:bodyPr>
          <a:lstStyle/>
          <a:p>
            <a:pPr algn="l"/>
            <a:r>
              <a:rPr kumimoji="1" lang="zh-CN" altLang="en-US" sz="3600" b="1">
                <a:solidFill>
                  <a:srgbClr val="3333FF"/>
                </a:solidFill>
                <a:latin typeface="Times New Roman" pitchFamily="18" charset="0"/>
                <a:ea typeface="楷体_GB2312" pitchFamily="49" charset="-122"/>
              </a:rPr>
              <a:t>螺型位错与刃型位错的区别</a:t>
            </a:r>
          </a:p>
        </p:txBody>
      </p:sp>
      <p:sp>
        <p:nvSpPr>
          <p:cNvPr id="33795" name="Text Box 3"/>
          <p:cNvSpPr txBox="1">
            <a:spLocks noChangeArrowheads="1"/>
          </p:cNvSpPr>
          <p:nvPr/>
        </p:nvSpPr>
        <p:spPr bwMode="auto">
          <a:xfrm>
            <a:off x="228600" y="1901825"/>
            <a:ext cx="8245475" cy="3508375"/>
          </a:xfrm>
          <a:prstGeom prst="rect">
            <a:avLst/>
          </a:prstGeom>
          <a:noFill/>
          <a:ln w="9525">
            <a:noFill/>
            <a:miter lim="800000"/>
            <a:headEnd/>
            <a:tailEnd/>
          </a:ln>
        </p:spPr>
        <p:txBody>
          <a:bodyPr>
            <a:spAutoFit/>
          </a:bodyPr>
          <a:lstStyle/>
          <a:p>
            <a:pPr algn="l"/>
            <a:r>
              <a:rPr kumimoji="1" lang="zh-CN" altLang="en-US" sz="2800" b="1">
                <a:latin typeface="Times New Roman" pitchFamily="18" charset="0"/>
              </a:rPr>
              <a:t>（</a:t>
            </a:r>
            <a:r>
              <a:rPr kumimoji="1" lang="en-US" altLang="zh-CN" sz="2800" b="1">
                <a:latin typeface="Times New Roman" pitchFamily="18" charset="0"/>
              </a:rPr>
              <a:t>1</a:t>
            </a:r>
            <a:r>
              <a:rPr kumimoji="1" lang="zh-CN" altLang="en-US" sz="2800" b="1">
                <a:latin typeface="Times New Roman" pitchFamily="18" charset="0"/>
              </a:rPr>
              <a:t>）螺型位错中不存在多余半原子面，而是垂直于位错线的原子平面发生了螺旋状的扭曲。</a:t>
            </a:r>
          </a:p>
          <a:p>
            <a:pPr algn="l"/>
            <a:r>
              <a:rPr kumimoji="1" lang="zh-CN" altLang="en-US" sz="2800" b="1">
                <a:solidFill>
                  <a:srgbClr val="FF3300"/>
                </a:solidFill>
                <a:latin typeface="Times New Roman" pitchFamily="18" charset="0"/>
              </a:rPr>
              <a:t>（</a:t>
            </a:r>
            <a:r>
              <a:rPr kumimoji="1" lang="en-US" altLang="zh-CN" sz="2800" b="1">
                <a:solidFill>
                  <a:srgbClr val="FF3300"/>
                </a:solidFill>
                <a:latin typeface="Times New Roman" pitchFamily="18" charset="0"/>
              </a:rPr>
              <a:t>2</a:t>
            </a:r>
            <a:r>
              <a:rPr kumimoji="1" lang="zh-CN" altLang="en-US" sz="2800" b="1">
                <a:solidFill>
                  <a:srgbClr val="FF3300"/>
                </a:solidFill>
                <a:latin typeface="Times New Roman" pitchFamily="18" charset="0"/>
              </a:rPr>
              <a:t>）螺位错线的</a:t>
            </a:r>
            <a:r>
              <a:rPr kumimoji="1" lang="en-US" altLang="zh-CN" sz="2800" b="1">
                <a:solidFill>
                  <a:srgbClr val="FF3300"/>
                </a:solidFill>
                <a:latin typeface="Times New Roman" pitchFamily="18" charset="0"/>
              </a:rPr>
              <a:t>b</a:t>
            </a:r>
            <a:r>
              <a:rPr kumimoji="1" lang="zh-CN" altLang="en-US" sz="2800" b="1">
                <a:solidFill>
                  <a:srgbClr val="FF3300"/>
                </a:solidFill>
                <a:latin typeface="Times New Roman" pitchFamily="18" charset="0"/>
              </a:rPr>
              <a:t>与其位错线相平行，而刃位错线的</a:t>
            </a:r>
            <a:r>
              <a:rPr kumimoji="1" lang="en-US" altLang="zh-CN" sz="2800" b="1">
                <a:solidFill>
                  <a:srgbClr val="FF3300"/>
                </a:solidFill>
                <a:latin typeface="Times New Roman" pitchFamily="18" charset="0"/>
              </a:rPr>
              <a:t>b</a:t>
            </a:r>
            <a:r>
              <a:rPr kumimoji="1" lang="zh-CN" altLang="en-US" sz="2800" b="1">
                <a:solidFill>
                  <a:srgbClr val="FF3300"/>
                </a:solidFill>
                <a:latin typeface="Times New Roman" pitchFamily="18" charset="0"/>
              </a:rPr>
              <a:t>与其位错线相互垂直，这是区别螺位错与刃位的主要依据。</a:t>
            </a:r>
          </a:p>
          <a:p>
            <a:pPr algn="l"/>
            <a:r>
              <a:rPr kumimoji="1" lang="zh-CN" altLang="en-US" sz="2800" b="1">
                <a:solidFill>
                  <a:srgbClr val="0099CC"/>
                </a:solidFill>
                <a:latin typeface="Times New Roman" pitchFamily="18" charset="0"/>
              </a:rPr>
              <a:t>（</a:t>
            </a:r>
            <a:r>
              <a:rPr kumimoji="1" lang="en-US" altLang="zh-CN" sz="2800" b="1">
                <a:solidFill>
                  <a:srgbClr val="0099CC"/>
                </a:solidFill>
                <a:latin typeface="Times New Roman" pitchFamily="18" charset="0"/>
              </a:rPr>
              <a:t>3</a:t>
            </a:r>
            <a:r>
              <a:rPr kumimoji="1" lang="zh-CN" altLang="en-US" sz="2800" b="1">
                <a:solidFill>
                  <a:srgbClr val="0099CC"/>
                </a:solidFill>
                <a:latin typeface="Times New Roman" pitchFamily="18" charset="0"/>
              </a:rPr>
              <a:t>）螺型位错可分为左螺型位错和右螺型位错，与正负刃位错不同，左右螺型位错是不能相互转化的，不管从哪个</a:t>
            </a:r>
            <a:r>
              <a:rPr kumimoji="1" lang="zh-CN" altLang="en-US" sz="2800" b="1">
                <a:solidFill>
                  <a:srgbClr val="0099CC"/>
                </a:solidFill>
              </a:rPr>
              <a:t>方向看，旋转的方向是不会变的。</a:t>
            </a:r>
          </a:p>
        </p:txBody>
      </p:sp>
      <p:sp>
        <p:nvSpPr>
          <p:cNvPr id="33796" name="Text Box 4"/>
          <p:cNvSpPr txBox="1">
            <a:spLocks noChangeArrowheads="1"/>
          </p:cNvSpPr>
          <p:nvPr/>
        </p:nvSpPr>
        <p:spPr bwMode="auto">
          <a:xfrm>
            <a:off x="744538" y="4038600"/>
            <a:ext cx="184150" cy="884238"/>
          </a:xfrm>
          <a:prstGeom prst="rect">
            <a:avLst/>
          </a:prstGeom>
          <a:noFill/>
          <a:ln w="9525">
            <a:noFill/>
            <a:miter lim="800000"/>
            <a:headEnd/>
            <a:tailEnd/>
          </a:ln>
        </p:spPr>
        <p:txBody>
          <a:bodyPr wrap="none">
            <a:spAutoFit/>
          </a:bodyPr>
          <a:lstStyle/>
          <a:p>
            <a:pPr algn="l"/>
            <a:endParaRPr kumimoji="1" lang="en-US" altLang="zh-CN" sz="2800" b="1">
              <a:solidFill>
                <a:srgbClr val="3333FF"/>
              </a:solidFill>
              <a:latin typeface="Times New Roman" pitchFamily="18" charset="0"/>
              <a:ea typeface="楷体_GB2312" pitchFamily="49" charset="-122"/>
            </a:endParaRPr>
          </a:p>
          <a:p>
            <a:pPr algn="l"/>
            <a:endParaRPr kumimoji="1" lang="en-US" altLang="zh-CN" sz="2400">
              <a:solidFill>
                <a:schemeClr val="hlink"/>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zh-CN" altLang="en-US" smtClean="0"/>
              <a:t>混合位错</a:t>
            </a:r>
          </a:p>
        </p:txBody>
      </p:sp>
      <p:sp>
        <p:nvSpPr>
          <p:cNvPr id="34819" name="Rectangle 3"/>
          <p:cNvSpPr>
            <a:spLocks noGrp="1" noChangeArrowheads="1"/>
          </p:cNvSpPr>
          <p:nvPr>
            <p:ph type="body" idx="1"/>
          </p:nvPr>
        </p:nvSpPr>
        <p:spPr/>
        <p:txBody>
          <a:bodyPr/>
          <a:lstStyle/>
          <a:p>
            <a:pPr eaLnBrk="1" hangingPunct="1"/>
            <a:r>
              <a:rPr lang="zh-CN" altLang="en-US" smtClean="0"/>
              <a:t>实际的位错常常是混合型的，介于刃型与螺型位错之间，如图</a:t>
            </a:r>
            <a:r>
              <a:rPr lang="en-US" altLang="zh-CN" smtClean="0"/>
              <a:t>4-11a</a:t>
            </a:r>
            <a:r>
              <a:rPr lang="zh-CN" altLang="en-US" smtClean="0"/>
              <a:t>所示。</a:t>
            </a:r>
          </a:p>
        </p:txBody>
      </p:sp>
      <p:pic>
        <p:nvPicPr>
          <p:cNvPr id="34820" name="Picture 4" descr="tu"/>
          <p:cNvPicPr>
            <a:picLocks noChangeAspect="1" noChangeArrowheads="1"/>
          </p:cNvPicPr>
          <p:nvPr/>
        </p:nvPicPr>
        <p:blipFill>
          <a:blip r:embed="rId2" cstate="print"/>
          <a:srcRect/>
          <a:stretch>
            <a:fillRect/>
          </a:stretch>
        </p:blipFill>
        <p:spPr bwMode="auto">
          <a:xfrm>
            <a:off x="1905000" y="2971800"/>
            <a:ext cx="5124450" cy="2657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zh-CN" altLang="en-US" smtClean="0"/>
              <a:t>混合位错的特点</a:t>
            </a:r>
          </a:p>
        </p:txBody>
      </p:sp>
      <p:sp>
        <p:nvSpPr>
          <p:cNvPr id="35843" name="Rectangle 3"/>
          <p:cNvSpPr>
            <a:spLocks noGrp="1" noChangeArrowheads="1"/>
          </p:cNvSpPr>
          <p:nvPr>
            <p:ph type="body" idx="1"/>
          </p:nvPr>
        </p:nvSpPr>
        <p:spPr/>
        <p:txBody>
          <a:bodyPr/>
          <a:lstStyle/>
          <a:p>
            <a:pPr eaLnBrk="1" hangingPunct="1"/>
            <a:r>
              <a:rPr lang="zh-CN" altLang="en-US" sz="2800" smtClean="0"/>
              <a:t>（</a:t>
            </a:r>
            <a:r>
              <a:rPr lang="en-US" altLang="zh-CN" sz="2800" smtClean="0"/>
              <a:t>1</a:t>
            </a:r>
            <a:r>
              <a:rPr lang="zh-CN" altLang="en-US" sz="2800" smtClean="0"/>
              <a:t>）位错线上任意一点的滑移矢量相同，即整个位错线只有一个滑移矢量</a:t>
            </a:r>
            <a:r>
              <a:rPr lang="en-US" altLang="zh-CN" sz="2800" smtClean="0"/>
              <a:t>b</a:t>
            </a:r>
            <a:r>
              <a:rPr lang="zh-CN" altLang="en-US" sz="2800" smtClean="0"/>
              <a:t>；</a:t>
            </a:r>
          </a:p>
          <a:p>
            <a:pPr eaLnBrk="1" hangingPunct="1"/>
            <a:r>
              <a:rPr lang="zh-CN" altLang="en-US" sz="2800" smtClean="0">
                <a:solidFill>
                  <a:srgbClr val="FF0000"/>
                </a:solidFill>
              </a:rPr>
              <a:t>（</a:t>
            </a:r>
            <a:r>
              <a:rPr lang="en-US" altLang="zh-CN" sz="2800" smtClean="0">
                <a:solidFill>
                  <a:srgbClr val="FF0000"/>
                </a:solidFill>
              </a:rPr>
              <a:t>2</a:t>
            </a:r>
            <a:r>
              <a:rPr lang="zh-CN" altLang="en-US" sz="2800" smtClean="0">
                <a:solidFill>
                  <a:srgbClr val="FF0000"/>
                </a:solidFill>
              </a:rPr>
              <a:t>）混合位错的滑移方向和位错线既不平行也不垂直，而是成某个角度。但位错线上任意一点可分解为一个刃位错和一个螺位错，所以称为混合位错；</a:t>
            </a:r>
          </a:p>
          <a:p>
            <a:pPr eaLnBrk="1" hangingPunct="1"/>
            <a:r>
              <a:rPr lang="zh-CN" altLang="en-US" sz="2800" smtClean="0">
                <a:solidFill>
                  <a:srgbClr val="0000FF"/>
                </a:solidFill>
              </a:rPr>
              <a:t>（</a:t>
            </a:r>
            <a:r>
              <a:rPr lang="en-US" altLang="zh-CN" sz="2800" smtClean="0">
                <a:solidFill>
                  <a:srgbClr val="0000FF"/>
                </a:solidFill>
              </a:rPr>
              <a:t>3</a:t>
            </a:r>
            <a:r>
              <a:rPr lang="zh-CN" altLang="en-US" sz="2800" smtClean="0">
                <a:solidFill>
                  <a:srgbClr val="0000FF"/>
                </a:solidFill>
              </a:rPr>
              <a:t>）由于位错线是已滑移区和未滑移区的交线，所以位错线不能终止于晶体内部，而能露头于晶体表面，或与其它位错线相交形成封闭的环线。</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228600" y="1547813"/>
            <a:ext cx="8305800" cy="3844925"/>
          </a:xfrm>
          <a:prstGeom prst="rect">
            <a:avLst/>
          </a:prstGeom>
          <a:noFill/>
          <a:ln w="9525">
            <a:noFill/>
            <a:miter lim="800000"/>
            <a:headEnd/>
            <a:tailEnd/>
          </a:ln>
        </p:spPr>
        <p:txBody>
          <a:bodyPr>
            <a:spAutoFit/>
          </a:bodyPr>
          <a:lstStyle/>
          <a:p>
            <a:pPr algn="l"/>
            <a:endParaRPr kumimoji="1" lang="en-US" altLang="zh-CN" sz="3600" b="1">
              <a:solidFill>
                <a:srgbClr val="FF3300"/>
              </a:solidFill>
              <a:latin typeface="Times New Roman" pitchFamily="18" charset="0"/>
            </a:endParaRPr>
          </a:p>
          <a:p>
            <a:pPr algn="l"/>
            <a:r>
              <a:rPr kumimoji="1" lang="zh-CN" altLang="en-US" sz="2800" b="1">
                <a:solidFill>
                  <a:srgbClr val="FF3300"/>
                </a:solidFill>
                <a:latin typeface="Times New Roman" pitchFamily="18" charset="0"/>
              </a:rPr>
              <a:t>（</a:t>
            </a:r>
            <a:r>
              <a:rPr kumimoji="1" lang="en-US" altLang="zh-CN" sz="2800" b="1">
                <a:solidFill>
                  <a:srgbClr val="FF3300"/>
                </a:solidFill>
                <a:latin typeface="Times New Roman" pitchFamily="18" charset="0"/>
              </a:rPr>
              <a:t>1</a:t>
            </a:r>
            <a:r>
              <a:rPr kumimoji="1" lang="zh-CN" altLang="en-US" sz="2800" b="1">
                <a:solidFill>
                  <a:srgbClr val="FF3300"/>
                </a:solidFill>
                <a:latin typeface="Times New Roman" pitchFamily="18" charset="0"/>
              </a:rPr>
              <a:t>）螺位错与刃位错的滑移运动有一个重要的差别，即刃位错有确定的滑移面</a:t>
            </a:r>
            <a:r>
              <a:rPr kumimoji="1" lang="en-US" altLang="zh-CN" sz="2800" b="1">
                <a:solidFill>
                  <a:srgbClr val="FF3300"/>
                </a:solidFill>
                <a:latin typeface="Times New Roman" pitchFamily="18" charset="0"/>
              </a:rPr>
              <a:t>;</a:t>
            </a:r>
          </a:p>
          <a:p>
            <a:pPr algn="l"/>
            <a:r>
              <a:rPr kumimoji="1" lang="zh-CN" altLang="en-US" sz="2800" b="1">
                <a:latin typeface="Times New Roman" pitchFamily="18" charset="0"/>
              </a:rPr>
              <a:t>（</a:t>
            </a:r>
            <a:r>
              <a:rPr kumimoji="1" lang="en-US" altLang="zh-CN" sz="2800" b="1">
                <a:latin typeface="Times New Roman" pitchFamily="18" charset="0"/>
              </a:rPr>
              <a:t>2</a:t>
            </a:r>
            <a:r>
              <a:rPr kumimoji="1" lang="zh-CN" altLang="en-US" sz="2800" b="1">
                <a:latin typeface="Times New Roman" pitchFamily="18" charset="0"/>
              </a:rPr>
              <a:t>）它们都是线缺陷；</a:t>
            </a:r>
          </a:p>
          <a:p>
            <a:pPr algn="l">
              <a:spcBef>
                <a:spcPct val="50000"/>
              </a:spcBef>
            </a:pPr>
            <a:r>
              <a:rPr kumimoji="1" lang="zh-CN" altLang="en-US" sz="2800" b="1">
                <a:solidFill>
                  <a:srgbClr val="0000FF"/>
                </a:solidFill>
                <a:latin typeface="Times New Roman" pitchFamily="18" charset="0"/>
              </a:rPr>
              <a:t>（</a:t>
            </a:r>
            <a:r>
              <a:rPr kumimoji="1" lang="en-US" altLang="zh-CN" sz="2800" b="1">
                <a:solidFill>
                  <a:srgbClr val="0000FF"/>
                </a:solidFill>
                <a:latin typeface="Times New Roman" pitchFamily="18" charset="0"/>
              </a:rPr>
              <a:t>3</a:t>
            </a:r>
            <a:r>
              <a:rPr kumimoji="1" lang="zh-CN" altLang="en-US" sz="2800" b="1">
                <a:solidFill>
                  <a:srgbClr val="0000FF"/>
                </a:solidFill>
                <a:latin typeface="Times New Roman" pitchFamily="18" charset="0"/>
              </a:rPr>
              <a:t>）它们都可以在外力的作用下发生滑移运动，而且运动的结果都是在位错线滑移过的区域之中，造成了上下两半晶</a:t>
            </a:r>
            <a:r>
              <a:rPr kumimoji="1" lang="zh-CN" altLang="en-US" sz="2800" b="1">
                <a:solidFill>
                  <a:srgbClr val="0000FF"/>
                </a:solidFill>
              </a:rPr>
              <a:t>体整体相对位移过一个</a:t>
            </a:r>
            <a:r>
              <a:rPr kumimoji="1" lang="en-US" altLang="zh-CN" sz="2800" b="1">
                <a:solidFill>
                  <a:srgbClr val="0000FF"/>
                </a:solidFill>
              </a:rPr>
              <a:t>b</a:t>
            </a:r>
            <a:r>
              <a:rPr kumimoji="1" lang="zh-CN" altLang="en-US" sz="2800" b="1">
                <a:solidFill>
                  <a:srgbClr val="0000FF"/>
                </a:solidFill>
              </a:rPr>
              <a:t>的距离，这一点是非常重要的。</a:t>
            </a:r>
          </a:p>
        </p:txBody>
      </p:sp>
      <p:sp>
        <p:nvSpPr>
          <p:cNvPr id="36867" name="Rectangle 3"/>
          <p:cNvSpPr>
            <a:spLocks noChangeArrowheads="1"/>
          </p:cNvSpPr>
          <p:nvPr/>
        </p:nvSpPr>
        <p:spPr bwMode="auto">
          <a:xfrm>
            <a:off x="228600" y="838200"/>
            <a:ext cx="8382000" cy="1190625"/>
          </a:xfrm>
          <a:prstGeom prst="rect">
            <a:avLst/>
          </a:prstGeom>
          <a:noFill/>
          <a:ln w="9525">
            <a:noFill/>
            <a:miter lim="800000"/>
            <a:headEnd/>
            <a:tailEnd/>
          </a:ln>
        </p:spPr>
        <p:txBody>
          <a:bodyPr>
            <a:spAutoFit/>
          </a:bodyPr>
          <a:lstStyle/>
          <a:p>
            <a:pPr algn="l"/>
            <a:r>
              <a:rPr kumimoji="1" lang="zh-CN" altLang="en-US" sz="3600" b="1">
                <a:solidFill>
                  <a:srgbClr val="3333FF"/>
                </a:solidFill>
                <a:latin typeface="Times New Roman" pitchFamily="18" charset="0"/>
                <a:ea typeface="楷体_GB2312" pitchFamily="49" charset="-122"/>
              </a:rPr>
              <a:t>刃型位错、螺型位错和混合位错在本质上的共同点：</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838200" y="1676400"/>
            <a:ext cx="7696200" cy="2838450"/>
          </a:xfrm>
          <a:prstGeom prst="rect">
            <a:avLst/>
          </a:prstGeom>
          <a:noFill/>
          <a:ln w="9525">
            <a:noFill/>
            <a:miter lim="800000"/>
            <a:headEnd/>
            <a:tailEnd/>
          </a:ln>
        </p:spPr>
        <p:txBody>
          <a:bodyPr>
            <a:spAutoFit/>
          </a:bodyPr>
          <a:lstStyle/>
          <a:p>
            <a:pPr algn="l"/>
            <a:r>
              <a:rPr kumimoji="1" lang="en-US" altLang="zh-CN" sz="3600" b="1">
                <a:latin typeface="Times New Roman" pitchFamily="18" charset="0"/>
              </a:rPr>
              <a:t>        </a:t>
            </a:r>
            <a:r>
              <a:rPr kumimoji="1" lang="zh-CN" altLang="en-US" sz="3600" b="1">
                <a:latin typeface="Times New Roman" pitchFamily="18" charset="0"/>
              </a:rPr>
              <a:t>据位错模型不难看出，晶体中有了位错，滑移就十分容易进行。由于位错处原子能量高，不太稳定，因此在切应力作用下原子很容易位移，把位错推进一个原子距离。</a:t>
            </a:r>
            <a:r>
              <a:rPr kumimoji="1" lang="zh-CN" altLang="en-US" sz="3600" b="1">
                <a:solidFill>
                  <a:srgbClr val="FF3300"/>
                </a:solidFill>
                <a:latin typeface="Times New Roman" pitchFamily="18" charset="0"/>
              </a:rPr>
              <a:t>（图</a:t>
            </a:r>
            <a:r>
              <a:rPr kumimoji="1" lang="en-US" altLang="zh-CN" sz="3600" b="1">
                <a:solidFill>
                  <a:srgbClr val="FF3300"/>
                </a:solidFill>
                <a:latin typeface="Times New Roman" pitchFamily="18" charset="0"/>
              </a:rPr>
              <a:t>4-12</a:t>
            </a:r>
            <a:r>
              <a:rPr kumimoji="1" lang="zh-CN" altLang="en-US" sz="3600" b="1">
                <a:solidFill>
                  <a:srgbClr val="FF3300"/>
                </a:solidFill>
                <a:latin typeface="Times New Roman" pitchFamily="18" charset="0"/>
              </a:rPr>
              <a:t>）</a:t>
            </a:r>
          </a:p>
        </p:txBody>
      </p:sp>
      <p:sp>
        <p:nvSpPr>
          <p:cNvPr id="37891" name="Rectangle 3"/>
          <p:cNvSpPr>
            <a:spLocks noChangeArrowheads="1"/>
          </p:cNvSpPr>
          <p:nvPr/>
        </p:nvSpPr>
        <p:spPr bwMode="auto">
          <a:xfrm>
            <a:off x="2590800" y="533400"/>
            <a:ext cx="4038600" cy="762000"/>
          </a:xfrm>
          <a:prstGeom prst="rect">
            <a:avLst/>
          </a:prstGeom>
          <a:noFill/>
          <a:ln w="9525">
            <a:noFill/>
            <a:miter lim="800000"/>
            <a:headEnd/>
            <a:tailEnd/>
          </a:ln>
        </p:spPr>
        <p:txBody>
          <a:bodyPr>
            <a:spAutoFit/>
          </a:bodyPr>
          <a:lstStyle/>
          <a:p>
            <a:pPr algn="l"/>
            <a:r>
              <a:rPr kumimoji="1" lang="zh-CN" altLang="en-US" sz="4400" b="1">
                <a:solidFill>
                  <a:srgbClr val="FF3300"/>
                </a:solidFill>
                <a:latin typeface="Times New Roman" pitchFamily="18" charset="0"/>
                <a:ea typeface="楷体_GB2312" pitchFamily="49" charset="-122"/>
              </a:rPr>
              <a:t>位错的易动性</a:t>
            </a:r>
          </a:p>
        </p:txBody>
      </p:sp>
      <p:sp>
        <p:nvSpPr>
          <p:cNvPr id="37892" name="Rectangle 6"/>
          <p:cNvSpPr>
            <a:spLocks noChangeArrowheads="1"/>
          </p:cNvSpPr>
          <p:nvPr/>
        </p:nvSpPr>
        <p:spPr bwMode="auto">
          <a:xfrm>
            <a:off x="609600" y="228600"/>
            <a:ext cx="7924800" cy="641350"/>
          </a:xfrm>
          <a:prstGeom prst="rect">
            <a:avLst/>
          </a:prstGeom>
          <a:noFill/>
          <a:ln w="9525">
            <a:noFill/>
            <a:miter lim="800000"/>
            <a:headEnd/>
            <a:tailEnd/>
          </a:ln>
        </p:spPr>
        <p:txBody>
          <a:bodyPr>
            <a:spAutoFit/>
          </a:bodyPr>
          <a:lstStyle/>
          <a:p>
            <a:pPr algn="l"/>
            <a:endParaRPr kumimoji="1" lang="zh-CN" altLang="zh-CN" sz="3600" b="1">
              <a:latin typeface="Times New Roman"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4-12"/>
          <p:cNvPicPr>
            <a:picLocks noChangeAspect="1" noChangeArrowheads="1"/>
          </p:cNvPicPr>
          <p:nvPr/>
        </p:nvPicPr>
        <p:blipFill>
          <a:blip r:embed="rId2" cstate="print"/>
          <a:srcRect/>
          <a:stretch>
            <a:fillRect/>
          </a:stretch>
        </p:blipFill>
        <p:spPr bwMode="auto">
          <a:xfrm>
            <a:off x="304800" y="228600"/>
            <a:ext cx="8229600" cy="5105400"/>
          </a:xfrm>
          <a:prstGeom prst="rect">
            <a:avLst/>
          </a:prstGeom>
          <a:noFill/>
          <a:ln w="9525">
            <a:noFill/>
            <a:miter lim="800000"/>
            <a:headEnd/>
            <a:tailEnd/>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2117725" y="-36513"/>
            <a:ext cx="184150" cy="701676"/>
          </a:xfrm>
          <a:prstGeom prst="rect">
            <a:avLst/>
          </a:prstGeom>
          <a:noFill/>
          <a:ln w="9525">
            <a:noFill/>
            <a:miter lim="800000"/>
            <a:headEnd/>
            <a:tailEnd/>
          </a:ln>
        </p:spPr>
        <p:txBody>
          <a:bodyPr wrap="none">
            <a:spAutoFit/>
          </a:bodyPr>
          <a:lstStyle/>
          <a:p>
            <a:pPr algn="l"/>
            <a:endParaRPr kumimoji="1" lang="zh-CN" altLang="zh-CN" sz="4000" b="1">
              <a:solidFill>
                <a:srgbClr val="FF3300"/>
              </a:solidFill>
              <a:latin typeface="Times New Roman" pitchFamily="18" charset="0"/>
              <a:ea typeface="楷体_GB2312" pitchFamily="49" charset="-122"/>
            </a:endParaRPr>
          </a:p>
        </p:txBody>
      </p:sp>
      <p:sp>
        <p:nvSpPr>
          <p:cNvPr id="39939" name="Text Box 3"/>
          <p:cNvSpPr txBox="1">
            <a:spLocks noChangeArrowheads="1"/>
          </p:cNvSpPr>
          <p:nvPr/>
        </p:nvSpPr>
        <p:spPr bwMode="auto">
          <a:xfrm>
            <a:off x="609600" y="381000"/>
            <a:ext cx="7848600" cy="6134100"/>
          </a:xfrm>
          <a:prstGeom prst="rect">
            <a:avLst/>
          </a:prstGeom>
          <a:noFill/>
          <a:ln w="9525">
            <a:noFill/>
            <a:miter lim="800000"/>
            <a:headEnd/>
            <a:tailEnd/>
          </a:ln>
        </p:spPr>
        <p:txBody>
          <a:bodyPr>
            <a:spAutoFit/>
          </a:bodyPr>
          <a:lstStyle/>
          <a:p>
            <a:pPr algn="l"/>
            <a:r>
              <a:rPr kumimoji="1" lang="en-US" altLang="zh-CN" sz="3600" b="1">
                <a:latin typeface="Times New Roman" pitchFamily="18" charset="0"/>
              </a:rPr>
              <a:t>        </a:t>
            </a:r>
            <a:r>
              <a:rPr kumimoji="1" lang="zh-CN" altLang="en-US" sz="3600" b="1">
                <a:latin typeface="Times New Roman" pitchFamily="18" charset="0"/>
              </a:rPr>
              <a:t>位错就是按照这一方式逐渐前进，最终便离开了晶体，此时左侧表面形成了一个原子间距大小的台阶，同时在位错移动过的区域内，晶体的上部相对于下部也位移了一个原子间距。当很多位错移出晶体时，会在晶体表面产生宏观可见的台阶，使晶体发生塑性应变。显然按位错滑移的方式塑变要比两个相邻原子面整体相对运动容易得多，因此晶体的实际强度比理论强度低得多。</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0723" name="Rectangle 3"/>
          <p:cNvSpPr>
            <a:spLocks noChangeArrowheads="1"/>
          </p:cNvSpPr>
          <p:nvPr/>
        </p:nvSpPr>
        <p:spPr bwMode="auto">
          <a:xfrm>
            <a:off x="533400" y="1524000"/>
            <a:ext cx="8153400" cy="40354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en-US" altLang="zh-CN" sz="2400" b="1">
                <a:solidFill>
                  <a:srgbClr val="FB359D"/>
                </a:solidFill>
              </a:rPr>
              <a:t>3.</a:t>
            </a:r>
            <a:r>
              <a:rPr kumimoji="1" lang="zh-CN" altLang="en-US" sz="2400" b="1">
                <a:solidFill>
                  <a:srgbClr val="FB359D"/>
                </a:solidFill>
              </a:rPr>
              <a:t>柏氏矢量</a:t>
            </a:r>
            <a:endParaRPr kumimoji="1" lang="zh-CN" altLang="en-US" sz="2400" b="1">
              <a:solidFill>
                <a:srgbClr val="FB359D"/>
              </a:solidFill>
              <a:latin typeface="宋体" pitchFamily="2" charset="-122"/>
            </a:endParaRPr>
          </a:p>
          <a:p>
            <a:pPr algn="l">
              <a:lnSpc>
                <a:spcPct val="120000"/>
              </a:lnSpc>
              <a:buClr>
                <a:srgbClr val="FF0066"/>
              </a:buClr>
              <a:buSzPct val="80000"/>
              <a:buFont typeface="Wingdings" pitchFamily="2" charset="2"/>
              <a:buChar char="u"/>
            </a:pPr>
            <a:r>
              <a:rPr kumimoji="1" lang="zh-CN" altLang="en-US" sz="2400" b="1">
                <a:solidFill>
                  <a:srgbClr val="0000FF"/>
                </a:solidFill>
                <a:latin typeface="宋体" pitchFamily="2" charset="-122"/>
              </a:rPr>
              <a:t>（</a:t>
            </a:r>
            <a:r>
              <a:rPr kumimoji="1" lang="en-US" altLang="zh-CN" sz="2400" b="1">
                <a:solidFill>
                  <a:srgbClr val="0000FF"/>
                </a:solidFill>
                <a:latin typeface="宋体" pitchFamily="2" charset="-122"/>
              </a:rPr>
              <a:t>1</a:t>
            </a:r>
            <a:r>
              <a:rPr kumimoji="1" lang="zh-CN" altLang="en-US" sz="2400" b="1">
                <a:solidFill>
                  <a:srgbClr val="0000FF"/>
                </a:solidFill>
                <a:latin typeface="宋体" pitchFamily="2" charset="-122"/>
              </a:rPr>
              <a:t>）柏氏矢量的确定方法</a:t>
            </a:r>
          </a:p>
          <a:p>
            <a:pPr algn="l">
              <a:lnSpc>
                <a:spcPct val="120000"/>
              </a:lnSpc>
              <a:buClr>
                <a:srgbClr val="FF0066"/>
              </a:buClr>
              <a:buSzPct val="80000"/>
              <a:buFont typeface="Wingdings" pitchFamily="2" charset="2"/>
              <a:buChar char="u"/>
            </a:pPr>
            <a:r>
              <a:rPr kumimoji="1" lang="zh-CN" altLang="en-US" sz="2400" b="1">
                <a:solidFill>
                  <a:srgbClr val="071F0D"/>
                </a:solidFill>
                <a:latin typeface="宋体" pitchFamily="2" charset="-122"/>
              </a:rPr>
              <a:t>先确定位错线的方向</a:t>
            </a:r>
            <a:r>
              <a:rPr kumimoji="1" lang="en-US" altLang="zh-CN" sz="2400" b="1">
                <a:solidFill>
                  <a:srgbClr val="071F0D"/>
                </a:solidFill>
                <a:latin typeface="宋体" pitchFamily="2" charset="-122"/>
              </a:rPr>
              <a:t>(</a:t>
            </a:r>
            <a:r>
              <a:rPr kumimoji="1" lang="zh-CN" altLang="en-US" sz="2400" b="1">
                <a:solidFill>
                  <a:srgbClr val="071F0D"/>
                </a:solidFill>
                <a:latin typeface="宋体" pitchFamily="2" charset="-122"/>
              </a:rPr>
              <a:t>一般规定位错线垂直纸面时，由纸面向外为正向</a:t>
            </a:r>
            <a:r>
              <a:rPr kumimoji="1" lang="en-US" altLang="zh-CN" sz="2400" b="1">
                <a:solidFill>
                  <a:srgbClr val="071F0D"/>
                </a:solidFill>
                <a:latin typeface="宋体" pitchFamily="2" charset="-122"/>
              </a:rPr>
              <a:t>)</a:t>
            </a:r>
            <a:r>
              <a:rPr kumimoji="1" lang="zh-CN" altLang="en-US" sz="2400" b="1">
                <a:solidFill>
                  <a:srgbClr val="071F0D"/>
                </a:solidFill>
                <a:latin typeface="宋体" pitchFamily="2" charset="-122"/>
              </a:rPr>
              <a:t>，按右手法则做柏氏回路，右手大拇指指位错线正向，回路方向按右手螺旋方向确定。</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从实际晶体中任一原子出发，避开位错附近的严重畸变区作一闭合回路，回路每一步连接相邻原子。按同样方法在完整晶体中做同样回路，步数、方向与上述回路一致，这时终点和起点不重合，由终点到起点引一矢量即为柏氏矢量</a:t>
            </a:r>
            <a:r>
              <a:rPr kumimoji="1" lang="en-US" altLang="zh-CN" sz="2400" b="1">
                <a:solidFill>
                  <a:srgbClr val="1313FF"/>
                </a:solidFill>
                <a:latin typeface="宋体" pitchFamily="2" charset="-122"/>
              </a:rPr>
              <a:t>b</a:t>
            </a:r>
            <a:r>
              <a:rPr kumimoji="1" lang="zh-CN" altLang="en-US" sz="2400" b="1">
                <a:solidFill>
                  <a:srgbClr val="1313FF"/>
                </a:solidFill>
                <a:latin typeface="宋体" pitchFamily="2" charset="-122"/>
              </a:rPr>
              <a:t>。</a:t>
            </a:r>
          </a:p>
        </p:txBody>
      </p:sp>
      <p:sp>
        <p:nvSpPr>
          <p:cNvPr id="40963" name="Rectangle 5"/>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70723">
                                            <p:txEl>
                                              <p:pRg st="2" end="2"/>
                                            </p:txEl>
                                          </p:spTgt>
                                        </p:tgtEl>
                                        <p:attrNameLst>
                                          <p:attrName>style.visibility</p:attrName>
                                        </p:attrNameLst>
                                      </p:cBhvr>
                                      <p:to>
                                        <p:strVal val="visible"/>
                                      </p:to>
                                    </p:set>
                                    <p:anim calcmode="lin" valueType="num">
                                      <p:cBhvr>
                                        <p:cTn id="7" dur="1000" fill="hold"/>
                                        <p:tgtEl>
                                          <p:spTgt spid="670723">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670723">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67072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70723">
                                            <p:txEl>
                                              <p:pRg st="3" end="3"/>
                                            </p:txEl>
                                          </p:spTgt>
                                        </p:tgtEl>
                                        <p:attrNameLst>
                                          <p:attrName>style.visibility</p:attrName>
                                        </p:attrNameLst>
                                      </p:cBhvr>
                                      <p:to>
                                        <p:strVal val="visible"/>
                                      </p:to>
                                    </p:set>
                                    <p:anim calcmode="lin" valueType="num">
                                      <p:cBhvr>
                                        <p:cTn id="14" dur="1000" fill="hold"/>
                                        <p:tgtEl>
                                          <p:spTgt spid="670723">
                                            <p:txEl>
                                              <p:pRg st="3" end="3"/>
                                            </p:txEl>
                                          </p:spTgt>
                                        </p:tgtEl>
                                        <p:attrNameLst>
                                          <p:attrName>ppt_w</p:attrName>
                                        </p:attrNameLst>
                                      </p:cBhvr>
                                      <p:tavLst>
                                        <p:tav tm="0">
                                          <p:val>
                                            <p:strVal val="#ppt_w*0.70"/>
                                          </p:val>
                                        </p:tav>
                                        <p:tav tm="100000">
                                          <p:val>
                                            <p:strVal val="#ppt_w"/>
                                          </p:val>
                                        </p:tav>
                                      </p:tavLst>
                                    </p:anim>
                                    <p:anim calcmode="lin" valueType="num">
                                      <p:cBhvr>
                                        <p:cTn id="15" dur="1000" fill="hold"/>
                                        <p:tgtEl>
                                          <p:spTgt spid="670723">
                                            <p:txEl>
                                              <p:pRg st="3" end="3"/>
                                            </p:txEl>
                                          </p:spTgt>
                                        </p:tgtEl>
                                        <p:attrNameLst>
                                          <p:attrName>ppt_h</p:attrName>
                                        </p:attrNameLst>
                                      </p:cBhvr>
                                      <p:tavLst>
                                        <p:tav tm="0">
                                          <p:val>
                                            <p:strVal val="#ppt_h"/>
                                          </p:val>
                                        </p:tav>
                                        <p:tav tm="100000">
                                          <p:val>
                                            <p:strVal val="#ppt_h"/>
                                          </p:val>
                                        </p:tav>
                                      </p:tavLst>
                                    </p:anim>
                                    <p:animEffect transition="in" filter="fade">
                                      <p:cBhvr>
                                        <p:cTn id="16" dur="1000"/>
                                        <p:tgtEl>
                                          <p:spTgt spid="6707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072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8"/>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pic>
        <p:nvPicPr>
          <p:cNvPr id="41987" name="Picture 9" descr="4-14"/>
          <p:cNvPicPr>
            <a:picLocks noChangeAspect="1" noChangeArrowheads="1"/>
          </p:cNvPicPr>
          <p:nvPr/>
        </p:nvPicPr>
        <p:blipFill>
          <a:blip r:embed="rId2" cstate="print">
            <a:grayscl/>
          </a:blip>
          <a:srcRect/>
          <a:stretch>
            <a:fillRect/>
          </a:stretch>
        </p:blipFill>
        <p:spPr bwMode="auto">
          <a:xfrm>
            <a:off x="1257300" y="1905000"/>
            <a:ext cx="6743700" cy="3630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3794" name="Rectangle 2"/>
          <p:cNvSpPr>
            <a:spLocks noChangeArrowheads="1"/>
          </p:cNvSpPr>
          <p:nvPr/>
        </p:nvSpPr>
        <p:spPr bwMode="auto">
          <a:xfrm>
            <a:off x="457200" y="1447800"/>
            <a:ext cx="8229600" cy="447357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F0066"/>
                </a:solidFill>
                <a:latin typeface="宋体" pitchFamily="2" charset="-122"/>
              </a:rPr>
              <a:t>（</a:t>
            </a:r>
            <a:r>
              <a:rPr kumimoji="1" lang="en-US" altLang="zh-CN" sz="2400" b="1">
                <a:solidFill>
                  <a:srgbClr val="FF0066"/>
                </a:solidFill>
                <a:latin typeface="宋体" pitchFamily="2" charset="-122"/>
              </a:rPr>
              <a:t>2</a:t>
            </a:r>
            <a:r>
              <a:rPr kumimoji="1" lang="zh-CN" altLang="en-US" sz="2400" b="1">
                <a:solidFill>
                  <a:srgbClr val="FF0066"/>
                </a:solidFill>
                <a:latin typeface="宋体" pitchFamily="2" charset="-122"/>
              </a:rPr>
              <a:t>）柏氏矢量的物理意义及特征</a:t>
            </a:r>
          </a:p>
          <a:p>
            <a:pPr algn="l">
              <a:lnSpc>
                <a:spcPct val="120000"/>
              </a:lnSpc>
              <a:buClr>
                <a:srgbClr val="FF0066"/>
              </a:buClr>
              <a:buSzPct val="80000"/>
              <a:buFont typeface="Wingdings" pitchFamily="2" charset="2"/>
              <a:buChar char="u"/>
            </a:pPr>
            <a:r>
              <a:rPr kumimoji="1" lang="zh-CN" altLang="en-US" sz="2400" b="1">
                <a:solidFill>
                  <a:srgbClr val="FF0066"/>
                </a:solidFill>
                <a:latin typeface="宋体" pitchFamily="2" charset="-122"/>
              </a:rPr>
              <a:t>物理意义：</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代表位错，并表示其特征（强度、畸变量）；表示晶体滑移的方向和大小。</a:t>
            </a:r>
            <a:r>
              <a:rPr kumimoji="1" lang="zh-CN" altLang="en-US" sz="2400" b="1">
                <a:latin typeface="Times New Roman" pitchFamily="18" charset="0"/>
              </a:rPr>
              <a:t> </a:t>
            </a:r>
          </a:p>
          <a:p>
            <a:pPr algn="l">
              <a:lnSpc>
                <a:spcPct val="120000"/>
              </a:lnSpc>
              <a:buClr>
                <a:srgbClr val="FF0066"/>
              </a:buClr>
              <a:buSzPct val="80000"/>
              <a:buFont typeface="Wingdings" pitchFamily="2" charset="2"/>
              <a:buChar char="u"/>
            </a:pPr>
            <a:r>
              <a:rPr kumimoji="1" lang="zh-CN" altLang="en-US" sz="2400" b="1">
                <a:solidFill>
                  <a:srgbClr val="071F0D"/>
                </a:solidFill>
                <a:latin typeface="宋体" pitchFamily="2" charset="-122"/>
              </a:rPr>
              <a:t>反映出柏氏回路包含的位错所引起点阵畸变的总积累。</a:t>
            </a:r>
          </a:p>
          <a:p>
            <a:pPr algn="l">
              <a:lnSpc>
                <a:spcPct val="120000"/>
              </a:lnSpc>
              <a:buClr>
                <a:srgbClr val="FF0066"/>
              </a:buClr>
              <a:buSzPct val="80000"/>
              <a:buFont typeface="Wingdings" pitchFamily="2" charset="2"/>
              <a:buChar char="u"/>
            </a:pPr>
            <a:r>
              <a:rPr kumimoji="1" lang="zh-CN" altLang="en-US" sz="2400" b="1">
                <a:solidFill>
                  <a:srgbClr val="2BBD4E"/>
                </a:solidFill>
                <a:latin typeface="宋体" pitchFamily="2" charset="-122"/>
              </a:rPr>
              <a:t>通常将柏氏矢量称为位错强度，该矢量的模</a:t>
            </a:r>
            <a:r>
              <a:rPr kumimoji="1" lang="en-US" altLang="zh-CN" sz="2400" b="1">
                <a:solidFill>
                  <a:srgbClr val="2BBD4E"/>
                </a:solidFill>
                <a:latin typeface="宋体" pitchFamily="2" charset="-122"/>
              </a:rPr>
              <a:t>|b|</a:t>
            </a:r>
            <a:r>
              <a:rPr kumimoji="1" lang="zh-CN" altLang="en-US" sz="2400" b="1">
                <a:solidFill>
                  <a:srgbClr val="2BBD4E"/>
                </a:solidFill>
                <a:latin typeface="宋体" pitchFamily="2" charset="-122"/>
              </a:rPr>
              <a:t>表示了畸变的程度，称为位错的强度。</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位错的许多性质如位错的能量，所受的力，应力场，位错反应等均与其有关。它也表示出晶体滑移时原子移动的大小和方向。</a:t>
            </a:r>
          </a:p>
        </p:txBody>
      </p:sp>
      <p:sp>
        <p:nvSpPr>
          <p:cNvPr id="43011" name="Rectangle 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73794">
                                            <p:txEl>
                                              <p:pRg st="2" end="2"/>
                                            </p:txEl>
                                          </p:spTgt>
                                        </p:tgtEl>
                                        <p:attrNameLst>
                                          <p:attrName>style.visibility</p:attrName>
                                        </p:attrNameLst>
                                      </p:cBhvr>
                                      <p:to>
                                        <p:strVal val="visible"/>
                                      </p:to>
                                    </p:set>
                                    <p:anim calcmode="lin" valueType="num">
                                      <p:cBhvr>
                                        <p:cTn id="7" dur="1000" fill="hold"/>
                                        <p:tgtEl>
                                          <p:spTgt spid="673794">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673794">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673794">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73794">
                                            <p:txEl>
                                              <p:pRg st="3" end="3"/>
                                            </p:txEl>
                                          </p:spTgt>
                                        </p:tgtEl>
                                        <p:attrNameLst>
                                          <p:attrName>style.visibility</p:attrName>
                                        </p:attrNameLst>
                                      </p:cBhvr>
                                      <p:to>
                                        <p:strVal val="visible"/>
                                      </p:to>
                                    </p:set>
                                    <p:anim calcmode="lin" valueType="num">
                                      <p:cBhvr>
                                        <p:cTn id="14" dur="1000" fill="hold"/>
                                        <p:tgtEl>
                                          <p:spTgt spid="673794">
                                            <p:txEl>
                                              <p:pRg st="3" end="3"/>
                                            </p:txEl>
                                          </p:spTgt>
                                        </p:tgtEl>
                                        <p:attrNameLst>
                                          <p:attrName>ppt_w</p:attrName>
                                        </p:attrNameLst>
                                      </p:cBhvr>
                                      <p:tavLst>
                                        <p:tav tm="0">
                                          <p:val>
                                            <p:strVal val="#ppt_w*0.70"/>
                                          </p:val>
                                        </p:tav>
                                        <p:tav tm="100000">
                                          <p:val>
                                            <p:strVal val="#ppt_w"/>
                                          </p:val>
                                        </p:tav>
                                      </p:tavLst>
                                    </p:anim>
                                    <p:anim calcmode="lin" valueType="num">
                                      <p:cBhvr>
                                        <p:cTn id="15" dur="1000" fill="hold"/>
                                        <p:tgtEl>
                                          <p:spTgt spid="673794">
                                            <p:txEl>
                                              <p:pRg st="3" end="3"/>
                                            </p:txEl>
                                          </p:spTgt>
                                        </p:tgtEl>
                                        <p:attrNameLst>
                                          <p:attrName>ppt_h</p:attrName>
                                        </p:attrNameLst>
                                      </p:cBhvr>
                                      <p:tavLst>
                                        <p:tav tm="0">
                                          <p:val>
                                            <p:strVal val="#ppt_h"/>
                                          </p:val>
                                        </p:tav>
                                        <p:tav tm="100000">
                                          <p:val>
                                            <p:strVal val="#ppt_h"/>
                                          </p:val>
                                        </p:tav>
                                      </p:tavLst>
                                    </p:anim>
                                    <p:animEffect transition="in" filter="fade">
                                      <p:cBhvr>
                                        <p:cTn id="16" dur="1000"/>
                                        <p:tgtEl>
                                          <p:spTgt spid="673794">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73794">
                                            <p:txEl>
                                              <p:pRg st="4" end="4"/>
                                            </p:txEl>
                                          </p:spTgt>
                                        </p:tgtEl>
                                        <p:attrNameLst>
                                          <p:attrName>style.visibility</p:attrName>
                                        </p:attrNameLst>
                                      </p:cBhvr>
                                      <p:to>
                                        <p:strVal val="visible"/>
                                      </p:to>
                                    </p:set>
                                    <p:anim calcmode="lin" valueType="num">
                                      <p:cBhvr>
                                        <p:cTn id="21" dur="1000" fill="hold"/>
                                        <p:tgtEl>
                                          <p:spTgt spid="673794">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673794">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67379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73794">
                                            <p:txEl>
                                              <p:pRg st="5" end="5"/>
                                            </p:txEl>
                                          </p:spTgt>
                                        </p:tgtEl>
                                        <p:attrNameLst>
                                          <p:attrName>style.visibility</p:attrName>
                                        </p:attrNameLst>
                                      </p:cBhvr>
                                      <p:to>
                                        <p:strVal val="visible"/>
                                      </p:to>
                                    </p:set>
                                    <p:anim calcmode="lin" valueType="num">
                                      <p:cBhvr>
                                        <p:cTn id="28" dur="1000" fill="hold"/>
                                        <p:tgtEl>
                                          <p:spTgt spid="673794">
                                            <p:txEl>
                                              <p:pRg st="5" end="5"/>
                                            </p:txEl>
                                          </p:spTgt>
                                        </p:tgtEl>
                                        <p:attrNameLst>
                                          <p:attrName>ppt_w</p:attrName>
                                        </p:attrNameLst>
                                      </p:cBhvr>
                                      <p:tavLst>
                                        <p:tav tm="0">
                                          <p:val>
                                            <p:strVal val="#ppt_w*0.70"/>
                                          </p:val>
                                        </p:tav>
                                        <p:tav tm="100000">
                                          <p:val>
                                            <p:strVal val="#ppt_w"/>
                                          </p:val>
                                        </p:tav>
                                      </p:tavLst>
                                    </p:anim>
                                    <p:anim calcmode="lin" valueType="num">
                                      <p:cBhvr>
                                        <p:cTn id="29" dur="1000" fill="hold"/>
                                        <p:tgtEl>
                                          <p:spTgt spid="673794">
                                            <p:txEl>
                                              <p:pRg st="5" end="5"/>
                                            </p:txEl>
                                          </p:spTgt>
                                        </p:tgtEl>
                                        <p:attrNameLst>
                                          <p:attrName>ppt_h</p:attrName>
                                        </p:attrNameLst>
                                      </p:cBhvr>
                                      <p:tavLst>
                                        <p:tav tm="0">
                                          <p:val>
                                            <p:strVal val="#ppt_h"/>
                                          </p:val>
                                        </p:tav>
                                        <p:tav tm="100000">
                                          <p:val>
                                            <p:strVal val="#ppt_h"/>
                                          </p:val>
                                        </p:tav>
                                      </p:tavLst>
                                    </p:anim>
                                    <p:animEffect transition="in" filter="fade">
                                      <p:cBhvr>
                                        <p:cTn id="30" dur="1000"/>
                                        <p:tgtEl>
                                          <p:spTgt spid="67379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3794"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8" name="Rectangle 2"/>
          <p:cNvSpPr>
            <a:spLocks noChangeArrowheads="1"/>
          </p:cNvSpPr>
          <p:nvPr/>
        </p:nvSpPr>
        <p:spPr bwMode="auto">
          <a:xfrm>
            <a:off x="533400" y="1431925"/>
            <a:ext cx="8153400" cy="447357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宋体" pitchFamily="2" charset="-122"/>
              </a:rPr>
              <a:t>柏氏矢量的特征</a:t>
            </a:r>
          </a:p>
          <a:p>
            <a:pPr algn="l">
              <a:lnSpc>
                <a:spcPct val="120000"/>
              </a:lnSpc>
              <a:buClr>
                <a:srgbClr val="FF0066"/>
              </a:buClr>
              <a:buSzPct val="80000"/>
              <a:buFont typeface="Wingdings" pitchFamily="2" charset="2"/>
              <a:buChar char="u"/>
            </a:pPr>
            <a:r>
              <a:rPr kumimoji="1" lang="zh-CN" altLang="en-US" sz="2400" b="1">
                <a:solidFill>
                  <a:srgbClr val="071F0D"/>
                </a:solidFill>
                <a:latin typeface="宋体" pitchFamily="2" charset="-122"/>
              </a:rPr>
              <a:t>用柏氏矢量可判断位错的类型。</a:t>
            </a:r>
          </a:p>
          <a:p>
            <a:pPr algn="l">
              <a:lnSpc>
                <a:spcPct val="120000"/>
              </a:lnSpc>
              <a:buClr>
                <a:srgbClr val="FF0066"/>
              </a:buClr>
              <a:buSzPct val="80000"/>
              <a:buFont typeface="Wingdings" pitchFamily="2" charset="2"/>
              <a:buChar char="u"/>
            </a:pPr>
            <a:r>
              <a:rPr kumimoji="1" lang="zh-CN" altLang="en-US" sz="2400" b="1">
                <a:solidFill>
                  <a:srgbClr val="2BBD4E"/>
                </a:solidFill>
                <a:latin typeface="宋体" pitchFamily="2" charset="-122"/>
              </a:rPr>
              <a:t>用柏氏矢量可以表示晶体滑移的方向和大小。位错运动导致晶体滑移时，滑移量大小即柏氏矢量</a:t>
            </a:r>
            <a:r>
              <a:rPr kumimoji="1" lang="en-US" altLang="zh-CN" sz="2400" b="1" i="1">
                <a:solidFill>
                  <a:srgbClr val="2BBD4E"/>
                </a:solidFill>
                <a:latin typeface="宋体" pitchFamily="2" charset="-122"/>
              </a:rPr>
              <a:t>b</a:t>
            </a:r>
            <a:r>
              <a:rPr kumimoji="1" lang="zh-CN" altLang="en-US" sz="2400" b="1">
                <a:solidFill>
                  <a:srgbClr val="2BBD4E"/>
                </a:solidFill>
                <a:latin typeface="宋体" pitchFamily="2" charset="-122"/>
              </a:rPr>
              <a:t>，滑移方向即为柏氏矢量的方向。</a:t>
            </a:r>
            <a:r>
              <a:rPr kumimoji="1" lang="zh-CN" altLang="en-US" sz="2400" b="1">
                <a:solidFill>
                  <a:srgbClr val="101016"/>
                </a:solidFill>
                <a:latin typeface="宋体" pitchFamily="2" charset="-122"/>
              </a:rPr>
              <a:t> </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一条位错线具有唯一的柏氏矢量。</a:t>
            </a:r>
            <a:r>
              <a:rPr kumimoji="1" lang="zh-CN" altLang="en-US" sz="2400" b="1">
                <a:solidFill>
                  <a:srgbClr val="101016"/>
                </a:solidFill>
                <a:latin typeface="宋体" pitchFamily="2" charset="-122"/>
              </a:rPr>
              <a:t>若位错可分解，则分解后各分位错的柏氏矢量之和等于原位错的柏氏矢量。</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位错具有连续性，不能中断于晶体内部。其存在形态可形成一个闭合的位错环，或连接于其他位错，或终止在晶界，或露头于晶体表面。</a:t>
            </a:r>
          </a:p>
        </p:txBody>
      </p:sp>
      <p:sp>
        <p:nvSpPr>
          <p:cNvPr id="44035" name="Rectangle 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74818">
                                            <p:txEl>
                                              <p:pRg st="1" end="1"/>
                                            </p:txEl>
                                          </p:spTgt>
                                        </p:tgtEl>
                                        <p:attrNameLst>
                                          <p:attrName>style.visibility</p:attrName>
                                        </p:attrNameLst>
                                      </p:cBhvr>
                                      <p:to>
                                        <p:strVal val="visible"/>
                                      </p:to>
                                    </p:set>
                                    <p:anim calcmode="lin" valueType="num">
                                      <p:cBhvr>
                                        <p:cTn id="7" dur="1000" fill="hold"/>
                                        <p:tgtEl>
                                          <p:spTgt spid="674818">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74818">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74818">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74818">
                                            <p:txEl>
                                              <p:pRg st="2" end="2"/>
                                            </p:txEl>
                                          </p:spTgt>
                                        </p:tgtEl>
                                        <p:attrNameLst>
                                          <p:attrName>style.visibility</p:attrName>
                                        </p:attrNameLst>
                                      </p:cBhvr>
                                      <p:to>
                                        <p:strVal val="visible"/>
                                      </p:to>
                                    </p:set>
                                    <p:anim calcmode="lin" valueType="num">
                                      <p:cBhvr>
                                        <p:cTn id="14" dur="1000" fill="hold"/>
                                        <p:tgtEl>
                                          <p:spTgt spid="674818">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674818">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674818">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74818">
                                            <p:txEl>
                                              <p:pRg st="3" end="3"/>
                                            </p:txEl>
                                          </p:spTgt>
                                        </p:tgtEl>
                                        <p:attrNameLst>
                                          <p:attrName>style.visibility</p:attrName>
                                        </p:attrNameLst>
                                      </p:cBhvr>
                                      <p:to>
                                        <p:strVal val="visible"/>
                                      </p:to>
                                    </p:set>
                                    <p:anim calcmode="lin" valueType="num">
                                      <p:cBhvr>
                                        <p:cTn id="21" dur="1000" fill="hold"/>
                                        <p:tgtEl>
                                          <p:spTgt spid="674818">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674818">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674818">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74818">
                                            <p:txEl>
                                              <p:pRg st="4" end="4"/>
                                            </p:txEl>
                                          </p:spTgt>
                                        </p:tgtEl>
                                        <p:attrNameLst>
                                          <p:attrName>style.visibility</p:attrName>
                                        </p:attrNameLst>
                                      </p:cBhvr>
                                      <p:to>
                                        <p:strVal val="visible"/>
                                      </p:to>
                                    </p:set>
                                    <p:anim calcmode="lin" valueType="num">
                                      <p:cBhvr>
                                        <p:cTn id="28" dur="1000" fill="hold"/>
                                        <p:tgtEl>
                                          <p:spTgt spid="674818">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674818">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6748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4818"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a:grpSpLocks/>
          </p:cNvGrpSpPr>
          <p:nvPr/>
        </p:nvGrpSpPr>
        <p:grpSpPr bwMode="auto">
          <a:xfrm>
            <a:off x="919163" y="1484313"/>
            <a:ext cx="7305675" cy="4687887"/>
            <a:chOff x="579" y="935"/>
            <a:chExt cx="4602" cy="2953"/>
          </a:xfrm>
        </p:grpSpPr>
        <p:pic>
          <p:nvPicPr>
            <p:cNvPr id="45060" name="Picture 3" descr="Image00009"/>
            <p:cNvPicPr>
              <a:picLocks noChangeAspect="1" noChangeArrowheads="1"/>
            </p:cNvPicPr>
            <p:nvPr/>
          </p:nvPicPr>
          <p:blipFill>
            <a:blip r:embed="rId2" cstate="print"/>
            <a:srcRect/>
            <a:stretch>
              <a:fillRect/>
            </a:stretch>
          </p:blipFill>
          <p:spPr bwMode="auto">
            <a:xfrm>
              <a:off x="579" y="935"/>
              <a:ext cx="4602" cy="2617"/>
            </a:xfrm>
            <a:prstGeom prst="rect">
              <a:avLst/>
            </a:prstGeom>
            <a:noFill/>
            <a:ln w="9525">
              <a:noFill/>
              <a:miter lim="800000"/>
              <a:headEnd/>
              <a:tailEnd/>
            </a:ln>
          </p:spPr>
        </p:pic>
        <p:sp>
          <p:nvSpPr>
            <p:cNvPr id="45061" name="Text Box 4"/>
            <p:cNvSpPr txBox="1">
              <a:spLocks noChangeArrowheads="1"/>
            </p:cNvSpPr>
            <p:nvPr/>
          </p:nvSpPr>
          <p:spPr bwMode="auto">
            <a:xfrm>
              <a:off x="1678" y="3600"/>
              <a:ext cx="2404" cy="288"/>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三种类型位错的矢量图解法</a:t>
              </a:r>
              <a:r>
                <a:rPr kumimoji="1" lang="zh-CN" altLang="en-US" sz="2400">
                  <a:latin typeface="Times New Roman" pitchFamily="18" charset="0"/>
                </a:rPr>
                <a:t> </a:t>
              </a:r>
            </a:p>
          </p:txBody>
        </p:sp>
      </p:grpSp>
      <p:sp>
        <p:nvSpPr>
          <p:cNvPr id="45059" name="Rectangle 7"/>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6866" name="Rectangle 2"/>
          <p:cNvSpPr>
            <a:spLocks noChangeArrowheads="1"/>
          </p:cNvSpPr>
          <p:nvPr/>
        </p:nvSpPr>
        <p:spPr bwMode="auto">
          <a:xfrm>
            <a:off x="457200" y="1374775"/>
            <a:ext cx="8153400" cy="22828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宋体" pitchFamily="2" charset="-122"/>
              </a:rPr>
              <a:t>（</a:t>
            </a:r>
            <a:r>
              <a:rPr kumimoji="1" lang="en-US" altLang="zh-CN" sz="2400" b="1">
                <a:solidFill>
                  <a:srgbClr val="FB359D"/>
                </a:solidFill>
                <a:latin typeface="宋体" pitchFamily="2" charset="-122"/>
              </a:rPr>
              <a:t>3</a:t>
            </a:r>
            <a:r>
              <a:rPr kumimoji="1" lang="zh-CN" altLang="en-US" sz="2400" b="1">
                <a:solidFill>
                  <a:srgbClr val="FB359D"/>
                </a:solidFill>
                <a:latin typeface="宋体" pitchFamily="2" charset="-122"/>
              </a:rPr>
              <a:t>）混合位错</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晶体中已滑移区与未滑移区的边界线（即位错线）既不平行也不垂直于滑移方向，即滑移矢量与位错线成任意角度，这种晶体缺陷称为混合型位错。</a:t>
            </a:r>
          </a:p>
          <a:p>
            <a:pPr algn="l">
              <a:lnSpc>
                <a:spcPct val="120000"/>
              </a:lnSpc>
              <a:buClr>
                <a:srgbClr val="FF0066"/>
              </a:buClr>
              <a:buSzPct val="80000"/>
              <a:buFont typeface="Wingdings" pitchFamily="2" charset="2"/>
              <a:buChar char="u"/>
            </a:pPr>
            <a:r>
              <a:rPr kumimoji="1" lang="zh-CN" altLang="en-US" sz="2400" b="1">
                <a:solidFill>
                  <a:srgbClr val="071F0D"/>
                </a:solidFill>
                <a:latin typeface="宋体" pitchFamily="2" charset="-122"/>
              </a:rPr>
              <a:t>混合型位错可分解为刃型位错分量和螺型位错分量。</a:t>
            </a:r>
          </a:p>
        </p:txBody>
      </p:sp>
      <p:grpSp>
        <p:nvGrpSpPr>
          <p:cNvPr id="2" name="Group 3"/>
          <p:cNvGrpSpPr>
            <a:grpSpLocks/>
          </p:cNvGrpSpPr>
          <p:nvPr/>
        </p:nvGrpSpPr>
        <p:grpSpPr bwMode="auto">
          <a:xfrm>
            <a:off x="1652588" y="3870325"/>
            <a:ext cx="5686425" cy="2682875"/>
            <a:chOff x="1041" y="2352"/>
            <a:chExt cx="3582" cy="1690"/>
          </a:xfrm>
        </p:grpSpPr>
        <p:pic>
          <p:nvPicPr>
            <p:cNvPr id="46085" name="Picture 4" descr="晶体局部滑移形成混合位错"/>
            <p:cNvPicPr>
              <a:picLocks noChangeAspect="1" noChangeArrowheads="1"/>
            </p:cNvPicPr>
            <p:nvPr/>
          </p:nvPicPr>
          <p:blipFill>
            <a:blip r:embed="rId2" cstate="print"/>
            <a:srcRect/>
            <a:stretch>
              <a:fillRect/>
            </a:stretch>
          </p:blipFill>
          <p:spPr bwMode="auto">
            <a:xfrm>
              <a:off x="1041" y="2352"/>
              <a:ext cx="3582" cy="1360"/>
            </a:xfrm>
            <a:prstGeom prst="rect">
              <a:avLst/>
            </a:prstGeom>
            <a:noFill/>
            <a:ln w="9525">
              <a:noFill/>
              <a:miter lim="800000"/>
              <a:headEnd/>
              <a:tailEnd/>
            </a:ln>
          </p:spPr>
        </p:pic>
        <p:sp>
          <p:nvSpPr>
            <p:cNvPr id="46086" name="Rectangle 5"/>
            <p:cNvSpPr>
              <a:spLocks noChangeArrowheads="1"/>
            </p:cNvSpPr>
            <p:nvPr/>
          </p:nvSpPr>
          <p:spPr bwMode="auto">
            <a:xfrm>
              <a:off x="1674" y="3792"/>
              <a:ext cx="231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a:t>
              </a:r>
              <a:r>
                <a:rPr kumimoji="1" lang="zh-CN" altLang="en-US" sz="2000">
                  <a:solidFill>
                    <a:srgbClr val="071F0D"/>
                  </a:solidFill>
                  <a:latin typeface="Times New Roman" pitchFamily="18" charset="0"/>
                  <a:cs typeface="Times New Roman" pitchFamily="18" charset="0"/>
                </a:rPr>
                <a:t>   </a:t>
              </a:r>
              <a:r>
                <a:rPr kumimoji="1" lang="zh-CN" altLang="en-US" sz="2000">
                  <a:solidFill>
                    <a:srgbClr val="071F0D"/>
                  </a:solidFill>
                  <a:latin typeface="宋体" pitchFamily="2" charset="-122"/>
                </a:rPr>
                <a:t>晶体局部滑移形成混合位错</a:t>
              </a:r>
            </a:p>
          </p:txBody>
        </p:sp>
      </p:grpSp>
      <p:sp>
        <p:nvSpPr>
          <p:cNvPr id="46084" name="Rectangle 7"/>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76866">
                                            <p:txEl>
                                              <p:pRg st="0" end="0"/>
                                            </p:txEl>
                                          </p:spTgt>
                                        </p:tgtEl>
                                        <p:attrNameLst>
                                          <p:attrName>style.visibility</p:attrName>
                                        </p:attrNameLst>
                                      </p:cBhvr>
                                      <p:to>
                                        <p:strVal val="visible"/>
                                      </p:to>
                                    </p:set>
                                    <p:anim calcmode="lin" valueType="num">
                                      <p:cBhvr>
                                        <p:cTn id="7" dur="1000" fill="hold"/>
                                        <p:tgtEl>
                                          <p:spTgt spid="676866">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76866">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7686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76866">
                                            <p:txEl>
                                              <p:pRg st="1" end="1"/>
                                            </p:txEl>
                                          </p:spTgt>
                                        </p:tgtEl>
                                        <p:attrNameLst>
                                          <p:attrName>style.visibility</p:attrName>
                                        </p:attrNameLst>
                                      </p:cBhvr>
                                      <p:to>
                                        <p:strVal val="visible"/>
                                      </p:to>
                                    </p:set>
                                    <p:anim calcmode="lin" valueType="num">
                                      <p:cBhvr>
                                        <p:cTn id="14" dur="1000" fill="hold"/>
                                        <p:tgtEl>
                                          <p:spTgt spid="676866">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676866">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67686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76866">
                                            <p:txEl>
                                              <p:pRg st="2" end="2"/>
                                            </p:txEl>
                                          </p:spTgt>
                                        </p:tgtEl>
                                        <p:attrNameLst>
                                          <p:attrName>style.visibility</p:attrName>
                                        </p:attrNameLst>
                                      </p:cBhvr>
                                      <p:to>
                                        <p:strVal val="visible"/>
                                      </p:to>
                                    </p:set>
                                    <p:anim calcmode="lin" valueType="num">
                                      <p:cBhvr>
                                        <p:cTn id="21" dur="1000" fill="hold"/>
                                        <p:tgtEl>
                                          <p:spTgt spid="676866">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676866">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67686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up)">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6866"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36663" y="1676400"/>
            <a:ext cx="6670675" cy="4724400"/>
            <a:chOff x="694" y="573"/>
            <a:chExt cx="4276" cy="3514"/>
          </a:xfrm>
        </p:grpSpPr>
        <p:pic>
          <p:nvPicPr>
            <p:cNvPr id="47108" name="Picture 3" descr="Image00010"/>
            <p:cNvPicPr>
              <a:picLocks noChangeAspect="1" noChangeArrowheads="1"/>
            </p:cNvPicPr>
            <p:nvPr/>
          </p:nvPicPr>
          <p:blipFill>
            <a:blip r:embed="rId2" cstate="print"/>
            <a:srcRect/>
            <a:stretch>
              <a:fillRect/>
            </a:stretch>
          </p:blipFill>
          <p:spPr bwMode="auto">
            <a:xfrm>
              <a:off x="694" y="573"/>
              <a:ext cx="4276" cy="3173"/>
            </a:xfrm>
            <a:prstGeom prst="rect">
              <a:avLst/>
            </a:prstGeom>
            <a:noFill/>
            <a:ln w="9525">
              <a:noFill/>
              <a:miter lim="800000"/>
              <a:headEnd/>
              <a:tailEnd/>
            </a:ln>
          </p:spPr>
        </p:pic>
        <p:sp>
          <p:nvSpPr>
            <p:cNvPr id="47109" name="Text Box 4"/>
            <p:cNvSpPr txBox="1">
              <a:spLocks noChangeArrowheads="1"/>
            </p:cNvSpPr>
            <p:nvPr/>
          </p:nvSpPr>
          <p:spPr bwMode="auto">
            <a:xfrm>
              <a:off x="1954" y="3792"/>
              <a:ext cx="1787" cy="29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混合位错的原子组态</a:t>
              </a:r>
            </a:p>
          </p:txBody>
        </p:sp>
      </p:grpSp>
      <p:sp>
        <p:nvSpPr>
          <p:cNvPr id="47107" name="Rectangle 6"/>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5" name="Rectangle 3"/>
          <p:cNvSpPr>
            <a:spLocks noChangeArrowheads="1"/>
          </p:cNvSpPr>
          <p:nvPr/>
        </p:nvSpPr>
        <p:spPr bwMode="auto">
          <a:xfrm>
            <a:off x="533400" y="1452563"/>
            <a:ext cx="8153400" cy="40354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宋体" pitchFamily="2" charset="-122"/>
              </a:rPr>
              <a:t>（</a:t>
            </a:r>
            <a:r>
              <a:rPr kumimoji="1" lang="en-US" altLang="zh-CN" sz="2400" b="1">
                <a:solidFill>
                  <a:srgbClr val="FB359D"/>
                </a:solidFill>
                <a:latin typeface="宋体" pitchFamily="2" charset="-122"/>
              </a:rPr>
              <a:t>4</a:t>
            </a:r>
            <a:r>
              <a:rPr kumimoji="1" lang="zh-CN" altLang="en-US" sz="2400" b="1">
                <a:solidFill>
                  <a:srgbClr val="FB359D"/>
                </a:solidFill>
                <a:latin typeface="宋体" pitchFamily="2" charset="-122"/>
              </a:rPr>
              <a:t>）柏氏矢量的表示方法</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柏矢量　对于柏矢量</a:t>
            </a:r>
            <a:r>
              <a:rPr kumimoji="1" lang="en-US" altLang="zh-CN" sz="2400" b="1" i="1">
                <a:solidFill>
                  <a:srgbClr val="1313FF"/>
                </a:solidFill>
                <a:latin typeface="宋体" pitchFamily="2" charset="-122"/>
              </a:rPr>
              <a:t>b</a:t>
            </a:r>
            <a:r>
              <a:rPr kumimoji="1" lang="zh-CN" altLang="en-US" sz="2400" b="1">
                <a:solidFill>
                  <a:srgbClr val="1313FF"/>
                </a:solidFill>
                <a:latin typeface="宋体" pitchFamily="2" charset="-122"/>
              </a:rPr>
              <a:t>沿晶向</a:t>
            </a:r>
            <a:r>
              <a:rPr kumimoji="1" lang="en-US" altLang="zh-CN" sz="2400" b="1">
                <a:solidFill>
                  <a:srgbClr val="1313FF"/>
                </a:solidFill>
                <a:latin typeface="Times New Roman" pitchFamily="18" charset="0"/>
              </a:rPr>
              <a:t>[</a:t>
            </a:r>
            <a:r>
              <a:rPr kumimoji="1" lang="en-US" altLang="zh-CN" sz="2400" b="1" i="1">
                <a:solidFill>
                  <a:srgbClr val="1313FF"/>
                </a:solidFill>
                <a:latin typeface="Times New Roman" pitchFamily="18" charset="0"/>
              </a:rPr>
              <a:t>uvw</a:t>
            </a:r>
            <a:r>
              <a:rPr kumimoji="1" lang="en-US" altLang="zh-CN" sz="2400" b="1">
                <a:solidFill>
                  <a:srgbClr val="1313FF"/>
                </a:solidFill>
                <a:latin typeface="Times New Roman" pitchFamily="18" charset="0"/>
              </a:rPr>
              <a:t>]</a:t>
            </a:r>
            <a:r>
              <a:rPr kumimoji="1" lang="zh-CN" altLang="en-US" sz="2400" b="1">
                <a:solidFill>
                  <a:srgbClr val="1313FF"/>
                </a:solidFill>
                <a:latin typeface="宋体" pitchFamily="2" charset="-122"/>
              </a:rPr>
              <a:t>的位错</a:t>
            </a:r>
          </a:p>
          <a:p>
            <a:pPr algn="l">
              <a:lnSpc>
                <a:spcPct val="120000"/>
              </a:lnSpc>
              <a:buClr>
                <a:srgbClr val="FF0066"/>
              </a:buClr>
              <a:buSzPct val="80000"/>
              <a:buFont typeface="Wingdings" pitchFamily="2" charset="2"/>
              <a:buChar char="u"/>
            </a:pPr>
            <a:endParaRPr kumimoji="1" lang="zh-CN" altLang="en-US" sz="2400" b="1">
              <a:solidFill>
                <a:srgbClr val="1313FF"/>
              </a:solidFill>
              <a:latin typeface="宋体" pitchFamily="2" charset="-122"/>
            </a:endParaRPr>
          </a:p>
          <a:p>
            <a:pPr algn="l">
              <a:lnSpc>
                <a:spcPct val="120000"/>
              </a:lnSpc>
              <a:buClr>
                <a:srgbClr val="FF0066"/>
              </a:buClr>
              <a:buSzPct val="80000"/>
              <a:buFont typeface="Wingdings" pitchFamily="2" charset="2"/>
              <a:buChar char="u"/>
            </a:pPr>
            <a:endParaRPr kumimoji="1" lang="zh-CN" altLang="en-US" sz="2400" b="1">
              <a:solidFill>
                <a:srgbClr val="1313FF"/>
              </a:solidFill>
              <a:latin typeface="宋体" pitchFamily="2" charset="-122"/>
            </a:endParaRP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柏矢量的模　柏矢量的模的计算就是矢量模的计算，同第一章中介绍的晶向长度计算。对于立方晶系：</a:t>
            </a:r>
          </a:p>
          <a:p>
            <a:pPr algn="l">
              <a:lnSpc>
                <a:spcPct val="120000"/>
              </a:lnSpc>
              <a:buClr>
                <a:srgbClr val="FF0066"/>
              </a:buClr>
              <a:buSzPct val="80000"/>
              <a:buFont typeface="Wingdings" pitchFamily="2" charset="2"/>
              <a:buChar char="u"/>
            </a:pPr>
            <a:endParaRPr kumimoji="1" lang="zh-CN" altLang="en-US" sz="2400" b="1">
              <a:solidFill>
                <a:srgbClr val="1313FF"/>
              </a:solidFill>
              <a:latin typeface="宋体" pitchFamily="2" charset="-122"/>
            </a:endParaRPr>
          </a:p>
          <a:p>
            <a:pPr algn="l">
              <a:lnSpc>
                <a:spcPct val="120000"/>
              </a:lnSpc>
              <a:buClr>
                <a:srgbClr val="FF0066"/>
              </a:buClr>
              <a:buSzPct val="80000"/>
              <a:buFont typeface="Wingdings" pitchFamily="2" charset="2"/>
              <a:buChar char="u"/>
            </a:pPr>
            <a:endParaRPr kumimoji="1" lang="zh-CN" altLang="en-US" sz="2400" b="1">
              <a:solidFill>
                <a:srgbClr val="1313FF"/>
              </a:solidFill>
              <a:latin typeface="宋体" pitchFamily="2" charset="-122"/>
            </a:endParaRP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位错的加法按照矢量加法规则进行。</a:t>
            </a:r>
            <a:r>
              <a:rPr kumimoji="1" lang="zh-CN" altLang="en-US" sz="2400">
                <a:solidFill>
                  <a:srgbClr val="101016"/>
                </a:solidFill>
                <a:latin typeface="宋体" pitchFamily="2" charset="-122"/>
              </a:rPr>
              <a:t> </a:t>
            </a:r>
          </a:p>
        </p:txBody>
      </p:sp>
      <p:pic>
        <p:nvPicPr>
          <p:cNvPr id="678916" name="Picture 4" descr="Image6"/>
          <p:cNvPicPr>
            <a:picLocks noChangeAspect="1" noChangeArrowheads="1"/>
          </p:cNvPicPr>
          <p:nvPr/>
        </p:nvPicPr>
        <p:blipFill>
          <a:blip r:embed="rId2" cstate="print"/>
          <a:srcRect/>
          <a:stretch>
            <a:fillRect/>
          </a:stretch>
        </p:blipFill>
        <p:spPr bwMode="auto">
          <a:xfrm>
            <a:off x="3314700" y="4375150"/>
            <a:ext cx="2057400" cy="582613"/>
          </a:xfrm>
          <a:prstGeom prst="rect">
            <a:avLst/>
          </a:prstGeom>
          <a:solidFill>
            <a:schemeClr val="bg1"/>
          </a:solidFill>
          <a:ln w="9525">
            <a:solidFill>
              <a:schemeClr val="bg1"/>
            </a:solidFill>
            <a:miter lim="800000"/>
            <a:headEnd/>
            <a:tailEnd/>
          </a:ln>
        </p:spPr>
      </p:pic>
      <p:pic>
        <p:nvPicPr>
          <p:cNvPr id="678917" name="Picture 5" descr="Image7"/>
          <p:cNvPicPr>
            <a:picLocks noChangeAspect="1" noChangeArrowheads="1"/>
          </p:cNvPicPr>
          <p:nvPr/>
        </p:nvPicPr>
        <p:blipFill>
          <a:blip r:embed="rId3" cstate="print"/>
          <a:srcRect/>
          <a:stretch>
            <a:fillRect/>
          </a:stretch>
        </p:blipFill>
        <p:spPr bwMode="auto">
          <a:xfrm>
            <a:off x="3765550" y="2622550"/>
            <a:ext cx="1154113" cy="582613"/>
          </a:xfrm>
          <a:prstGeom prst="rect">
            <a:avLst/>
          </a:prstGeom>
          <a:solidFill>
            <a:schemeClr val="bg1"/>
          </a:solidFill>
          <a:ln w="9525">
            <a:solidFill>
              <a:schemeClr val="bg1"/>
            </a:solidFill>
            <a:miter lim="800000"/>
            <a:headEnd/>
            <a:tailEnd/>
          </a:ln>
        </p:spPr>
      </p:pic>
      <p:sp>
        <p:nvSpPr>
          <p:cNvPr id="48133" name="Rectangle 7"/>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78915">
                                            <p:txEl>
                                              <p:pRg st="1" end="1"/>
                                            </p:txEl>
                                          </p:spTgt>
                                        </p:tgtEl>
                                        <p:attrNameLst>
                                          <p:attrName>style.visibility</p:attrName>
                                        </p:attrNameLst>
                                      </p:cBhvr>
                                      <p:to>
                                        <p:strVal val="visible"/>
                                      </p:to>
                                    </p:set>
                                    <p:anim calcmode="lin" valueType="num">
                                      <p:cBhvr>
                                        <p:cTn id="7" dur="1000" fill="hold"/>
                                        <p:tgtEl>
                                          <p:spTgt spid="678915">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78915">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78915">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891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678915">
                                            <p:txEl>
                                              <p:pRg st="4" end="4"/>
                                            </p:txEl>
                                          </p:spTgt>
                                        </p:tgtEl>
                                        <p:attrNameLst>
                                          <p:attrName>style.visibility</p:attrName>
                                        </p:attrNameLst>
                                      </p:cBhvr>
                                      <p:to>
                                        <p:strVal val="visible"/>
                                      </p:to>
                                    </p:set>
                                    <p:anim calcmode="lin" valueType="num">
                                      <p:cBhvr>
                                        <p:cTn id="18" dur="1000" fill="hold"/>
                                        <p:tgtEl>
                                          <p:spTgt spid="678915">
                                            <p:txEl>
                                              <p:pRg st="4" end="4"/>
                                            </p:txEl>
                                          </p:spTgt>
                                        </p:tgtEl>
                                        <p:attrNameLst>
                                          <p:attrName>ppt_w</p:attrName>
                                        </p:attrNameLst>
                                      </p:cBhvr>
                                      <p:tavLst>
                                        <p:tav tm="0">
                                          <p:val>
                                            <p:strVal val="#ppt_w*0.70"/>
                                          </p:val>
                                        </p:tav>
                                        <p:tav tm="100000">
                                          <p:val>
                                            <p:strVal val="#ppt_w"/>
                                          </p:val>
                                        </p:tav>
                                      </p:tavLst>
                                    </p:anim>
                                    <p:anim calcmode="lin" valueType="num">
                                      <p:cBhvr>
                                        <p:cTn id="19" dur="1000" fill="hold"/>
                                        <p:tgtEl>
                                          <p:spTgt spid="678915">
                                            <p:txEl>
                                              <p:pRg st="4" end="4"/>
                                            </p:txEl>
                                          </p:spTgt>
                                        </p:tgtEl>
                                        <p:attrNameLst>
                                          <p:attrName>ppt_h</p:attrName>
                                        </p:attrNameLst>
                                      </p:cBhvr>
                                      <p:tavLst>
                                        <p:tav tm="0">
                                          <p:val>
                                            <p:strVal val="#ppt_h"/>
                                          </p:val>
                                        </p:tav>
                                        <p:tav tm="100000">
                                          <p:val>
                                            <p:strVal val="#ppt_h"/>
                                          </p:val>
                                        </p:tav>
                                      </p:tavLst>
                                    </p:anim>
                                    <p:animEffect transition="in" filter="fade">
                                      <p:cBhvr>
                                        <p:cTn id="20" dur="1000"/>
                                        <p:tgtEl>
                                          <p:spTgt spid="678915">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789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678915">
                                            <p:txEl>
                                              <p:pRg st="7" end="7"/>
                                            </p:txEl>
                                          </p:spTgt>
                                        </p:tgtEl>
                                        <p:attrNameLst>
                                          <p:attrName>style.visibility</p:attrName>
                                        </p:attrNameLst>
                                      </p:cBhvr>
                                      <p:to>
                                        <p:strVal val="visible"/>
                                      </p:to>
                                    </p:set>
                                    <p:anim calcmode="lin" valueType="num">
                                      <p:cBhvr>
                                        <p:cTn id="29" dur="1000" fill="hold"/>
                                        <p:tgtEl>
                                          <p:spTgt spid="678915">
                                            <p:txEl>
                                              <p:pRg st="7" end="7"/>
                                            </p:txEl>
                                          </p:spTgt>
                                        </p:tgtEl>
                                        <p:attrNameLst>
                                          <p:attrName>ppt_w</p:attrName>
                                        </p:attrNameLst>
                                      </p:cBhvr>
                                      <p:tavLst>
                                        <p:tav tm="0">
                                          <p:val>
                                            <p:strVal val="#ppt_w*0.70"/>
                                          </p:val>
                                        </p:tav>
                                        <p:tav tm="100000">
                                          <p:val>
                                            <p:strVal val="#ppt_w"/>
                                          </p:val>
                                        </p:tav>
                                      </p:tavLst>
                                    </p:anim>
                                    <p:anim calcmode="lin" valueType="num">
                                      <p:cBhvr>
                                        <p:cTn id="30" dur="1000" fill="hold"/>
                                        <p:tgtEl>
                                          <p:spTgt spid="678915">
                                            <p:txEl>
                                              <p:pRg st="7" end="7"/>
                                            </p:txEl>
                                          </p:spTgt>
                                        </p:tgtEl>
                                        <p:attrNameLst>
                                          <p:attrName>ppt_h</p:attrName>
                                        </p:attrNameLst>
                                      </p:cBhvr>
                                      <p:tavLst>
                                        <p:tav tm="0">
                                          <p:val>
                                            <p:strVal val="#ppt_h"/>
                                          </p:val>
                                        </p:tav>
                                        <p:tav tm="100000">
                                          <p:val>
                                            <p:strVal val="#ppt_h"/>
                                          </p:val>
                                        </p:tav>
                                      </p:tavLst>
                                    </p:anim>
                                    <p:animEffect transition="in" filter="fade">
                                      <p:cBhvr>
                                        <p:cTn id="31" dur="1000"/>
                                        <p:tgtEl>
                                          <p:spTgt spid="67891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891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9939" name="Rectangle 3"/>
          <p:cNvSpPr>
            <a:spLocks noChangeArrowheads="1"/>
          </p:cNvSpPr>
          <p:nvPr/>
        </p:nvSpPr>
        <p:spPr bwMode="auto">
          <a:xfrm>
            <a:off x="609600" y="1447800"/>
            <a:ext cx="8001000" cy="4327525"/>
          </a:xfrm>
          <a:prstGeom prst="rect">
            <a:avLst/>
          </a:prstGeom>
          <a:noFill/>
          <a:ln w="9525">
            <a:noFill/>
            <a:miter lim="800000"/>
            <a:headEnd/>
            <a:tailEnd/>
          </a:ln>
        </p:spPr>
        <p:txBody>
          <a:bodyPr>
            <a:spAutoFit/>
          </a:bodyPr>
          <a:lstStyle/>
          <a:p>
            <a:pPr algn="l">
              <a:lnSpc>
                <a:spcPct val="120000"/>
              </a:lnSpc>
              <a:spcBef>
                <a:spcPct val="10000"/>
              </a:spcBef>
              <a:buClr>
                <a:schemeClr val="hlink"/>
              </a:buClr>
              <a:buSzPct val="80000"/>
              <a:buFont typeface="Wingdings" pitchFamily="2" charset="2"/>
              <a:buChar char="v"/>
            </a:pPr>
            <a:r>
              <a:rPr kumimoji="1" lang="en-US" altLang="zh-CN" sz="2400" b="1">
                <a:solidFill>
                  <a:srgbClr val="FB359D"/>
                </a:solidFill>
                <a:latin typeface="宋体" pitchFamily="2" charset="-122"/>
              </a:rPr>
              <a:t>4.</a:t>
            </a:r>
            <a:r>
              <a:rPr kumimoji="1" lang="zh-CN" altLang="en-US" sz="2400" b="1">
                <a:solidFill>
                  <a:srgbClr val="FB359D"/>
                </a:solidFill>
                <a:latin typeface="宋体" pitchFamily="2" charset="-122"/>
              </a:rPr>
              <a:t>位错密度</a:t>
            </a:r>
          </a:p>
          <a:p>
            <a:pPr algn="just">
              <a:lnSpc>
                <a:spcPct val="120000"/>
              </a:lnSpc>
              <a:spcBef>
                <a:spcPct val="20000"/>
              </a:spcBef>
              <a:buClr>
                <a:schemeClr val="hlink"/>
              </a:buClr>
              <a:buSzPct val="80000"/>
              <a:buFont typeface="Wingdings" pitchFamily="2" charset="2"/>
              <a:buChar char="v"/>
            </a:pPr>
            <a:r>
              <a:rPr kumimoji="1" lang="zh-CN" altLang="en-US" sz="2400" b="1">
                <a:solidFill>
                  <a:srgbClr val="1313FF"/>
                </a:solidFill>
                <a:latin typeface="Times New Roman" pitchFamily="18" charset="0"/>
                <a:cs typeface="Times New Roman" pitchFamily="18" charset="0"/>
              </a:rPr>
              <a:t>晶体中所含位错的多少可用位错密度来表示。位错密度定义为单位体积晶体中所含位错线的总长度，其表达式为</a:t>
            </a:r>
          </a:p>
          <a:p>
            <a:pPr algn="just">
              <a:lnSpc>
                <a:spcPct val="120000"/>
              </a:lnSpc>
              <a:spcBef>
                <a:spcPct val="20000"/>
              </a:spcBef>
              <a:buClr>
                <a:schemeClr val="hlink"/>
              </a:buClr>
              <a:buSzPct val="80000"/>
              <a:buFont typeface="Wingdings" pitchFamily="2" charset="2"/>
              <a:buChar char="v"/>
            </a:pPr>
            <a:endParaRPr kumimoji="1" lang="zh-CN" altLang="en-US" sz="2400" b="1">
              <a:solidFill>
                <a:srgbClr val="1313FF"/>
              </a:solidFill>
              <a:latin typeface="宋体" pitchFamily="2" charset="-122"/>
              <a:cs typeface="Courier New" pitchFamily="49" charset="0"/>
            </a:endParaRPr>
          </a:p>
          <a:p>
            <a:pPr algn="just">
              <a:lnSpc>
                <a:spcPct val="120000"/>
              </a:lnSpc>
              <a:spcBef>
                <a:spcPct val="20000"/>
              </a:spcBef>
              <a:buClr>
                <a:schemeClr val="hlink"/>
              </a:buClr>
              <a:buSzPct val="80000"/>
              <a:buFont typeface="Wingdings" pitchFamily="2" charset="2"/>
              <a:buNone/>
            </a:pPr>
            <a:r>
              <a:rPr kumimoji="1" lang="zh-CN" altLang="en-US" sz="2400" b="1">
                <a:solidFill>
                  <a:srgbClr val="1313FF"/>
                </a:solidFill>
                <a:latin typeface="Times New Roman" pitchFamily="18" charset="0"/>
                <a:cs typeface="Times New Roman" pitchFamily="18" charset="0"/>
              </a:rPr>
              <a:t></a:t>
            </a:r>
            <a:endParaRPr kumimoji="1" lang="zh-CN" altLang="en-US" sz="2400" b="1">
              <a:solidFill>
                <a:srgbClr val="1313FF"/>
              </a:solidFill>
              <a:latin typeface="宋体" pitchFamily="2" charset="-122"/>
              <a:cs typeface="Courier New" pitchFamily="49" charset="0"/>
            </a:endParaRPr>
          </a:p>
          <a:p>
            <a:pPr algn="just">
              <a:lnSpc>
                <a:spcPct val="120000"/>
              </a:lnSpc>
              <a:spcBef>
                <a:spcPct val="20000"/>
              </a:spcBef>
              <a:buClr>
                <a:schemeClr val="hlink"/>
              </a:buClr>
              <a:buSzPct val="80000"/>
              <a:buFont typeface="Wingdings" pitchFamily="2" charset="2"/>
              <a:buChar char="v"/>
            </a:pPr>
            <a:r>
              <a:rPr kumimoji="1" lang="zh-CN" altLang="en-US" sz="2400" b="1">
                <a:solidFill>
                  <a:srgbClr val="2BBD4E"/>
                </a:solidFill>
                <a:latin typeface="Times New Roman" pitchFamily="18" charset="0"/>
                <a:cs typeface="Times New Roman" pitchFamily="18" charset="0"/>
              </a:rPr>
              <a:t>若为了简便起见，可把晶体中的位错线视为一些直线，而且是平行地从晶体的一端延伸到另一端，于是位错密度就可被视为垂直于位错线的单位截面中所穿过的位错线数目，即</a:t>
            </a:r>
            <a:endParaRPr kumimoji="1" lang="zh-CN" altLang="en-US" sz="2400" b="1">
              <a:solidFill>
                <a:srgbClr val="2BBD4E"/>
              </a:solidFill>
              <a:latin typeface="宋体" pitchFamily="2" charset="-122"/>
            </a:endParaRPr>
          </a:p>
        </p:txBody>
      </p:sp>
      <p:graphicFrame>
        <p:nvGraphicFramePr>
          <p:cNvPr id="679940" name="Object 4"/>
          <p:cNvGraphicFramePr>
            <a:graphicFrameLocks noChangeAspect="1"/>
          </p:cNvGraphicFramePr>
          <p:nvPr/>
        </p:nvGraphicFramePr>
        <p:xfrm>
          <a:off x="3451225" y="3200400"/>
          <a:ext cx="1936750" cy="723900"/>
        </p:xfrm>
        <a:graphic>
          <a:graphicData uri="http://schemas.openxmlformats.org/presentationml/2006/ole">
            <p:oleObj spid="_x0000_s4098" name="Equation" r:id="rId3" imgW="1054080" imgH="393480" progId="">
              <p:embed/>
            </p:oleObj>
          </a:graphicData>
        </a:graphic>
      </p:graphicFrame>
      <p:graphicFrame>
        <p:nvGraphicFramePr>
          <p:cNvPr id="679941" name="Object 5"/>
          <p:cNvGraphicFramePr>
            <a:graphicFrameLocks noChangeAspect="1"/>
          </p:cNvGraphicFramePr>
          <p:nvPr/>
        </p:nvGraphicFramePr>
        <p:xfrm>
          <a:off x="3148013" y="5562600"/>
          <a:ext cx="2543175" cy="723900"/>
        </p:xfrm>
        <a:graphic>
          <a:graphicData uri="http://schemas.openxmlformats.org/presentationml/2006/ole">
            <p:oleObj spid="_x0000_s4099" name="Equation" r:id="rId4" imgW="1384200" imgH="393480" progId="">
              <p:embed/>
            </p:oleObj>
          </a:graphicData>
        </a:graphic>
      </p:graphicFrame>
      <p:sp>
        <p:nvSpPr>
          <p:cNvPr id="4101" name="Rectangle 7"/>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79939">
                                            <p:txEl>
                                              <p:pRg st="1" end="1"/>
                                            </p:txEl>
                                          </p:spTgt>
                                        </p:tgtEl>
                                        <p:attrNameLst>
                                          <p:attrName>style.visibility</p:attrName>
                                        </p:attrNameLst>
                                      </p:cBhvr>
                                      <p:to>
                                        <p:strVal val="visible"/>
                                      </p:to>
                                    </p:set>
                                    <p:anim calcmode="lin" valueType="num">
                                      <p:cBhvr>
                                        <p:cTn id="7" dur="1000" fill="hold"/>
                                        <p:tgtEl>
                                          <p:spTgt spid="679939">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79939">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79939">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994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679939">
                                            <p:txEl>
                                              <p:pRg st="4" end="4"/>
                                            </p:txEl>
                                          </p:spTgt>
                                        </p:tgtEl>
                                        <p:attrNameLst>
                                          <p:attrName>style.visibility</p:attrName>
                                        </p:attrNameLst>
                                      </p:cBhvr>
                                      <p:to>
                                        <p:strVal val="visible"/>
                                      </p:to>
                                    </p:set>
                                    <p:anim calcmode="lin" valueType="num">
                                      <p:cBhvr>
                                        <p:cTn id="18" dur="1000" fill="hold"/>
                                        <p:tgtEl>
                                          <p:spTgt spid="679939">
                                            <p:txEl>
                                              <p:pRg st="4" end="4"/>
                                            </p:txEl>
                                          </p:spTgt>
                                        </p:tgtEl>
                                        <p:attrNameLst>
                                          <p:attrName>ppt_w</p:attrName>
                                        </p:attrNameLst>
                                      </p:cBhvr>
                                      <p:tavLst>
                                        <p:tav tm="0">
                                          <p:val>
                                            <p:strVal val="#ppt_w*0.70"/>
                                          </p:val>
                                        </p:tav>
                                        <p:tav tm="100000">
                                          <p:val>
                                            <p:strVal val="#ppt_w"/>
                                          </p:val>
                                        </p:tav>
                                      </p:tavLst>
                                    </p:anim>
                                    <p:anim calcmode="lin" valueType="num">
                                      <p:cBhvr>
                                        <p:cTn id="19" dur="1000" fill="hold"/>
                                        <p:tgtEl>
                                          <p:spTgt spid="679939">
                                            <p:txEl>
                                              <p:pRg st="4" end="4"/>
                                            </p:txEl>
                                          </p:spTgt>
                                        </p:tgtEl>
                                        <p:attrNameLst>
                                          <p:attrName>ppt_h</p:attrName>
                                        </p:attrNameLst>
                                      </p:cBhvr>
                                      <p:tavLst>
                                        <p:tav tm="0">
                                          <p:val>
                                            <p:strVal val="#ppt_h"/>
                                          </p:val>
                                        </p:tav>
                                        <p:tav tm="100000">
                                          <p:val>
                                            <p:strVal val="#ppt_h"/>
                                          </p:val>
                                        </p:tav>
                                      </p:tavLst>
                                    </p:anim>
                                    <p:animEffect transition="in" filter="fade">
                                      <p:cBhvr>
                                        <p:cTn id="20" dur="1000"/>
                                        <p:tgtEl>
                                          <p:spTgt spid="679939">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799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993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098675" y="1766888"/>
            <a:ext cx="4794250" cy="4100512"/>
            <a:chOff x="1370" y="1027"/>
            <a:chExt cx="3020" cy="2583"/>
          </a:xfrm>
        </p:grpSpPr>
        <p:pic>
          <p:nvPicPr>
            <p:cNvPr id="49156" name="Picture 3" descr="Image00015"/>
            <p:cNvPicPr>
              <a:picLocks noChangeAspect="1" noChangeArrowheads="1"/>
            </p:cNvPicPr>
            <p:nvPr/>
          </p:nvPicPr>
          <p:blipFill>
            <a:blip r:embed="rId2" cstate="print"/>
            <a:srcRect/>
            <a:stretch>
              <a:fillRect/>
            </a:stretch>
          </p:blipFill>
          <p:spPr bwMode="auto">
            <a:xfrm>
              <a:off x="1370" y="1027"/>
              <a:ext cx="3020" cy="2266"/>
            </a:xfrm>
            <a:prstGeom prst="rect">
              <a:avLst/>
            </a:prstGeom>
            <a:noFill/>
            <a:ln w="9525">
              <a:noFill/>
              <a:miter lim="800000"/>
              <a:headEnd/>
              <a:tailEnd/>
            </a:ln>
          </p:spPr>
        </p:pic>
        <p:sp>
          <p:nvSpPr>
            <p:cNvPr id="49157" name="Text Box 4"/>
            <p:cNvSpPr txBox="1">
              <a:spLocks noChangeArrowheads="1"/>
            </p:cNvSpPr>
            <p:nvPr/>
          </p:nvSpPr>
          <p:spPr bwMode="auto">
            <a:xfrm>
              <a:off x="1582" y="3360"/>
              <a:ext cx="2596" cy="250"/>
            </a:xfrm>
            <a:prstGeom prst="rect">
              <a:avLst/>
            </a:prstGeom>
            <a:noFill/>
            <a:ln w="9525">
              <a:noFill/>
              <a:miter lim="800000"/>
              <a:headEnd/>
              <a:tailEnd/>
            </a:ln>
          </p:spPr>
          <p:txBody>
            <a:bodyPr wrap="none">
              <a:spAutoFit/>
            </a:bodyPr>
            <a:lstStyle/>
            <a:p>
              <a:pPr algn="l"/>
              <a:r>
                <a:rPr kumimoji="1" lang="zh-CN" altLang="en-US" sz="2000">
                  <a:latin typeface="Times New Roman" pitchFamily="18" charset="0"/>
                </a:rPr>
                <a:t>图  晶体位错密度和强度关系示意图</a:t>
              </a:r>
            </a:p>
          </p:txBody>
        </p:sp>
      </p:grpSp>
      <p:sp>
        <p:nvSpPr>
          <p:cNvPr id="49155" name="Rectangle 6"/>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1987" name="Text Box 3"/>
          <p:cNvSpPr txBox="1">
            <a:spLocks noChangeArrowheads="1"/>
          </p:cNvSpPr>
          <p:nvPr/>
        </p:nvSpPr>
        <p:spPr bwMode="auto">
          <a:xfrm>
            <a:off x="457200" y="2155825"/>
            <a:ext cx="8229600" cy="9683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0000FF"/>
                </a:solidFill>
                <a:latin typeface="宋体" pitchFamily="2" charset="-122"/>
              </a:rPr>
              <a:t>1.</a:t>
            </a:r>
            <a:r>
              <a:rPr kumimoji="1" lang="zh-CN" altLang="en-US" sz="2400" b="1">
                <a:solidFill>
                  <a:srgbClr val="0000FF"/>
                </a:solidFill>
                <a:latin typeface="宋体" pitchFamily="2" charset="-122"/>
              </a:rPr>
              <a:t>位错的滑移</a:t>
            </a:r>
          </a:p>
          <a:p>
            <a:pPr algn="l">
              <a:lnSpc>
                <a:spcPct val="120000"/>
              </a:lnSpc>
              <a:buClr>
                <a:srgbClr val="FF0066"/>
              </a:buClr>
              <a:buFont typeface="Wingdings" pitchFamily="2" charset="2"/>
              <a:buChar char="u"/>
            </a:pPr>
            <a:r>
              <a:rPr kumimoji="1" lang="zh-CN" altLang="en-US" sz="2400" b="1">
                <a:latin typeface="宋体" pitchFamily="2" charset="-122"/>
              </a:rPr>
              <a:t>位错沿滑移面的移动称为滑移。</a:t>
            </a:r>
          </a:p>
        </p:txBody>
      </p:sp>
      <p:pic>
        <p:nvPicPr>
          <p:cNvPr id="50179" name="Picture 4"/>
          <p:cNvPicPr>
            <a:picLocks noChangeAspect="1" noChangeArrowheads="1"/>
          </p:cNvPicPr>
          <p:nvPr/>
        </p:nvPicPr>
        <p:blipFill>
          <a:blip r:embed="rId2" cstate="print"/>
          <a:srcRect/>
          <a:stretch>
            <a:fillRect/>
          </a:stretch>
        </p:blipFill>
        <p:spPr bwMode="auto">
          <a:xfrm>
            <a:off x="1219200" y="3308350"/>
            <a:ext cx="2303463" cy="2303463"/>
          </a:xfrm>
          <a:prstGeom prst="rect">
            <a:avLst/>
          </a:prstGeom>
          <a:noFill/>
          <a:ln w="9525">
            <a:noFill/>
            <a:miter lim="800000"/>
            <a:headEnd/>
            <a:tailEnd/>
          </a:ln>
        </p:spPr>
      </p:pic>
      <p:pic>
        <p:nvPicPr>
          <p:cNvPr id="681989" name="Picture 5"/>
          <p:cNvPicPr>
            <a:picLocks noChangeAspect="1" noChangeArrowheads="1"/>
          </p:cNvPicPr>
          <p:nvPr/>
        </p:nvPicPr>
        <p:blipFill>
          <a:blip r:embed="rId3" cstate="print"/>
          <a:srcRect/>
          <a:stretch>
            <a:fillRect/>
          </a:stretch>
        </p:blipFill>
        <p:spPr bwMode="auto">
          <a:xfrm>
            <a:off x="1219200" y="3308350"/>
            <a:ext cx="2303463" cy="2303463"/>
          </a:xfrm>
          <a:prstGeom prst="rect">
            <a:avLst/>
          </a:prstGeom>
          <a:noFill/>
          <a:ln w="9525">
            <a:noFill/>
            <a:miter lim="800000"/>
            <a:headEnd/>
            <a:tailEnd/>
          </a:ln>
        </p:spPr>
      </p:pic>
      <p:pic>
        <p:nvPicPr>
          <p:cNvPr id="681990" name="Picture 6"/>
          <p:cNvPicPr>
            <a:picLocks noChangeAspect="1" noChangeArrowheads="1"/>
          </p:cNvPicPr>
          <p:nvPr/>
        </p:nvPicPr>
        <p:blipFill>
          <a:blip r:embed="rId4" cstate="print"/>
          <a:srcRect/>
          <a:stretch>
            <a:fillRect/>
          </a:stretch>
        </p:blipFill>
        <p:spPr bwMode="auto">
          <a:xfrm>
            <a:off x="1219200" y="3308350"/>
            <a:ext cx="2303463" cy="2303463"/>
          </a:xfrm>
          <a:prstGeom prst="rect">
            <a:avLst/>
          </a:prstGeom>
          <a:noFill/>
          <a:ln w="9525">
            <a:noFill/>
            <a:miter lim="800000"/>
            <a:headEnd/>
            <a:tailEnd/>
          </a:ln>
        </p:spPr>
      </p:pic>
      <p:pic>
        <p:nvPicPr>
          <p:cNvPr id="681991" name="Picture 7"/>
          <p:cNvPicPr>
            <a:picLocks noChangeAspect="1" noChangeArrowheads="1"/>
          </p:cNvPicPr>
          <p:nvPr/>
        </p:nvPicPr>
        <p:blipFill>
          <a:blip r:embed="rId5" cstate="print"/>
          <a:srcRect/>
          <a:stretch>
            <a:fillRect/>
          </a:stretch>
        </p:blipFill>
        <p:spPr bwMode="auto">
          <a:xfrm>
            <a:off x="1219200" y="3308350"/>
            <a:ext cx="2303463" cy="2303463"/>
          </a:xfrm>
          <a:prstGeom prst="rect">
            <a:avLst/>
          </a:prstGeom>
          <a:noFill/>
          <a:ln w="9525">
            <a:noFill/>
            <a:miter lim="800000"/>
            <a:headEnd/>
            <a:tailEnd/>
          </a:ln>
        </p:spPr>
      </p:pic>
      <p:pic>
        <p:nvPicPr>
          <p:cNvPr id="681992" name="Picture 8"/>
          <p:cNvPicPr>
            <a:picLocks noChangeAspect="1" noChangeArrowheads="1"/>
          </p:cNvPicPr>
          <p:nvPr/>
        </p:nvPicPr>
        <p:blipFill>
          <a:blip r:embed="rId6" cstate="print"/>
          <a:srcRect/>
          <a:stretch>
            <a:fillRect/>
          </a:stretch>
        </p:blipFill>
        <p:spPr bwMode="auto">
          <a:xfrm>
            <a:off x="1219200" y="3308350"/>
            <a:ext cx="2303463" cy="2303463"/>
          </a:xfrm>
          <a:prstGeom prst="rect">
            <a:avLst/>
          </a:prstGeom>
          <a:noFill/>
          <a:ln w="9525">
            <a:noFill/>
            <a:miter lim="800000"/>
            <a:headEnd/>
            <a:tailEnd/>
          </a:ln>
        </p:spPr>
      </p:pic>
      <p:pic>
        <p:nvPicPr>
          <p:cNvPr id="50184" name="Picture 9"/>
          <p:cNvPicPr>
            <a:picLocks noChangeAspect="1" noChangeArrowheads="1"/>
          </p:cNvPicPr>
          <p:nvPr/>
        </p:nvPicPr>
        <p:blipFill>
          <a:blip r:embed="rId7" cstate="print"/>
          <a:srcRect/>
          <a:stretch>
            <a:fillRect/>
          </a:stretch>
        </p:blipFill>
        <p:spPr bwMode="auto">
          <a:xfrm>
            <a:off x="5684838" y="3308350"/>
            <a:ext cx="2390775" cy="2390775"/>
          </a:xfrm>
          <a:prstGeom prst="rect">
            <a:avLst/>
          </a:prstGeom>
          <a:noFill/>
          <a:ln w="9525">
            <a:noFill/>
            <a:miter lim="800000"/>
            <a:headEnd/>
            <a:tailEnd/>
          </a:ln>
        </p:spPr>
      </p:pic>
      <p:pic>
        <p:nvPicPr>
          <p:cNvPr id="681994" name="Picture 10"/>
          <p:cNvPicPr>
            <a:picLocks noChangeAspect="1" noChangeArrowheads="1"/>
          </p:cNvPicPr>
          <p:nvPr/>
        </p:nvPicPr>
        <p:blipFill>
          <a:blip r:embed="rId8" cstate="print"/>
          <a:srcRect/>
          <a:stretch>
            <a:fillRect/>
          </a:stretch>
        </p:blipFill>
        <p:spPr bwMode="auto">
          <a:xfrm>
            <a:off x="5684838" y="3308350"/>
            <a:ext cx="2390775" cy="2390775"/>
          </a:xfrm>
          <a:prstGeom prst="rect">
            <a:avLst/>
          </a:prstGeom>
          <a:noFill/>
          <a:ln w="9525">
            <a:noFill/>
            <a:miter lim="800000"/>
            <a:headEnd/>
            <a:tailEnd/>
          </a:ln>
        </p:spPr>
      </p:pic>
      <p:pic>
        <p:nvPicPr>
          <p:cNvPr id="681995" name="Picture 11"/>
          <p:cNvPicPr>
            <a:picLocks noChangeAspect="1" noChangeArrowheads="1"/>
          </p:cNvPicPr>
          <p:nvPr/>
        </p:nvPicPr>
        <p:blipFill>
          <a:blip r:embed="rId9" cstate="print"/>
          <a:srcRect/>
          <a:stretch>
            <a:fillRect/>
          </a:stretch>
        </p:blipFill>
        <p:spPr bwMode="auto">
          <a:xfrm>
            <a:off x="5684838" y="3308350"/>
            <a:ext cx="2390775" cy="2390775"/>
          </a:xfrm>
          <a:prstGeom prst="rect">
            <a:avLst/>
          </a:prstGeom>
          <a:noFill/>
          <a:ln w="9525">
            <a:noFill/>
            <a:miter lim="800000"/>
            <a:headEnd/>
            <a:tailEnd/>
          </a:ln>
        </p:spPr>
      </p:pic>
      <p:pic>
        <p:nvPicPr>
          <p:cNvPr id="681996" name="Picture 12"/>
          <p:cNvPicPr>
            <a:picLocks noChangeAspect="1" noChangeArrowheads="1"/>
          </p:cNvPicPr>
          <p:nvPr/>
        </p:nvPicPr>
        <p:blipFill>
          <a:blip r:embed="rId10" cstate="print"/>
          <a:srcRect/>
          <a:stretch>
            <a:fillRect/>
          </a:stretch>
        </p:blipFill>
        <p:spPr bwMode="auto">
          <a:xfrm>
            <a:off x="5684838" y="3308350"/>
            <a:ext cx="2390775" cy="2390775"/>
          </a:xfrm>
          <a:prstGeom prst="rect">
            <a:avLst/>
          </a:prstGeom>
          <a:noFill/>
          <a:ln w="9525">
            <a:noFill/>
            <a:miter lim="800000"/>
            <a:headEnd/>
            <a:tailEnd/>
          </a:ln>
        </p:spPr>
      </p:pic>
      <p:pic>
        <p:nvPicPr>
          <p:cNvPr id="681997" name="Picture 13"/>
          <p:cNvPicPr>
            <a:picLocks noChangeAspect="1" noChangeArrowheads="1"/>
          </p:cNvPicPr>
          <p:nvPr/>
        </p:nvPicPr>
        <p:blipFill>
          <a:blip r:embed="rId11" cstate="print"/>
          <a:srcRect/>
          <a:stretch>
            <a:fillRect/>
          </a:stretch>
        </p:blipFill>
        <p:spPr bwMode="auto">
          <a:xfrm>
            <a:off x="5684838" y="3308350"/>
            <a:ext cx="2390775" cy="2390775"/>
          </a:xfrm>
          <a:prstGeom prst="rect">
            <a:avLst/>
          </a:prstGeom>
          <a:noFill/>
          <a:ln w="9525">
            <a:noFill/>
            <a:miter lim="800000"/>
            <a:headEnd/>
            <a:tailEnd/>
          </a:ln>
        </p:spPr>
      </p:pic>
      <p:pic>
        <p:nvPicPr>
          <p:cNvPr id="681998" name="Picture 14"/>
          <p:cNvPicPr>
            <a:picLocks noChangeAspect="1" noChangeArrowheads="1"/>
          </p:cNvPicPr>
          <p:nvPr/>
        </p:nvPicPr>
        <p:blipFill>
          <a:blip r:embed="rId12" cstate="print"/>
          <a:srcRect/>
          <a:stretch>
            <a:fillRect/>
          </a:stretch>
        </p:blipFill>
        <p:spPr bwMode="auto">
          <a:xfrm>
            <a:off x="5684838" y="3308350"/>
            <a:ext cx="2390775" cy="2390775"/>
          </a:xfrm>
          <a:prstGeom prst="rect">
            <a:avLst/>
          </a:prstGeom>
          <a:noFill/>
          <a:ln w="9525">
            <a:noFill/>
            <a:miter lim="800000"/>
            <a:headEnd/>
            <a:tailEnd/>
          </a:ln>
        </p:spPr>
      </p:pic>
      <p:pic>
        <p:nvPicPr>
          <p:cNvPr id="681999" name="Picture 15"/>
          <p:cNvPicPr>
            <a:picLocks noChangeAspect="1" noChangeArrowheads="1"/>
          </p:cNvPicPr>
          <p:nvPr/>
        </p:nvPicPr>
        <p:blipFill>
          <a:blip r:embed="rId13" cstate="print"/>
          <a:srcRect/>
          <a:stretch>
            <a:fillRect/>
          </a:stretch>
        </p:blipFill>
        <p:spPr bwMode="auto">
          <a:xfrm>
            <a:off x="5684838" y="3308350"/>
            <a:ext cx="2390775" cy="2390775"/>
          </a:xfrm>
          <a:prstGeom prst="rect">
            <a:avLst/>
          </a:prstGeom>
          <a:noFill/>
          <a:ln w="9525">
            <a:noFill/>
            <a:miter lim="800000"/>
            <a:headEnd/>
            <a:tailEnd/>
          </a:ln>
        </p:spPr>
      </p:pic>
      <p:pic>
        <p:nvPicPr>
          <p:cNvPr id="682000" name="Picture 16"/>
          <p:cNvPicPr>
            <a:picLocks noChangeAspect="1" noChangeArrowheads="1"/>
          </p:cNvPicPr>
          <p:nvPr/>
        </p:nvPicPr>
        <p:blipFill>
          <a:blip r:embed="rId13" cstate="print"/>
          <a:srcRect/>
          <a:stretch>
            <a:fillRect/>
          </a:stretch>
        </p:blipFill>
        <p:spPr bwMode="auto">
          <a:xfrm>
            <a:off x="5684838" y="3308350"/>
            <a:ext cx="2390775" cy="2390775"/>
          </a:xfrm>
          <a:prstGeom prst="rect">
            <a:avLst/>
          </a:prstGeom>
          <a:noFill/>
          <a:ln w="9525">
            <a:noFill/>
            <a:miter lim="800000"/>
            <a:headEnd/>
            <a:tailEnd/>
          </a:ln>
        </p:spPr>
      </p:pic>
      <p:pic>
        <p:nvPicPr>
          <p:cNvPr id="682001" name="Picture 17"/>
          <p:cNvPicPr>
            <a:picLocks noChangeAspect="1" noChangeArrowheads="1"/>
          </p:cNvPicPr>
          <p:nvPr/>
        </p:nvPicPr>
        <p:blipFill>
          <a:blip r:embed="rId14" cstate="print"/>
          <a:srcRect/>
          <a:stretch>
            <a:fillRect/>
          </a:stretch>
        </p:blipFill>
        <p:spPr bwMode="auto">
          <a:xfrm>
            <a:off x="5684838" y="3308350"/>
            <a:ext cx="2390775" cy="2390775"/>
          </a:xfrm>
          <a:prstGeom prst="rect">
            <a:avLst/>
          </a:prstGeom>
          <a:noFill/>
          <a:ln w="9525">
            <a:noFill/>
            <a:miter lim="800000"/>
            <a:headEnd/>
            <a:tailEnd/>
          </a:ln>
        </p:spPr>
      </p:pic>
      <p:sp>
        <p:nvSpPr>
          <p:cNvPr id="50193" name="Text Box 18"/>
          <p:cNvSpPr txBox="1">
            <a:spLocks noChangeArrowheads="1"/>
          </p:cNvSpPr>
          <p:nvPr/>
        </p:nvSpPr>
        <p:spPr bwMode="auto">
          <a:xfrm>
            <a:off x="3578225" y="5715000"/>
            <a:ext cx="1835150" cy="39687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位错的滑移</a:t>
            </a:r>
          </a:p>
        </p:txBody>
      </p:sp>
      <p:sp>
        <p:nvSpPr>
          <p:cNvPr id="50194" name="Rectangle 25"/>
          <p:cNvSpPr>
            <a:spLocks noGrp="1" noChangeArrowheads="1"/>
          </p:cNvSpPr>
          <p:nvPr>
            <p:ph type="title"/>
          </p:nvPr>
        </p:nvSpPr>
        <p:spPr>
          <a:noFill/>
        </p:spPr>
        <p:txBody>
          <a:bodyPr/>
          <a:lstStyle/>
          <a:p>
            <a:pPr eaLnBrk="1" hangingPunct="1"/>
            <a:r>
              <a:rPr lang="zh-CN" altLang="en-US" smtClean="0"/>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81987">
                                            <p:txEl>
                                              <p:pRg st="1" end="1"/>
                                            </p:txEl>
                                          </p:spTgt>
                                        </p:tgtEl>
                                        <p:attrNameLst>
                                          <p:attrName>style.visibility</p:attrName>
                                        </p:attrNameLst>
                                      </p:cBhvr>
                                      <p:to>
                                        <p:strVal val="visible"/>
                                      </p:to>
                                    </p:set>
                                    <p:anim calcmode="lin" valueType="num">
                                      <p:cBhvr>
                                        <p:cTn id="7" dur="1000" fill="hold"/>
                                        <p:tgtEl>
                                          <p:spTgt spid="681987">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81987">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81987">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499"/>
                                          </p:stCondLst>
                                        </p:cTn>
                                        <p:tgtEl>
                                          <p:spTgt spid="681989"/>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nodeType="afterEffect">
                                  <p:stCondLst>
                                    <p:cond delay="500"/>
                                  </p:stCondLst>
                                  <p:childTnLst>
                                    <p:set>
                                      <p:cBhvr>
                                        <p:cTn id="16" dur="1" fill="hold">
                                          <p:stCondLst>
                                            <p:cond delay="499"/>
                                          </p:stCondLst>
                                        </p:cTn>
                                        <p:tgtEl>
                                          <p:spTgt spid="681990"/>
                                        </p:tgtEl>
                                        <p:attrNameLst>
                                          <p:attrName>style.visibility</p:attrName>
                                        </p:attrNameLst>
                                      </p:cBhvr>
                                      <p:to>
                                        <p:strVal val="visible"/>
                                      </p:to>
                                    </p:set>
                                  </p:childTnLst>
                                </p:cTn>
                              </p:par>
                            </p:childTnLst>
                          </p:cTn>
                        </p:par>
                        <p:par>
                          <p:cTn id="17" fill="hold">
                            <p:stCondLst>
                              <p:cond delay="1500"/>
                            </p:stCondLst>
                            <p:childTnLst>
                              <p:par>
                                <p:cTn id="18" presetID="1" presetClass="entr" presetSubtype="0" fill="hold" nodeType="afterEffect">
                                  <p:stCondLst>
                                    <p:cond delay="500"/>
                                  </p:stCondLst>
                                  <p:childTnLst>
                                    <p:set>
                                      <p:cBhvr>
                                        <p:cTn id="19" dur="1" fill="hold">
                                          <p:stCondLst>
                                            <p:cond delay="499"/>
                                          </p:stCondLst>
                                        </p:cTn>
                                        <p:tgtEl>
                                          <p:spTgt spid="681991"/>
                                        </p:tgtEl>
                                        <p:attrNameLst>
                                          <p:attrName>style.visibility</p:attrName>
                                        </p:attrNameLst>
                                      </p:cBhvr>
                                      <p:to>
                                        <p:strVal val="visible"/>
                                      </p:to>
                                    </p:set>
                                  </p:childTnLst>
                                </p:cTn>
                              </p:par>
                            </p:childTnLst>
                          </p:cTn>
                        </p:par>
                        <p:par>
                          <p:cTn id="20" fill="hold">
                            <p:stCondLst>
                              <p:cond delay="2500"/>
                            </p:stCondLst>
                            <p:childTnLst>
                              <p:par>
                                <p:cTn id="21" presetID="1" presetClass="entr" presetSubtype="0" fill="hold" nodeType="afterEffect">
                                  <p:stCondLst>
                                    <p:cond delay="500"/>
                                  </p:stCondLst>
                                  <p:childTnLst>
                                    <p:set>
                                      <p:cBhvr>
                                        <p:cTn id="22" dur="1" fill="hold">
                                          <p:stCondLst>
                                            <p:cond delay="499"/>
                                          </p:stCondLst>
                                        </p:cTn>
                                        <p:tgtEl>
                                          <p:spTgt spid="68199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681994"/>
                                        </p:tgtEl>
                                        <p:attrNameLst>
                                          <p:attrName>style.visibility</p:attrName>
                                        </p:attrNameLst>
                                      </p:cBhvr>
                                      <p:to>
                                        <p:strVal val="visible"/>
                                      </p:to>
                                    </p:set>
                                  </p:childTnLst>
                                </p:cTn>
                              </p:par>
                            </p:childTnLst>
                          </p:cTn>
                        </p:par>
                        <p:par>
                          <p:cTn id="27" fill="hold">
                            <p:stCondLst>
                              <p:cond delay="500"/>
                            </p:stCondLst>
                            <p:childTnLst>
                              <p:par>
                                <p:cTn id="28" presetID="1" presetClass="entr" presetSubtype="0" fill="hold" nodeType="afterEffect">
                                  <p:stCondLst>
                                    <p:cond delay="0"/>
                                  </p:stCondLst>
                                  <p:childTnLst>
                                    <p:set>
                                      <p:cBhvr>
                                        <p:cTn id="29" dur="1" fill="hold">
                                          <p:stCondLst>
                                            <p:cond delay="499"/>
                                          </p:stCondLst>
                                        </p:cTn>
                                        <p:tgtEl>
                                          <p:spTgt spid="681995"/>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nodeType="afterEffect">
                                  <p:stCondLst>
                                    <p:cond delay="500"/>
                                  </p:stCondLst>
                                  <p:childTnLst>
                                    <p:set>
                                      <p:cBhvr>
                                        <p:cTn id="32" dur="1" fill="hold">
                                          <p:stCondLst>
                                            <p:cond delay="499"/>
                                          </p:stCondLst>
                                        </p:cTn>
                                        <p:tgtEl>
                                          <p:spTgt spid="681996"/>
                                        </p:tgtEl>
                                        <p:attrNameLst>
                                          <p:attrName>style.visibility</p:attrName>
                                        </p:attrNameLst>
                                      </p:cBhvr>
                                      <p:to>
                                        <p:strVal val="visible"/>
                                      </p:to>
                                    </p:set>
                                  </p:childTnLst>
                                </p:cTn>
                              </p:par>
                            </p:childTnLst>
                          </p:cTn>
                        </p:par>
                        <p:par>
                          <p:cTn id="33" fill="hold">
                            <p:stCondLst>
                              <p:cond delay="2000"/>
                            </p:stCondLst>
                            <p:childTnLst>
                              <p:par>
                                <p:cTn id="34" presetID="1" presetClass="entr" presetSubtype="0" fill="hold" nodeType="afterEffect">
                                  <p:stCondLst>
                                    <p:cond delay="500"/>
                                  </p:stCondLst>
                                  <p:childTnLst>
                                    <p:set>
                                      <p:cBhvr>
                                        <p:cTn id="35" dur="1" fill="hold">
                                          <p:stCondLst>
                                            <p:cond delay="499"/>
                                          </p:stCondLst>
                                        </p:cTn>
                                        <p:tgtEl>
                                          <p:spTgt spid="681997"/>
                                        </p:tgtEl>
                                        <p:attrNameLst>
                                          <p:attrName>style.visibility</p:attrName>
                                        </p:attrNameLst>
                                      </p:cBhvr>
                                      <p:to>
                                        <p:strVal val="visible"/>
                                      </p:to>
                                    </p:set>
                                  </p:childTnLst>
                                </p:cTn>
                              </p:par>
                            </p:childTnLst>
                          </p:cTn>
                        </p:par>
                        <p:par>
                          <p:cTn id="36" fill="hold">
                            <p:stCondLst>
                              <p:cond delay="3000"/>
                            </p:stCondLst>
                            <p:childTnLst>
                              <p:par>
                                <p:cTn id="37" presetID="1" presetClass="entr" presetSubtype="0" fill="hold" nodeType="afterEffect">
                                  <p:stCondLst>
                                    <p:cond delay="500"/>
                                  </p:stCondLst>
                                  <p:childTnLst>
                                    <p:set>
                                      <p:cBhvr>
                                        <p:cTn id="38" dur="1" fill="hold">
                                          <p:stCondLst>
                                            <p:cond delay="499"/>
                                          </p:stCondLst>
                                        </p:cTn>
                                        <p:tgtEl>
                                          <p:spTgt spid="681998"/>
                                        </p:tgtEl>
                                        <p:attrNameLst>
                                          <p:attrName>style.visibility</p:attrName>
                                        </p:attrNameLst>
                                      </p:cBhvr>
                                      <p:to>
                                        <p:strVal val="visible"/>
                                      </p:to>
                                    </p:set>
                                  </p:childTnLst>
                                </p:cTn>
                              </p:par>
                            </p:childTnLst>
                          </p:cTn>
                        </p:par>
                        <p:par>
                          <p:cTn id="39" fill="hold">
                            <p:stCondLst>
                              <p:cond delay="4000"/>
                            </p:stCondLst>
                            <p:childTnLst>
                              <p:par>
                                <p:cTn id="40" presetID="1" presetClass="entr" presetSubtype="0" fill="hold" nodeType="afterEffect">
                                  <p:stCondLst>
                                    <p:cond delay="0"/>
                                  </p:stCondLst>
                                  <p:childTnLst>
                                    <p:set>
                                      <p:cBhvr>
                                        <p:cTn id="41" dur="1" fill="hold">
                                          <p:stCondLst>
                                            <p:cond delay="499"/>
                                          </p:stCondLst>
                                        </p:cTn>
                                        <p:tgtEl>
                                          <p:spTgt spid="681999"/>
                                        </p:tgtEl>
                                        <p:attrNameLst>
                                          <p:attrName>style.visibility</p:attrName>
                                        </p:attrNameLst>
                                      </p:cBhvr>
                                      <p:to>
                                        <p:strVal val="visible"/>
                                      </p:to>
                                    </p:set>
                                  </p:childTnLst>
                                </p:cTn>
                              </p:par>
                            </p:childTnLst>
                          </p:cTn>
                        </p:par>
                        <p:par>
                          <p:cTn id="42" fill="hold">
                            <p:stCondLst>
                              <p:cond delay="4500"/>
                            </p:stCondLst>
                            <p:childTnLst>
                              <p:par>
                                <p:cTn id="43" presetID="1" presetClass="entr" presetSubtype="0" fill="hold" nodeType="afterEffect">
                                  <p:stCondLst>
                                    <p:cond delay="500"/>
                                  </p:stCondLst>
                                  <p:childTnLst>
                                    <p:set>
                                      <p:cBhvr>
                                        <p:cTn id="44" dur="1" fill="hold">
                                          <p:stCondLst>
                                            <p:cond delay="499"/>
                                          </p:stCondLst>
                                        </p:cTn>
                                        <p:tgtEl>
                                          <p:spTgt spid="682000"/>
                                        </p:tgtEl>
                                        <p:attrNameLst>
                                          <p:attrName>style.visibility</p:attrName>
                                        </p:attrNameLst>
                                      </p:cBhvr>
                                      <p:to>
                                        <p:strVal val="visible"/>
                                      </p:to>
                                    </p:set>
                                  </p:childTnLst>
                                </p:cTn>
                              </p:par>
                            </p:childTnLst>
                          </p:cTn>
                        </p:par>
                        <p:par>
                          <p:cTn id="45" fill="hold">
                            <p:stCondLst>
                              <p:cond delay="5500"/>
                            </p:stCondLst>
                            <p:childTnLst>
                              <p:par>
                                <p:cTn id="46" presetID="1" presetClass="entr" presetSubtype="0" fill="hold" nodeType="afterEffect">
                                  <p:stCondLst>
                                    <p:cond delay="0"/>
                                  </p:stCondLst>
                                  <p:childTnLst>
                                    <p:set>
                                      <p:cBhvr>
                                        <p:cTn id="47" dur="1" fill="hold">
                                          <p:stCondLst>
                                            <p:cond delay="499"/>
                                          </p:stCondLst>
                                        </p:cTn>
                                        <p:tgtEl>
                                          <p:spTgt spid="6820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101725" y="1965325"/>
            <a:ext cx="6788150" cy="3673475"/>
            <a:chOff x="694" y="1776"/>
            <a:chExt cx="4276" cy="2314"/>
          </a:xfrm>
        </p:grpSpPr>
        <p:sp>
          <p:nvSpPr>
            <p:cNvPr id="51204" name="Rectangle 3"/>
            <p:cNvSpPr>
              <a:spLocks noChangeArrowheads="1"/>
            </p:cNvSpPr>
            <p:nvPr/>
          </p:nvSpPr>
          <p:spPr bwMode="auto">
            <a:xfrm>
              <a:off x="1296" y="3648"/>
              <a:ext cx="3072" cy="442"/>
            </a:xfrm>
            <a:prstGeom prst="rect">
              <a:avLst/>
            </a:prstGeom>
            <a:noFill/>
            <a:ln w="9525">
              <a:noFill/>
              <a:miter lim="800000"/>
              <a:headEnd/>
              <a:tailEnd/>
            </a:ln>
          </p:spPr>
          <p:txBody>
            <a:bodyPr>
              <a:spAutoFit/>
            </a:bodyPr>
            <a:lstStyle/>
            <a:p>
              <a:pPr algn="ctr"/>
              <a:r>
                <a:rPr kumimoji="1" lang="zh-CN" altLang="en-US" sz="2000">
                  <a:solidFill>
                    <a:srgbClr val="071F0D"/>
                  </a:solidFill>
                  <a:latin typeface="宋体" pitchFamily="2" charset="-122"/>
                </a:rPr>
                <a:t>（</a:t>
              </a:r>
              <a:r>
                <a:rPr kumimoji="1" lang="en-US" altLang="zh-CN" sz="2000">
                  <a:solidFill>
                    <a:srgbClr val="071F0D"/>
                  </a:solidFill>
                  <a:latin typeface="宋体" pitchFamily="2" charset="-122"/>
                </a:rPr>
                <a:t>a</a:t>
              </a:r>
              <a:r>
                <a:rPr kumimoji="1" lang="zh-CN" altLang="en-US" sz="2000">
                  <a:solidFill>
                    <a:srgbClr val="071F0D"/>
                  </a:solidFill>
                  <a:latin typeface="宋体" pitchFamily="2" charset="-122"/>
                </a:rPr>
                <a:t>）正刃型位错 （</a:t>
              </a:r>
              <a:r>
                <a:rPr kumimoji="1" lang="en-US" altLang="zh-CN" sz="2000">
                  <a:solidFill>
                    <a:srgbClr val="071F0D"/>
                  </a:solidFill>
                  <a:latin typeface="宋体" pitchFamily="2" charset="-122"/>
                </a:rPr>
                <a:t>b</a:t>
              </a:r>
              <a:r>
                <a:rPr kumimoji="1" lang="zh-CN" altLang="en-US" sz="2000">
                  <a:solidFill>
                    <a:srgbClr val="071F0D"/>
                  </a:solidFill>
                  <a:latin typeface="宋体" pitchFamily="2" charset="-122"/>
                </a:rPr>
                <a:t>）负刃型位错 </a:t>
              </a:r>
            </a:p>
            <a:p>
              <a:pPr algn="ctr"/>
              <a:r>
                <a:rPr kumimoji="1" lang="zh-CN" altLang="en-US" sz="2000">
                  <a:solidFill>
                    <a:srgbClr val="071F0D"/>
                  </a:solidFill>
                  <a:latin typeface="宋体" pitchFamily="2" charset="-122"/>
                </a:rPr>
                <a:t>图</a:t>
              </a:r>
              <a:r>
                <a:rPr kumimoji="1" lang="zh-CN" altLang="en-US" sz="2000">
                  <a:solidFill>
                    <a:srgbClr val="071F0D"/>
                  </a:solidFill>
                  <a:latin typeface="Times New Roman" pitchFamily="18" charset="0"/>
                </a:rPr>
                <a:t>    </a:t>
              </a:r>
              <a:r>
                <a:rPr kumimoji="1" lang="zh-CN" altLang="en-US" sz="2000">
                  <a:solidFill>
                    <a:srgbClr val="071F0D"/>
                  </a:solidFill>
                  <a:latin typeface="宋体" pitchFamily="2" charset="-122"/>
                </a:rPr>
                <a:t>刃位错的滑移</a:t>
              </a:r>
              <a:r>
                <a:rPr kumimoji="1" lang="zh-CN" altLang="en-US" sz="2000">
                  <a:latin typeface="Times New Roman" pitchFamily="18" charset="0"/>
                </a:rPr>
                <a:t> </a:t>
              </a:r>
            </a:p>
          </p:txBody>
        </p:sp>
        <p:pic>
          <p:nvPicPr>
            <p:cNvPr id="51205" name="Picture 4" descr="图7"/>
            <p:cNvPicPr>
              <a:picLocks noChangeAspect="1" noChangeArrowheads="1"/>
            </p:cNvPicPr>
            <p:nvPr/>
          </p:nvPicPr>
          <p:blipFill>
            <a:blip r:embed="rId2" cstate="print"/>
            <a:srcRect/>
            <a:stretch>
              <a:fillRect/>
            </a:stretch>
          </p:blipFill>
          <p:spPr bwMode="auto">
            <a:xfrm>
              <a:off x="694" y="1776"/>
              <a:ext cx="4276" cy="1813"/>
            </a:xfrm>
            <a:prstGeom prst="rect">
              <a:avLst/>
            </a:prstGeom>
            <a:noFill/>
            <a:ln w="9525">
              <a:noFill/>
              <a:miter lim="800000"/>
              <a:headEnd/>
              <a:tailEnd/>
            </a:ln>
          </p:spPr>
        </p:pic>
      </p:grpSp>
      <p:sp>
        <p:nvSpPr>
          <p:cNvPr id="51203" name="Rectangle 6"/>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8" name="Rectangle 2"/>
          <p:cNvSpPr>
            <a:spLocks noChangeArrowheads="1"/>
          </p:cNvSpPr>
          <p:nvPr/>
        </p:nvSpPr>
        <p:spPr bwMode="auto">
          <a:xfrm>
            <a:off x="457200" y="1470025"/>
            <a:ext cx="8153400" cy="272097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当一个刃型位错沿滑移面滑过整个晶体，就会在晶体表面产生宽度为一个柏氏矢量</a:t>
            </a:r>
            <a:r>
              <a:rPr kumimoji="1" lang="en-US" altLang="zh-CN" sz="2400" b="1">
                <a:solidFill>
                  <a:srgbClr val="1313FF"/>
                </a:solidFill>
                <a:latin typeface="宋体" pitchFamily="2" charset="-122"/>
              </a:rPr>
              <a:t>b</a:t>
            </a:r>
            <a:r>
              <a:rPr kumimoji="1" lang="zh-CN" altLang="en-US" sz="2400" b="1">
                <a:solidFill>
                  <a:srgbClr val="1313FF"/>
                </a:solidFill>
                <a:latin typeface="宋体" pitchFamily="2" charset="-122"/>
              </a:rPr>
              <a:t>的台阶，造成晶体的塑性变形。</a:t>
            </a:r>
          </a:p>
          <a:p>
            <a:pPr algn="l">
              <a:lnSpc>
                <a:spcPct val="120000"/>
              </a:lnSpc>
              <a:buClr>
                <a:srgbClr val="FF0066"/>
              </a:buClr>
              <a:buSzPct val="80000"/>
              <a:buFont typeface="Wingdings" pitchFamily="2" charset="2"/>
              <a:buChar char="u"/>
            </a:pPr>
            <a:r>
              <a:rPr kumimoji="1" lang="zh-CN" altLang="en-US" sz="2400" b="1">
                <a:solidFill>
                  <a:srgbClr val="000000"/>
                </a:solidFill>
                <a:latin typeface="宋体" pitchFamily="2" charset="-122"/>
              </a:rPr>
              <a:t>在滑移时，刃型位错的移动方向一定是与位错线相垂直，即与其柏氏矢量相一致。</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位错线沿着滑移面移动时，它所扫过的区域是已滑移区，而位错线未扫过的区域为示滑移区。</a:t>
            </a:r>
          </a:p>
        </p:txBody>
      </p:sp>
      <p:grpSp>
        <p:nvGrpSpPr>
          <p:cNvPr id="52227" name="Group 6"/>
          <p:cNvGrpSpPr>
            <a:grpSpLocks/>
          </p:cNvGrpSpPr>
          <p:nvPr/>
        </p:nvGrpSpPr>
        <p:grpSpPr bwMode="auto">
          <a:xfrm>
            <a:off x="552450" y="4278313"/>
            <a:ext cx="7885113" cy="2174875"/>
            <a:chOff x="348" y="2695"/>
            <a:chExt cx="4967" cy="1370"/>
          </a:xfrm>
        </p:grpSpPr>
        <p:pic>
          <p:nvPicPr>
            <p:cNvPr id="52229" name="Picture 4" descr="图7"/>
            <p:cNvPicPr>
              <a:picLocks noChangeAspect="1" noChangeArrowheads="1"/>
            </p:cNvPicPr>
            <p:nvPr/>
          </p:nvPicPr>
          <p:blipFill>
            <a:blip r:embed="rId2" cstate="print"/>
            <a:srcRect/>
            <a:stretch>
              <a:fillRect/>
            </a:stretch>
          </p:blipFill>
          <p:spPr bwMode="auto">
            <a:xfrm>
              <a:off x="348" y="2695"/>
              <a:ext cx="4967" cy="1145"/>
            </a:xfrm>
            <a:prstGeom prst="rect">
              <a:avLst/>
            </a:prstGeom>
            <a:noFill/>
            <a:ln w="9525">
              <a:noFill/>
              <a:miter lim="800000"/>
              <a:headEnd/>
              <a:tailEnd/>
            </a:ln>
          </p:spPr>
        </p:pic>
        <p:sp>
          <p:nvSpPr>
            <p:cNvPr id="52230" name="Rectangle 5"/>
            <p:cNvSpPr>
              <a:spLocks noChangeAspect="1" noChangeArrowheads="1"/>
            </p:cNvSpPr>
            <p:nvPr/>
          </p:nvSpPr>
          <p:spPr bwMode="auto">
            <a:xfrm>
              <a:off x="1273" y="3815"/>
              <a:ext cx="3116" cy="250"/>
            </a:xfrm>
            <a:prstGeom prst="rect">
              <a:avLst/>
            </a:prstGeom>
            <a:noFill/>
            <a:ln w="9525">
              <a:noFill/>
              <a:miter lim="800000"/>
              <a:headEnd/>
              <a:tailEnd/>
            </a:ln>
          </p:spPr>
          <p:txBody>
            <a:bodyPr wrap="none">
              <a:spAutoFit/>
            </a:bodyPr>
            <a:lstStyle/>
            <a:p>
              <a:pPr algn="ctr"/>
              <a:r>
                <a:rPr kumimoji="1" lang="zh-CN" altLang="en-US" sz="2000">
                  <a:solidFill>
                    <a:srgbClr val="000000"/>
                  </a:solidFill>
                  <a:latin typeface="Times New Roman" pitchFamily="18" charset="0"/>
                  <a:cs typeface="Courier New" pitchFamily="49" charset="0"/>
                </a:rPr>
                <a:t>图</a:t>
              </a:r>
              <a:r>
                <a:rPr kumimoji="1" lang="zh-CN" altLang="en-US" sz="2000">
                  <a:solidFill>
                    <a:srgbClr val="000000"/>
                  </a:solidFill>
                  <a:latin typeface="Times New Roman" pitchFamily="18" charset="0"/>
                  <a:cs typeface="Times New Roman" pitchFamily="18" charset="0"/>
                </a:rPr>
                <a:t>   </a:t>
              </a:r>
              <a:r>
                <a:rPr kumimoji="1" lang="zh-CN" altLang="en-US" sz="2000">
                  <a:solidFill>
                    <a:srgbClr val="000000"/>
                  </a:solidFill>
                  <a:latin typeface="Times New Roman" pitchFamily="18" charset="0"/>
                  <a:cs typeface="Courier New" pitchFamily="49" charset="0"/>
                </a:rPr>
                <a:t>刃型位错滑移导致晶体塑性变形的</a:t>
              </a:r>
              <a:r>
                <a:rPr kumimoji="1" lang="zh-CN" altLang="en-US" sz="2000">
                  <a:solidFill>
                    <a:srgbClr val="000000"/>
                  </a:solidFill>
                  <a:latin typeface="Times New Roman" pitchFamily="18" charset="0"/>
                </a:rPr>
                <a:t>过程</a:t>
              </a:r>
              <a:endParaRPr kumimoji="1" lang="zh-CN" altLang="en-US" sz="2000">
                <a:solidFill>
                  <a:srgbClr val="000000"/>
                </a:solidFill>
                <a:latin typeface="宋体" pitchFamily="2" charset="-122"/>
              </a:endParaRPr>
            </a:p>
          </p:txBody>
        </p:sp>
      </p:grpSp>
      <p:sp>
        <p:nvSpPr>
          <p:cNvPr id="52228" name="Rectangle 8"/>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85058">
                                            <p:txEl>
                                              <p:pRg st="0" end="0"/>
                                            </p:txEl>
                                          </p:spTgt>
                                        </p:tgtEl>
                                        <p:attrNameLst>
                                          <p:attrName>style.visibility</p:attrName>
                                        </p:attrNameLst>
                                      </p:cBhvr>
                                      <p:to>
                                        <p:strVal val="visible"/>
                                      </p:to>
                                    </p:set>
                                    <p:anim calcmode="lin" valueType="num">
                                      <p:cBhvr>
                                        <p:cTn id="7" dur="1000" fill="hold"/>
                                        <p:tgtEl>
                                          <p:spTgt spid="685058">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85058">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8505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85058">
                                            <p:txEl>
                                              <p:pRg st="1" end="1"/>
                                            </p:txEl>
                                          </p:spTgt>
                                        </p:tgtEl>
                                        <p:attrNameLst>
                                          <p:attrName>style.visibility</p:attrName>
                                        </p:attrNameLst>
                                      </p:cBhvr>
                                      <p:to>
                                        <p:strVal val="visible"/>
                                      </p:to>
                                    </p:set>
                                    <p:anim calcmode="lin" valueType="num">
                                      <p:cBhvr>
                                        <p:cTn id="14" dur="1000" fill="hold"/>
                                        <p:tgtEl>
                                          <p:spTgt spid="685058">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685058">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685058">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85058">
                                            <p:txEl>
                                              <p:pRg st="2" end="2"/>
                                            </p:txEl>
                                          </p:spTgt>
                                        </p:tgtEl>
                                        <p:attrNameLst>
                                          <p:attrName>style.visibility</p:attrName>
                                        </p:attrNameLst>
                                      </p:cBhvr>
                                      <p:to>
                                        <p:strVal val="visible"/>
                                      </p:to>
                                    </p:set>
                                    <p:anim calcmode="lin" valueType="num">
                                      <p:cBhvr>
                                        <p:cTn id="21" dur="1000" fill="hold"/>
                                        <p:tgtEl>
                                          <p:spTgt spid="685058">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685058">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68505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5058"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Group 8"/>
          <p:cNvGrpSpPr>
            <a:grpSpLocks/>
          </p:cNvGrpSpPr>
          <p:nvPr/>
        </p:nvGrpSpPr>
        <p:grpSpPr bwMode="auto">
          <a:xfrm>
            <a:off x="365125" y="1720850"/>
            <a:ext cx="8259763" cy="4451350"/>
            <a:chOff x="230" y="998"/>
            <a:chExt cx="5203" cy="2804"/>
          </a:xfrm>
        </p:grpSpPr>
        <p:grpSp>
          <p:nvGrpSpPr>
            <p:cNvPr id="53252" name="Group 3"/>
            <p:cNvGrpSpPr>
              <a:grpSpLocks noChangeAspect="1"/>
            </p:cNvGrpSpPr>
            <p:nvPr/>
          </p:nvGrpSpPr>
          <p:grpSpPr bwMode="auto">
            <a:xfrm>
              <a:off x="230" y="998"/>
              <a:ext cx="5203" cy="2267"/>
              <a:chOff x="1152" y="1419"/>
              <a:chExt cx="3402" cy="1482"/>
            </a:xfrm>
          </p:grpSpPr>
          <p:pic>
            <p:nvPicPr>
              <p:cNvPr id="53254" name="Picture 4" descr="螺型位错的原子组态b"/>
              <p:cNvPicPr>
                <a:picLocks noChangeAspect="1" noChangeArrowheads="1"/>
              </p:cNvPicPr>
              <p:nvPr/>
            </p:nvPicPr>
            <p:blipFill>
              <a:blip r:embed="rId2" cstate="print"/>
              <a:srcRect/>
              <a:stretch>
                <a:fillRect/>
              </a:stretch>
            </p:blipFill>
            <p:spPr bwMode="auto">
              <a:xfrm>
                <a:off x="1152" y="1419"/>
                <a:ext cx="1488" cy="1482"/>
              </a:xfrm>
              <a:prstGeom prst="rect">
                <a:avLst/>
              </a:prstGeom>
              <a:noFill/>
              <a:ln w="9525">
                <a:noFill/>
                <a:miter lim="800000"/>
                <a:headEnd/>
                <a:tailEnd/>
              </a:ln>
            </p:spPr>
          </p:pic>
          <p:pic>
            <p:nvPicPr>
              <p:cNvPr id="53255" name="Picture 5" descr="螺型位错滑移"/>
              <p:cNvPicPr>
                <a:picLocks noChangeAspect="1" noChangeArrowheads="1"/>
              </p:cNvPicPr>
              <p:nvPr/>
            </p:nvPicPr>
            <p:blipFill>
              <a:blip r:embed="rId3" cstate="print"/>
              <a:srcRect/>
              <a:stretch>
                <a:fillRect/>
              </a:stretch>
            </p:blipFill>
            <p:spPr bwMode="auto">
              <a:xfrm>
                <a:off x="2976" y="1440"/>
                <a:ext cx="1578" cy="1440"/>
              </a:xfrm>
              <a:prstGeom prst="rect">
                <a:avLst/>
              </a:prstGeom>
              <a:noFill/>
              <a:ln w="9525">
                <a:noFill/>
                <a:miter lim="800000"/>
                <a:headEnd/>
                <a:tailEnd/>
              </a:ln>
            </p:spPr>
          </p:pic>
        </p:grpSp>
        <p:sp>
          <p:nvSpPr>
            <p:cNvPr id="53253" name="Rectangle 6"/>
            <p:cNvSpPr>
              <a:spLocks noChangeArrowheads="1"/>
            </p:cNvSpPr>
            <p:nvPr/>
          </p:nvSpPr>
          <p:spPr bwMode="auto">
            <a:xfrm>
              <a:off x="348" y="3360"/>
              <a:ext cx="4968" cy="442"/>
            </a:xfrm>
            <a:prstGeom prst="rect">
              <a:avLst/>
            </a:prstGeom>
            <a:noFill/>
            <a:ln w="9525">
              <a:noFill/>
              <a:miter lim="800000"/>
              <a:headEnd/>
              <a:tailEnd/>
            </a:ln>
          </p:spPr>
          <p:txBody>
            <a:bodyPr>
              <a:spAutoFit/>
            </a:bodyPr>
            <a:lstStyle/>
            <a:p>
              <a:pPr algn="ctr"/>
              <a:r>
                <a:rPr kumimoji="1" lang="zh-CN" altLang="en-US" sz="2000">
                  <a:solidFill>
                    <a:srgbClr val="000000"/>
                  </a:solidFill>
                  <a:latin typeface="Times New Roman" pitchFamily="18" charset="0"/>
                  <a:cs typeface="Courier New" pitchFamily="49" charset="0"/>
                </a:rPr>
                <a:t>（</a:t>
              </a:r>
              <a:r>
                <a:rPr kumimoji="1" lang="en-US" altLang="zh-CN" sz="2000">
                  <a:solidFill>
                    <a:srgbClr val="000000"/>
                  </a:solidFill>
                  <a:latin typeface="Times New Roman" pitchFamily="18" charset="0"/>
                  <a:cs typeface="Times New Roman" pitchFamily="18" charset="0"/>
                </a:rPr>
                <a:t>a</a:t>
              </a:r>
              <a:r>
                <a:rPr kumimoji="1" lang="zh-CN" altLang="en-US" sz="2000">
                  <a:solidFill>
                    <a:srgbClr val="000000"/>
                  </a:solidFill>
                  <a:latin typeface="Times New Roman" pitchFamily="18" charset="0"/>
                  <a:cs typeface="Courier New" pitchFamily="49" charset="0"/>
                </a:rPr>
                <a:t>）原始位置；</a:t>
              </a:r>
              <a:r>
                <a:rPr kumimoji="1" lang="zh-CN" altLang="en-US" sz="2000">
                  <a:solidFill>
                    <a:srgbClr val="000000"/>
                  </a:solidFill>
                  <a:latin typeface="Times New Roman" pitchFamily="18" charset="0"/>
                  <a:cs typeface="Times New Roman" pitchFamily="18" charset="0"/>
                </a:rPr>
                <a:t>      </a:t>
              </a:r>
              <a:r>
                <a:rPr kumimoji="1" lang="zh-CN" altLang="en-US" sz="2000">
                  <a:solidFill>
                    <a:srgbClr val="000000"/>
                  </a:solidFill>
                  <a:latin typeface="Times New Roman" pitchFamily="18" charset="0"/>
                  <a:cs typeface="Courier New" pitchFamily="49" charset="0"/>
                </a:rPr>
                <a:t>（</a:t>
              </a:r>
              <a:r>
                <a:rPr kumimoji="1" lang="en-US" altLang="zh-CN" sz="2000">
                  <a:solidFill>
                    <a:srgbClr val="000000"/>
                  </a:solidFill>
                  <a:latin typeface="Times New Roman" pitchFamily="18" charset="0"/>
                  <a:cs typeface="Times New Roman" pitchFamily="18" charset="0"/>
                </a:rPr>
                <a:t>b</a:t>
              </a:r>
              <a:r>
                <a:rPr kumimoji="1" lang="zh-CN" altLang="en-US" sz="2000">
                  <a:solidFill>
                    <a:srgbClr val="000000"/>
                  </a:solidFill>
                  <a:latin typeface="Times New Roman" pitchFamily="18" charset="0"/>
                  <a:cs typeface="Courier New" pitchFamily="49" charset="0"/>
                </a:rPr>
                <a:t>）位错向左移动一个原子间距</a:t>
              </a:r>
              <a:endParaRPr kumimoji="1" lang="zh-CN" altLang="en-US" sz="2000">
                <a:solidFill>
                  <a:srgbClr val="000000"/>
                </a:solidFill>
                <a:latin typeface="宋体" pitchFamily="2" charset="-122"/>
                <a:cs typeface="Courier New" pitchFamily="49" charset="0"/>
              </a:endParaRPr>
            </a:p>
            <a:p>
              <a:pPr algn="ctr"/>
              <a:r>
                <a:rPr kumimoji="1" lang="zh-CN" altLang="en-US" sz="2000">
                  <a:solidFill>
                    <a:srgbClr val="000000"/>
                  </a:solidFill>
                  <a:latin typeface="宋体" pitchFamily="2" charset="-122"/>
                </a:rPr>
                <a:t>图</a:t>
              </a:r>
              <a:r>
                <a:rPr kumimoji="1" lang="zh-CN" altLang="en-US" sz="2000">
                  <a:solidFill>
                    <a:srgbClr val="000000"/>
                  </a:solidFill>
                  <a:latin typeface="Times New Roman" pitchFamily="18" charset="0"/>
                  <a:cs typeface="Times New Roman" pitchFamily="18" charset="0"/>
                </a:rPr>
                <a:t> </a:t>
              </a:r>
              <a:r>
                <a:rPr kumimoji="1" lang="zh-CN" altLang="en-US" sz="2000">
                  <a:solidFill>
                    <a:srgbClr val="000000"/>
                  </a:solidFill>
                  <a:latin typeface="宋体" pitchFamily="2" charset="-122"/>
                </a:rPr>
                <a:t>螺型位错滑移</a:t>
              </a:r>
              <a:r>
                <a:rPr kumimoji="1" lang="zh-CN" altLang="en-US" sz="2000">
                  <a:solidFill>
                    <a:srgbClr val="000000"/>
                  </a:solidFill>
                  <a:latin typeface="宋体" pitchFamily="2" charset="-122"/>
                  <a:cs typeface="Courier New" pitchFamily="49" charset="0"/>
                </a:rPr>
                <a:t> </a:t>
              </a:r>
            </a:p>
          </p:txBody>
        </p:sp>
      </p:grpSp>
      <p:sp>
        <p:nvSpPr>
          <p:cNvPr id="53251" name="Rectangle 9"/>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685800" y="1536700"/>
            <a:ext cx="7620000" cy="2197100"/>
            <a:chOff x="432" y="738"/>
            <a:chExt cx="4800" cy="1384"/>
          </a:xfrm>
        </p:grpSpPr>
        <p:pic>
          <p:nvPicPr>
            <p:cNvPr id="54277" name="Picture 3" descr="图7"/>
            <p:cNvPicPr>
              <a:picLocks noChangeAspect="1" noChangeArrowheads="1"/>
            </p:cNvPicPr>
            <p:nvPr/>
          </p:nvPicPr>
          <p:blipFill>
            <a:blip r:embed="rId2" cstate="print"/>
            <a:srcRect/>
            <a:stretch>
              <a:fillRect/>
            </a:stretch>
          </p:blipFill>
          <p:spPr bwMode="auto">
            <a:xfrm>
              <a:off x="684" y="738"/>
              <a:ext cx="4296" cy="1134"/>
            </a:xfrm>
            <a:prstGeom prst="rect">
              <a:avLst/>
            </a:prstGeom>
            <a:noFill/>
            <a:ln w="9525">
              <a:noFill/>
              <a:miter lim="800000"/>
              <a:headEnd/>
              <a:tailEnd/>
            </a:ln>
          </p:spPr>
        </p:pic>
        <p:sp>
          <p:nvSpPr>
            <p:cNvPr id="54278" name="Rectangle 4"/>
            <p:cNvSpPr>
              <a:spLocks noChangeArrowheads="1"/>
            </p:cNvSpPr>
            <p:nvPr/>
          </p:nvSpPr>
          <p:spPr bwMode="auto">
            <a:xfrm>
              <a:off x="432" y="1872"/>
              <a:ext cx="4800" cy="250"/>
            </a:xfrm>
            <a:prstGeom prst="rect">
              <a:avLst/>
            </a:prstGeom>
            <a:noFill/>
            <a:ln w="9525">
              <a:noFill/>
              <a:miter lim="800000"/>
              <a:headEnd/>
              <a:tailEnd/>
            </a:ln>
          </p:spPr>
          <p:txBody>
            <a:bodyPr>
              <a:spAutoFit/>
            </a:bodyPr>
            <a:lstStyle/>
            <a:p>
              <a:pPr algn="ctr">
                <a:spcBef>
                  <a:spcPct val="10000"/>
                </a:spcBef>
                <a:buClr>
                  <a:schemeClr val="hlink"/>
                </a:buClr>
                <a:buSzPct val="80000"/>
                <a:buFont typeface="Wingdings" pitchFamily="2" charset="2"/>
                <a:buNone/>
              </a:pPr>
              <a:r>
                <a:rPr kumimoji="1" lang="zh-CN" altLang="en-US" sz="2000">
                  <a:solidFill>
                    <a:srgbClr val="000000"/>
                  </a:solidFill>
                  <a:latin typeface="Times New Roman" pitchFamily="18" charset="0"/>
                  <a:cs typeface="Courier New" pitchFamily="49" charset="0"/>
                </a:rPr>
                <a:t>图</a:t>
              </a:r>
              <a:r>
                <a:rPr kumimoji="1" lang="zh-CN" altLang="en-US" sz="2000">
                  <a:solidFill>
                    <a:srgbClr val="000000"/>
                  </a:solidFill>
                  <a:latin typeface="Times New Roman" pitchFamily="18" charset="0"/>
                  <a:cs typeface="Times New Roman" pitchFamily="18" charset="0"/>
                </a:rPr>
                <a:t>  </a:t>
              </a:r>
              <a:r>
                <a:rPr kumimoji="1" lang="zh-CN" altLang="en-US" sz="2000">
                  <a:solidFill>
                    <a:srgbClr val="000000"/>
                  </a:solidFill>
                  <a:latin typeface="Times New Roman" pitchFamily="18" charset="0"/>
                </a:rPr>
                <a:t>螺</a:t>
              </a:r>
              <a:r>
                <a:rPr kumimoji="1" lang="zh-CN" altLang="en-US" sz="2000">
                  <a:solidFill>
                    <a:srgbClr val="000000"/>
                  </a:solidFill>
                  <a:latin typeface="Times New Roman" pitchFamily="18" charset="0"/>
                  <a:cs typeface="Courier New" pitchFamily="49" charset="0"/>
                </a:rPr>
                <a:t>型位错滑移导致晶体塑性变形的过程</a:t>
              </a:r>
              <a:endParaRPr kumimoji="1" lang="zh-CN" altLang="en-US" sz="2000">
                <a:solidFill>
                  <a:srgbClr val="000000"/>
                </a:solidFill>
                <a:latin typeface="宋体" pitchFamily="2" charset="-122"/>
              </a:endParaRPr>
            </a:p>
          </p:txBody>
        </p:sp>
      </p:grpSp>
      <p:sp>
        <p:nvSpPr>
          <p:cNvPr id="688133" name="Rectangle 5"/>
          <p:cNvSpPr>
            <a:spLocks noChangeArrowheads="1"/>
          </p:cNvSpPr>
          <p:nvPr/>
        </p:nvSpPr>
        <p:spPr bwMode="auto">
          <a:xfrm>
            <a:off x="533400" y="3813175"/>
            <a:ext cx="8153400" cy="2282825"/>
          </a:xfrm>
          <a:prstGeom prst="rect">
            <a:avLst/>
          </a:prstGeom>
          <a:noFill/>
          <a:ln w="9525">
            <a:noFill/>
            <a:miter lim="800000"/>
            <a:headEnd/>
            <a:tailEnd/>
          </a:ln>
        </p:spPr>
        <p:txBody>
          <a:bodyPr>
            <a:spAutoFit/>
          </a:bodyPr>
          <a:lstStyle/>
          <a:p>
            <a:pPr algn="just">
              <a:lnSpc>
                <a:spcPct val="120000"/>
              </a:lnSpc>
              <a:buClr>
                <a:srgbClr val="FF0066"/>
              </a:buClr>
              <a:buSzPct val="80000"/>
              <a:buFont typeface="Wingdings" pitchFamily="2" charset="2"/>
              <a:buChar char="u"/>
            </a:pPr>
            <a:r>
              <a:rPr kumimoji="1" lang="zh-CN" altLang="en-US" sz="2400" b="1">
                <a:solidFill>
                  <a:srgbClr val="1313FF"/>
                </a:solidFill>
                <a:latin typeface="Times New Roman" pitchFamily="18" charset="0"/>
              </a:rPr>
              <a:t>在切应力作用下，螺型位错的移动方向是与其柏氏矢量相垂直。对于螺型位错，由于位错线与柏氏矢量平行，所以它不象刃型位错那样具有确定的滑移面，而可在通过位错线的任何原子平面上滑移。如果螺型位错在某一滑移面滑移后转到另一通过位错线的临近滑移面上滑移的现象称为交滑移。</a:t>
            </a:r>
          </a:p>
        </p:txBody>
      </p:sp>
      <p:sp>
        <p:nvSpPr>
          <p:cNvPr id="54276" name="Rectangle 8"/>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688133"/>
                                        </p:tgtEl>
                                        <p:attrNameLst>
                                          <p:attrName>style.visibility</p:attrName>
                                        </p:attrNameLst>
                                      </p:cBhvr>
                                      <p:to>
                                        <p:strVal val="visible"/>
                                      </p:to>
                                    </p:set>
                                    <p:anim calcmode="lin" valueType="num">
                                      <p:cBhvr>
                                        <p:cTn id="12" dur="1000" fill="hold"/>
                                        <p:tgtEl>
                                          <p:spTgt spid="688133"/>
                                        </p:tgtEl>
                                        <p:attrNameLst>
                                          <p:attrName>ppt_w</p:attrName>
                                        </p:attrNameLst>
                                      </p:cBhvr>
                                      <p:tavLst>
                                        <p:tav tm="0">
                                          <p:val>
                                            <p:strVal val="#ppt_w*0.70"/>
                                          </p:val>
                                        </p:tav>
                                        <p:tav tm="100000">
                                          <p:val>
                                            <p:strVal val="#ppt_w"/>
                                          </p:val>
                                        </p:tav>
                                      </p:tavLst>
                                    </p:anim>
                                    <p:anim calcmode="lin" valueType="num">
                                      <p:cBhvr>
                                        <p:cTn id="13" dur="1000" fill="hold"/>
                                        <p:tgtEl>
                                          <p:spTgt spid="688133"/>
                                        </p:tgtEl>
                                        <p:attrNameLst>
                                          <p:attrName>ppt_h</p:attrName>
                                        </p:attrNameLst>
                                      </p:cBhvr>
                                      <p:tavLst>
                                        <p:tav tm="0">
                                          <p:val>
                                            <p:strVal val="#ppt_h"/>
                                          </p:val>
                                        </p:tav>
                                        <p:tav tm="100000">
                                          <p:val>
                                            <p:strVal val="#ppt_h"/>
                                          </p:val>
                                        </p:tav>
                                      </p:tavLst>
                                    </p:anim>
                                    <p:animEffect transition="in" filter="fade">
                                      <p:cBhvr>
                                        <p:cTn id="14" dur="1000"/>
                                        <p:tgtEl>
                                          <p:spTgt spid="688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8133"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19200" y="1524000"/>
            <a:ext cx="6657975" cy="5000625"/>
            <a:chOff x="702" y="630"/>
            <a:chExt cx="4260" cy="3483"/>
          </a:xfrm>
        </p:grpSpPr>
        <p:pic>
          <p:nvPicPr>
            <p:cNvPr id="55300" name="Picture 3" descr="Image00000"/>
            <p:cNvPicPr>
              <a:picLocks noChangeAspect="1" noChangeArrowheads="1"/>
            </p:cNvPicPr>
            <p:nvPr/>
          </p:nvPicPr>
          <p:blipFill>
            <a:blip r:embed="rId2" cstate="print"/>
            <a:srcRect/>
            <a:stretch>
              <a:fillRect/>
            </a:stretch>
          </p:blipFill>
          <p:spPr bwMode="auto">
            <a:xfrm>
              <a:off x="702" y="630"/>
              <a:ext cx="4260" cy="3060"/>
            </a:xfrm>
            <a:prstGeom prst="rect">
              <a:avLst/>
            </a:prstGeom>
            <a:noFill/>
            <a:ln w="9525">
              <a:noFill/>
              <a:miter lim="800000"/>
              <a:headEnd/>
              <a:tailEnd/>
            </a:ln>
          </p:spPr>
        </p:pic>
        <p:sp>
          <p:nvSpPr>
            <p:cNvPr id="55301" name="Rectangle 4"/>
            <p:cNvSpPr>
              <a:spLocks noChangeArrowheads="1"/>
            </p:cNvSpPr>
            <p:nvPr/>
          </p:nvSpPr>
          <p:spPr bwMode="auto">
            <a:xfrm>
              <a:off x="2102" y="3836"/>
              <a:ext cx="1499" cy="277"/>
            </a:xfrm>
            <a:prstGeom prst="rect">
              <a:avLst/>
            </a:prstGeom>
            <a:noFill/>
            <a:ln w="9525">
              <a:noFill/>
              <a:miter lim="800000"/>
              <a:headEnd/>
              <a:tailEnd/>
            </a:ln>
          </p:spPr>
          <p:txBody>
            <a:bodyPr wrap="none">
              <a:spAutoFit/>
            </a:bodyPr>
            <a:lstStyle/>
            <a:p>
              <a:pPr algn="l"/>
              <a:r>
                <a:rPr kumimoji="1" lang="zh-CN" altLang="en-US" sz="2000">
                  <a:solidFill>
                    <a:srgbClr val="000000"/>
                  </a:solidFill>
                  <a:latin typeface="Times New Roman" pitchFamily="18" charset="0"/>
                </a:rPr>
                <a:t>图  螺位错的交滑移</a:t>
              </a:r>
            </a:p>
          </p:txBody>
        </p:sp>
      </p:grpSp>
      <p:sp>
        <p:nvSpPr>
          <p:cNvPr id="55299" name="Rectangle 6"/>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5" name="Group 2"/>
          <p:cNvGrpSpPr>
            <a:grpSpLocks/>
          </p:cNvGrpSpPr>
          <p:nvPr/>
        </p:nvGrpSpPr>
        <p:grpSpPr bwMode="auto">
          <a:xfrm>
            <a:off x="533400" y="1622425"/>
            <a:ext cx="7848600" cy="4397375"/>
            <a:chOff x="336" y="984"/>
            <a:chExt cx="4944" cy="2770"/>
          </a:xfrm>
        </p:grpSpPr>
        <p:sp>
          <p:nvSpPr>
            <p:cNvPr id="5127" name="Text Box 6"/>
            <p:cNvSpPr txBox="1">
              <a:spLocks noChangeArrowheads="1"/>
            </p:cNvSpPr>
            <p:nvPr/>
          </p:nvSpPr>
          <p:spPr bwMode="auto">
            <a:xfrm>
              <a:off x="1954" y="3504"/>
              <a:ext cx="175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刃型位错与螺型位错</a:t>
              </a:r>
            </a:p>
          </p:txBody>
        </p:sp>
      </p:grpSp>
      <p:sp>
        <p:nvSpPr>
          <p:cNvPr id="5126" name="Rectangle 8"/>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ontrols>
      <p:control spid="5123" name="ShockwaveFlash1" r:id="rId2" imgW="4038095" imgH="3696216"/>
      <p:control spid="5124" name="ShockwaveFlash2" r:id="rId3" imgW="3734321" imgH="3696216"/>
    </p:controls>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1202" name="Rectangle 2"/>
          <p:cNvSpPr>
            <a:spLocks noChangeArrowheads="1"/>
          </p:cNvSpPr>
          <p:nvPr/>
        </p:nvSpPr>
        <p:spPr bwMode="auto">
          <a:xfrm>
            <a:off x="533400" y="4613275"/>
            <a:ext cx="8153400" cy="1406525"/>
          </a:xfrm>
          <a:prstGeom prst="rect">
            <a:avLst/>
          </a:prstGeom>
          <a:noFill/>
          <a:ln w="9525">
            <a:noFill/>
            <a:miter lim="800000"/>
            <a:headEnd/>
            <a:tailEnd/>
          </a:ln>
        </p:spPr>
        <p:txBody>
          <a:bodyPr>
            <a:spAutoFit/>
          </a:bodyPr>
          <a:lstStyle/>
          <a:p>
            <a:pPr algn="just">
              <a:lnSpc>
                <a:spcPct val="120000"/>
              </a:lnSpc>
              <a:buClr>
                <a:srgbClr val="FF0066"/>
              </a:buClr>
              <a:buSzPct val="80000"/>
              <a:buFont typeface="Wingdings" pitchFamily="2" charset="2"/>
              <a:buChar char="u"/>
            </a:pPr>
            <a:r>
              <a:rPr kumimoji="1" lang="zh-CN" altLang="en-US" sz="2400" b="1">
                <a:solidFill>
                  <a:srgbClr val="1313FF"/>
                </a:solidFill>
                <a:latin typeface="Times New Roman" pitchFamily="18" charset="0"/>
                <a:cs typeface="Times New Roman" pitchFamily="18" charset="0"/>
              </a:rPr>
              <a:t>由于混合位错可以分解为刃型和螺型两部分，因此，不难理解，混合位错在切应力作用下，也是沿其各线段的法线方向滑移，并同样可使晶体产生与其柏氏矢量相等的滑移量。</a:t>
            </a:r>
          </a:p>
        </p:txBody>
      </p:sp>
      <p:grpSp>
        <p:nvGrpSpPr>
          <p:cNvPr id="2" name="Group 3"/>
          <p:cNvGrpSpPr>
            <a:grpSpLocks/>
          </p:cNvGrpSpPr>
          <p:nvPr/>
        </p:nvGrpSpPr>
        <p:grpSpPr bwMode="auto">
          <a:xfrm>
            <a:off x="942975" y="1584325"/>
            <a:ext cx="7104063" cy="2987675"/>
            <a:chOff x="594" y="624"/>
            <a:chExt cx="4475" cy="1882"/>
          </a:xfrm>
        </p:grpSpPr>
        <p:pic>
          <p:nvPicPr>
            <p:cNvPr id="56325" name="Picture 4" descr="图7"/>
            <p:cNvPicPr>
              <a:picLocks noChangeAspect="1" noChangeArrowheads="1"/>
            </p:cNvPicPr>
            <p:nvPr/>
          </p:nvPicPr>
          <p:blipFill>
            <a:blip r:embed="rId2" cstate="print"/>
            <a:srcRect/>
            <a:stretch>
              <a:fillRect/>
            </a:stretch>
          </p:blipFill>
          <p:spPr bwMode="auto">
            <a:xfrm>
              <a:off x="594" y="624"/>
              <a:ext cx="4475" cy="1359"/>
            </a:xfrm>
            <a:prstGeom prst="rect">
              <a:avLst/>
            </a:prstGeom>
            <a:noFill/>
            <a:ln w="9525">
              <a:noFill/>
              <a:miter lim="800000"/>
              <a:headEnd/>
              <a:tailEnd/>
            </a:ln>
          </p:spPr>
        </p:pic>
        <p:sp>
          <p:nvSpPr>
            <p:cNvPr id="56326" name="Rectangle 5"/>
            <p:cNvSpPr>
              <a:spLocks noChangeArrowheads="1"/>
            </p:cNvSpPr>
            <p:nvPr/>
          </p:nvSpPr>
          <p:spPr bwMode="auto">
            <a:xfrm>
              <a:off x="1032" y="2064"/>
              <a:ext cx="3600" cy="442"/>
            </a:xfrm>
            <a:prstGeom prst="rect">
              <a:avLst/>
            </a:prstGeom>
            <a:noFill/>
            <a:ln w="9525">
              <a:noFill/>
              <a:miter lim="800000"/>
              <a:headEnd/>
              <a:tailEnd/>
            </a:ln>
          </p:spPr>
          <p:txBody>
            <a:bodyPr>
              <a:spAutoFit/>
            </a:bodyPr>
            <a:lstStyle/>
            <a:p>
              <a:pPr algn="ctr"/>
              <a:r>
                <a:rPr kumimoji="1" lang="zh-CN" altLang="en-US" sz="2000">
                  <a:solidFill>
                    <a:srgbClr val="071F0D"/>
                  </a:solidFill>
                  <a:latin typeface="宋体" pitchFamily="2" charset="-122"/>
                </a:rPr>
                <a:t>（</a:t>
              </a:r>
              <a:r>
                <a:rPr kumimoji="1" lang="en-US" altLang="zh-CN" sz="2000">
                  <a:solidFill>
                    <a:srgbClr val="071F0D"/>
                  </a:solidFill>
                  <a:latin typeface="宋体" pitchFamily="2" charset="-122"/>
                </a:rPr>
                <a:t>a</a:t>
              </a:r>
              <a:r>
                <a:rPr kumimoji="1" lang="zh-CN" altLang="en-US" sz="2000">
                  <a:solidFill>
                    <a:srgbClr val="071F0D"/>
                  </a:solidFill>
                  <a:latin typeface="宋体" pitchFamily="2" charset="-122"/>
                </a:rPr>
                <a:t>）位错环  （</a:t>
              </a:r>
              <a:r>
                <a:rPr kumimoji="1" lang="en-US" altLang="zh-CN" sz="2000">
                  <a:solidFill>
                    <a:srgbClr val="071F0D"/>
                  </a:solidFill>
                  <a:latin typeface="宋体" pitchFamily="2" charset="-122"/>
                </a:rPr>
                <a:t>b</a:t>
              </a:r>
              <a:r>
                <a:rPr kumimoji="1" lang="zh-CN" altLang="en-US" sz="2000">
                  <a:solidFill>
                    <a:srgbClr val="071F0D"/>
                  </a:solidFill>
                  <a:latin typeface="宋体" pitchFamily="2" charset="-122"/>
                </a:rPr>
                <a:t>）位错环运动后产生的滑移</a:t>
              </a:r>
            </a:p>
            <a:p>
              <a:pPr algn="ctr"/>
              <a:r>
                <a:rPr kumimoji="1" lang="zh-CN" altLang="en-US" sz="2000">
                  <a:solidFill>
                    <a:srgbClr val="071F0D"/>
                  </a:solidFill>
                  <a:latin typeface="宋体" pitchFamily="2" charset="-122"/>
                </a:rPr>
                <a:t>图</a:t>
              </a:r>
              <a:r>
                <a:rPr kumimoji="1" lang="zh-CN" altLang="en-US" sz="2000">
                  <a:solidFill>
                    <a:srgbClr val="071F0D"/>
                  </a:solidFill>
                  <a:latin typeface="Times New Roman" pitchFamily="18" charset="0"/>
                </a:rPr>
                <a:t>    </a:t>
              </a:r>
              <a:r>
                <a:rPr kumimoji="1" lang="zh-CN" altLang="en-US" sz="2000">
                  <a:solidFill>
                    <a:srgbClr val="071F0D"/>
                  </a:solidFill>
                  <a:latin typeface="宋体" pitchFamily="2" charset="-122"/>
                </a:rPr>
                <a:t>位错环的滑移</a:t>
              </a:r>
            </a:p>
          </p:txBody>
        </p:sp>
      </p:grpSp>
      <p:sp>
        <p:nvSpPr>
          <p:cNvPr id="56324" name="Rectangle 7"/>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691202">
                                            <p:txEl>
                                              <p:pRg st="0" end="0"/>
                                            </p:txEl>
                                          </p:spTgt>
                                        </p:tgtEl>
                                        <p:attrNameLst>
                                          <p:attrName>style.visibility</p:attrName>
                                        </p:attrNameLst>
                                      </p:cBhvr>
                                      <p:to>
                                        <p:strVal val="visible"/>
                                      </p:to>
                                    </p:set>
                                    <p:anim calcmode="lin" valueType="num">
                                      <p:cBhvr>
                                        <p:cTn id="12" dur="1000" fill="hold"/>
                                        <p:tgtEl>
                                          <p:spTgt spid="691202">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691202">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6912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1202"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2226" name="Text Box 2"/>
          <p:cNvSpPr txBox="1">
            <a:spLocks noChangeArrowheads="1"/>
          </p:cNvSpPr>
          <p:nvPr/>
        </p:nvSpPr>
        <p:spPr bwMode="auto">
          <a:xfrm>
            <a:off x="533400" y="1414463"/>
            <a:ext cx="8077200" cy="49117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2.</a:t>
            </a:r>
            <a:r>
              <a:rPr kumimoji="1" lang="zh-CN" altLang="en-US" sz="2400" b="1">
                <a:solidFill>
                  <a:srgbClr val="FB359D"/>
                </a:solidFill>
                <a:latin typeface="宋体" pitchFamily="2" charset="-122"/>
              </a:rPr>
              <a:t>位错的攀移</a:t>
            </a:r>
          </a:p>
          <a:p>
            <a:pPr algn="just">
              <a:lnSpc>
                <a:spcPct val="120000"/>
              </a:lnSpc>
              <a:buClr>
                <a:srgbClr val="FF0066"/>
              </a:buClr>
              <a:buFont typeface="Wingdings" pitchFamily="2" charset="2"/>
              <a:buChar char="u"/>
            </a:pPr>
            <a:r>
              <a:rPr kumimoji="1" lang="zh-CN" altLang="en-US" sz="2400" b="1">
                <a:solidFill>
                  <a:srgbClr val="000000"/>
                </a:solidFill>
                <a:latin typeface="Times New Roman" pitchFamily="18" charset="0"/>
              </a:rPr>
              <a:t>刃型位错除了可以在滑移面上滑移外，还可垂直于滑移面发生攀移。</a:t>
            </a:r>
          </a:p>
          <a:p>
            <a:pPr algn="just">
              <a:lnSpc>
                <a:spcPct val="120000"/>
              </a:lnSpc>
              <a:buClr>
                <a:srgbClr val="FF0066"/>
              </a:buClr>
              <a:buFont typeface="Wingdings" pitchFamily="2" charset="2"/>
              <a:buChar char="u"/>
            </a:pPr>
            <a:r>
              <a:rPr kumimoji="1" lang="zh-CN" altLang="en-US" sz="2400" b="1">
                <a:solidFill>
                  <a:srgbClr val="1313FF"/>
                </a:solidFill>
                <a:latin typeface="Times New Roman" pitchFamily="18" charset="0"/>
              </a:rPr>
              <a:t>当半原子面下端的原子跳离，即空位迁移到半原子面下端时，半原子面将缩短，表现为位错向上移动，这种移动叫做正攀移。反之叫做负攀移。</a:t>
            </a:r>
          </a:p>
          <a:p>
            <a:pPr algn="just">
              <a:lnSpc>
                <a:spcPct val="120000"/>
              </a:lnSpc>
              <a:buClr>
                <a:srgbClr val="FF0066"/>
              </a:buClr>
              <a:buFont typeface="Wingdings" pitchFamily="2" charset="2"/>
              <a:buChar char="u"/>
            </a:pPr>
            <a:r>
              <a:rPr kumimoji="1" lang="zh-CN" altLang="en-US" sz="2400" b="1">
                <a:solidFill>
                  <a:srgbClr val="2BBD4E"/>
                </a:solidFill>
                <a:latin typeface="Times New Roman" pitchFamily="18" charset="0"/>
                <a:cs typeface="Times New Roman" pitchFamily="18" charset="0"/>
              </a:rPr>
              <a:t>位错攀移时伴随着物质的迁移，需要扩散才能实现。因为攀移需要原子扩散，所以较之滑移所需的能量更大。对于大多数金属，这种运动在室温下很难进行。因此，位错攀移时需要热激活，也就是比滑移需要更大的能量。</a:t>
            </a:r>
          </a:p>
          <a:p>
            <a:pPr algn="just">
              <a:lnSpc>
                <a:spcPct val="120000"/>
              </a:lnSpc>
              <a:buClr>
                <a:srgbClr val="FF0066"/>
              </a:buClr>
              <a:buFont typeface="Wingdings" pitchFamily="2" charset="2"/>
              <a:buChar char="u"/>
            </a:pPr>
            <a:r>
              <a:rPr kumimoji="1" lang="zh-CN" altLang="en-US" sz="2400" b="1">
                <a:solidFill>
                  <a:srgbClr val="1313FF"/>
                </a:solidFill>
                <a:latin typeface="Times New Roman" pitchFamily="18" charset="0"/>
                <a:cs typeface="Times New Roman" pitchFamily="18" charset="0"/>
              </a:rPr>
              <a:t>通常称攀移为“非守恒运动”，滑移则称为“守恒运动”。</a:t>
            </a:r>
            <a:endParaRPr kumimoji="1" lang="zh-CN" altLang="en-US" sz="2400" b="1">
              <a:solidFill>
                <a:srgbClr val="1313FF"/>
              </a:solidFill>
              <a:latin typeface="Times New Roman" pitchFamily="18" charset="0"/>
            </a:endParaRPr>
          </a:p>
        </p:txBody>
      </p:sp>
      <p:sp>
        <p:nvSpPr>
          <p:cNvPr id="57347" name="Rectangle 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92226">
                                            <p:txEl>
                                              <p:pRg st="1" end="1"/>
                                            </p:txEl>
                                          </p:spTgt>
                                        </p:tgtEl>
                                        <p:attrNameLst>
                                          <p:attrName>style.visibility</p:attrName>
                                        </p:attrNameLst>
                                      </p:cBhvr>
                                      <p:to>
                                        <p:strVal val="visible"/>
                                      </p:to>
                                    </p:set>
                                    <p:anim calcmode="lin" valueType="num">
                                      <p:cBhvr>
                                        <p:cTn id="7" dur="1000" fill="hold"/>
                                        <p:tgtEl>
                                          <p:spTgt spid="692226">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92226">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9222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92226">
                                            <p:txEl>
                                              <p:pRg st="2" end="2"/>
                                            </p:txEl>
                                          </p:spTgt>
                                        </p:tgtEl>
                                        <p:attrNameLst>
                                          <p:attrName>style.visibility</p:attrName>
                                        </p:attrNameLst>
                                      </p:cBhvr>
                                      <p:to>
                                        <p:strVal val="visible"/>
                                      </p:to>
                                    </p:set>
                                    <p:anim calcmode="lin" valueType="num">
                                      <p:cBhvr>
                                        <p:cTn id="14" dur="1000" fill="hold"/>
                                        <p:tgtEl>
                                          <p:spTgt spid="692226">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692226">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69222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92226">
                                            <p:txEl>
                                              <p:pRg st="3" end="3"/>
                                            </p:txEl>
                                          </p:spTgt>
                                        </p:tgtEl>
                                        <p:attrNameLst>
                                          <p:attrName>style.visibility</p:attrName>
                                        </p:attrNameLst>
                                      </p:cBhvr>
                                      <p:to>
                                        <p:strVal val="visible"/>
                                      </p:to>
                                    </p:set>
                                    <p:anim calcmode="lin" valueType="num">
                                      <p:cBhvr>
                                        <p:cTn id="21" dur="1000" fill="hold"/>
                                        <p:tgtEl>
                                          <p:spTgt spid="692226">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692226">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69222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92226">
                                            <p:txEl>
                                              <p:pRg st="4" end="4"/>
                                            </p:txEl>
                                          </p:spTgt>
                                        </p:tgtEl>
                                        <p:attrNameLst>
                                          <p:attrName>style.visibility</p:attrName>
                                        </p:attrNameLst>
                                      </p:cBhvr>
                                      <p:to>
                                        <p:strVal val="visible"/>
                                      </p:to>
                                    </p:set>
                                    <p:anim calcmode="lin" valueType="num">
                                      <p:cBhvr>
                                        <p:cTn id="28" dur="1000" fill="hold"/>
                                        <p:tgtEl>
                                          <p:spTgt spid="692226">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692226">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69222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2226"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ChangeArrowheads="1"/>
          </p:cNvSpPr>
          <p:nvPr/>
        </p:nvSpPr>
        <p:spPr bwMode="auto">
          <a:xfrm>
            <a:off x="3546475" y="5394325"/>
            <a:ext cx="1898650" cy="39687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位错的攀移</a:t>
            </a:r>
          </a:p>
        </p:txBody>
      </p:sp>
      <p:sp>
        <p:nvSpPr>
          <p:cNvPr id="6148" name="Rectangle 5"/>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zh-CN" altLang="en-US" sz="3600" b="1">
                <a:solidFill>
                  <a:srgbClr val="0000FF"/>
                </a:solidFill>
                <a:ea typeface="华文彩云" pitchFamily="2" charset="-122"/>
              </a:rPr>
              <a:t>第二节 位错的基本概念</a:t>
            </a:r>
          </a:p>
        </p:txBody>
      </p:sp>
    </p:spTree>
    <p:controls>
      <p:control spid="6146" name="ShockwaveFlash1" r:id="rId2" imgW="7733333" imgH="3505689"/>
    </p:controls>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6" name="Text Box 2"/>
          <p:cNvSpPr txBox="1">
            <a:spLocks noChangeArrowheads="1"/>
          </p:cNvSpPr>
          <p:nvPr/>
        </p:nvSpPr>
        <p:spPr bwMode="auto">
          <a:xfrm>
            <a:off x="533400" y="1490663"/>
            <a:ext cx="8229600" cy="44735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1.</a:t>
            </a:r>
            <a:r>
              <a:rPr kumimoji="1" lang="zh-CN" altLang="en-US" sz="2400" b="1">
                <a:solidFill>
                  <a:srgbClr val="FB359D"/>
                </a:solidFill>
                <a:latin typeface="宋体" pitchFamily="2" charset="-122"/>
              </a:rPr>
              <a:t>位错的应力场</a:t>
            </a:r>
          </a:p>
          <a:p>
            <a:pPr algn="l">
              <a:lnSpc>
                <a:spcPct val="120000"/>
              </a:lnSpc>
              <a:buClr>
                <a:srgbClr val="FF0066"/>
              </a:buClr>
              <a:buFont typeface="Wingdings" pitchFamily="2" charset="2"/>
              <a:buChar char="u"/>
            </a:pPr>
            <a:r>
              <a:rPr kumimoji="1" lang="zh-CN" altLang="en-US" sz="2400" b="1">
                <a:solidFill>
                  <a:srgbClr val="1313FF"/>
                </a:solidFill>
                <a:latin typeface="Times New Roman" pitchFamily="18" charset="0"/>
              </a:rPr>
              <a:t>位错的弹性性质是位错理论的核心与基础。它考虑的是位错在晶体中引起的畸变的分布及其能量变化。处理位错的弹性性质的方法，主要有：连续介质方法、点阵离散方法等。从理论发展和效果来看，连续介质模型发展得较成熟。</a:t>
            </a:r>
          </a:p>
          <a:p>
            <a:pPr algn="l">
              <a:lnSpc>
                <a:spcPct val="120000"/>
              </a:lnSpc>
              <a:buClr>
                <a:srgbClr val="FF0066"/>
              </a:buClr>
              <a:buFont typeface="Wingdings" pitchFamily="2" charset="2"/>
              <a:buChar char="u"/>
            </a:pPr>
            <a:r>
              <a:rPr kumimoji="1" lang="zh-CN" altLang="en-US" sz="2400" b="1">
                <a:solidFill>
                  <a:srgbClr val="000000"/>
                </a:solidFill>
                <a:latin typeface="Times New Roman" pitchFamily="18" charset="0"/>
              </a:rPr>
              <a:t>位错在晶体中的存在使其周围原子偏离平衡位置而导致点阵畸变和弹性应力场的产生。</a:t>
            </a:r>
          </a:p>
          <a:p>
            <a:pPr algn="l">
              <a:lnSpc>
                <a:spcPct val="120000"/>
              </a:lnSpc>
              <a:buClr>
                <a:srgbClr val="FF0066"/>
              </a:buClr>
              <a:buFont typeface="Wingdings" pitchFamily="2" charset="2"/>
              <a:buChar char="u"/>
            </a:pPr>
            <a:r>
              <a:rPr kumimoji="1" lang="zh-CN" altLang="en-US" sz="2400" b="1">
                <a:solidFill>
                  <a:srgbClr val="1313FF"/>
                </a:solidFill>
                <a:latin typeface="Times New Roman" pitchFamily="18" charset="0"/>
              </a:rPr>
              <a:t>在讨论位错的弹性应力场的基础上，可推算出位错所具有的能量、位错的作用力、位错与晶体其它缺陷间交互作用等问题。</a:t>
            </a:r>
            <a:endParaRPr kumimoji="1" lang="zh-CN" altLang="en-US" sz="2400" b="1">
              <a:solidFill>
                <a:srgbClr val="1313FF"/>
              </a:solidFill>
              <a:latin typeface="宋体" pitchFamily="2" charset="-122"/>
            </a:endParaRPr>
          </a:p>
        </p:txBody>
      </p:sp>
      <p:sp>
        <p:nvSpPr>
          <p:cNvPr id="702467"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02466">
                                            <p:txEl>
                                              <p:pRg st="1" end="1"/>
                                            </p:txEl>
                                          </p:spTgt>
                                        </p:tgtEl>
                                        <p:attrNameLst>
                                          <p:attrName>style.visibility</p:attrName>
                                        </p:attrNameLst>
                                      </p:cBhvr>
                                      <p:to>
                                        <p:strVal val="visible"/>
                                      </p:to>
                                    </p:set>
                                    <p:anim calcmode="lin" valueType="num">
                                      <p:cBhvr>
                                        <p:cTn id="7" dur="1000" fill="hold"/>
                                        <p:tgtEl>
                                          <p:spTgt spid="702466">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02466">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0246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02466">
                                            <p:txEl>
                                              <p:pRg st="2" end="2"/>
                                            </p:txEl>
                                          </p:spTgt>
                                        </p:tgtEl>
                                        <p:attrNameLst>
                                          <p:attrName>style.visibility</p:attrName>
                                        </p:attrNameLst>
                                      </p:cBhvr>
                                      <p:to>
                                        <p:strVal val="visible"/>
                                      </p:to>
                                    </p:set>
                                    <p:anim calcmode="lin" valueType="num">
                                      <p:cBhvr>
                                        <p:cTn id="14" dur="1000" fill="hold"/>
                                        <p:tgtEl>
                                          <p:spTgt spid="702466">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02466">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0246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02466">
                                            <p:txEl>
                                              <p:pRg st="3" end="3"/>
                                            </p:txEl>
                                          </p:spTgt>
                                        </p:tgtEl>
                                        <p:attrNameLst>
                                          <p:attrName>style.visibility</p:attrName>
                                        </p:attrNameLst>
                                      </p:cBhvr>
                                      <p:to>
                                        <p:strVal val="visible"/>
                                      </p:to>
                                    </p:set>
                                    <p:anim calcmode="lin" valueType="num">
                                      <p:cBhvr>
                                        <p:cTn id="21" dur="1000" fill="hold"/>
                                        <p:tgtEl>
                                          <p:spTgt spid="702466">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02466">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0246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2466"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874838" y="1889125"/>
            <a:ext cx="5240337" cy="4206875"/>
            <a:chOff x="1181" y="1344"/>
            <a:chExt cx="3301" cy="2650"/>
          </a:xfrm>
        </p:grpSpPr>
        <p:grpSp>
          <p:nvGrpSpPr>
            <p:cNvPr id="59396" name="Group 3"/>
            <p:cNvGrpSpPr>
              <a:grpSpLocks noChangeAspect="1"/>
            </p:cNvGrpSpPr>
            <p:nvPr/>
          </p:nvGrpSpPr>
          <p:grpSpPr bwMode="auto">
            <a:xfrm>
              <a:off x="1181" y="1344"/>
              <a:ext cx="3301" cy="2039"/>
              <a:chOff x="1392" y="1326"/>
              <a:chExt cx="2700" cy="1668"/>
            </a:xfrm>
          </p:grpSpPr>
          <p:pic>
            <p:nvPicPr>
              <p:cNvPr id="59398" name="Picture 4" descr="螺型位错的连续介质模型"/>
              <p:cNvPicPr>
                <a:picLocks noChangeAspect="1" noChangeArrowheads="1"/>
              </p:cNvPicPr>
              <p:nvPr/>
            </p:nvPicPr>
            <p:blipFill>
              <a:blip r:embed="rId2" cstate="print"/>
              <a:srcRect/>
              <a:stretch>
                <a:fillRect/>
              </a:stretch>
            </p:blipFill>
            <p:spPr bwMode="auto">
              <a:xfrm>
                <a:off x="1392" y="1326"/>
                <a:ext cx="1195" cy="1668"/>
              </a:xfrm>
              <a:prstGeom prst="rect">
                <a:avLst/>
              </a:prstGeom>
              <a:noFill/>
              <a:ln w="9525">
                <a:noFill/>
                <a:miter lim="800000"/>
                <a:headEnd/>
                <a:tailEnd/>
              </a:ln>
            </p:spPr>
          </p:pic>
          <p:pic>
            <p:nvPicPr>
              <p:cNvPr id="59399" name="Picture 5" descr="刃型位错的连续介质模型"/>
              <p:cNvPicPr>
                <a:picLocks noChangeAspect="1" noChangeArrowheads="1"/>
              </p:cNvPicPr>
              <p:nvPr/>
            </p:nvPicPr>
            <p:blipFill>
              <a:blip r:embed="rId3" cstate="print"/>
              <a:srcRect/>
              <a:stretch>
                <a:fillRect/>
              </a:stretch>
            </p:blipFill>
            <p:spPr bwMode="auto">
              <a:xfrm>
                <a:off x="2832" y="1326"/>
                <a:ext cx="1260" cy="1668"/>
              </a:xfrm>
              <a:prstGeom prst="rect">
                <a:avLst/>
              </a:prstGeom>
              <a:noFill/>
              <a:ln w="9525">
                <a:noFill/>
                <a:miter lim="800000"/>
                <a:headEnd/>
                <a:tailEnd/>
              </a:ln>
            </p:spPr>
          </p:pic>
        </p:grpSp>
        <p:sp>
          <p:nvSpPr>
            <p:cNvPr id="59397" name="Rectangle 6"/>
            <p:cNvSpPr>
              <a:spLocks noChangeArrowheads="1"/>
            </p:cNvSpPr>
            <p:nvPr/>
          </p:nvSpPr>
          <p:spPr bwMode="auto">
            <a:xfrm>
              <a:off x="1898" y="3552"/>
              <a:ext cx="1867" cy="442"/>
            </a:xfrm>
            <a:prstGeom prst="rect">
              <a:avLst/>
            </a:prstGeom>
            <a:noFill/>
            <a:ln w="9525">
              <a:noFill/>
              <a:miter lim="800000"/>
              <a:headEnd/>
              <a:tailEnd/>
            </a:ln>
          </p:spPr>
          <p:txBody>
            <a:bodyPr wrap="none">
              <a:spAutoFit/>
            </a:bodyPr>
            <a:lstStyle/>
            <a:p>
              <a:pPr algn="ctr"/>
              <a:r>
                <a:rPr kumimoji="1" lang="zh-CN" altLang="en-US" sz="2000">
                  <a:solidFill>
                    <a:srgbClr val="101016"/>
                  </a:solidFill>
                  <a:latin typeface="Times New Roman" pitchFamily="18" charset="0"/>
                </a:rPr>
                <a:t>图  位错的连续介质模型</a:t>
              </a:r>
            </a:p>
            <a:p>
              <a:pPr algn="ctr"/>
              <a:r>
                <a:rPr kumimoji="1" lang="zh-CN" altLang="en-US" sz="2000">
                  <a:solidFill>
                    <a:srgbClr val="101016"/>
                  </a:solidFill>
                  <a:latin typeface="Times New Roman" pitchFamily="18" charset="0"/>
                </a:rPr>
                <a:t>（</a:t>
              </a:r>
              <a:r>
                <a:rPr kumimoji="1" lang="en-US" altLang="zh-CN" sz="2000">
                  <a:solidFill>
                    <a:srgbClr val="101016"/>
                  </a:solidFill>
                  <a:latin typeface="Times New Roman" pitchFamily="18" charset="0"/>
                </a:rPr>
                <a:t>a</a:t>
              </a:r>
              <a:r>
                <a:rPr kumimoji="1" lang="zh-CN" altLang="en-US" sz="2000">
                  <a:solidFill>
                    <a:srgbClr val="101016"/>
                  </a:solidFill>
                  <a:latin typeface="Times New Roman" pitchFamily="18" charset="0"/>
                </a:rPr>
                <a:t>）螺位错（</a:t>
              </a:r>
              <a:r>
                <a:rPr kumimoji="1" lang="en-US" altLang="zh-CN" sz="2000">
                  <a:solidFill>
                    <a:srgbClr val="101016"/>
                  </a:solidFill>
                  <a:latin typeface="Times New Roman" pitchFamily="18" charset="0"/>
                </a:rPr>
                <a:t>b</a:t>
              </a:r>
              <a:r>
                <a:rPr kumimoji="1" lang="zh-CN" altLang="en-US" sz="2000">
                  <a:solidFill>
                    <a:srgbClr val="101016"/>
                  </a:solidFill>
                  <a:latin typeface="Times New Roman" pitchFamily="18" charset="0"/>
                </a:rPr>
                <a:t>）刃位错</a:t>
              </a:r>
            </a:p>
          </p:txBody>
        </p:sp>
      </p:grpSp>
      <p:sp>
        <p:nvSpPr>
          <p:cNvPr id="703495" name="WordArt 7"/>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515" name="Rectangle 3"/>
          <p:cNvSpPr>
            <a:spLocks noChangeArrowheads="1"/>
          </p:cNvSpPr>
          <p:nvPr/>
        </p:nvSpPr>
        <p:spPr bwMode="auto">
          <a:xfrm>
            <a:off x="457200" y="1558925"/>
            <a:ext cx="8153400" cy="2867025"/>
          </a:xfrm>
          <a:prstGeom prst="rect">
            <a:avLst/>
          </a:prstGeom>
          <a:noFill/>
          <a:ln w="9525">
            <a:noFill/>
            <a:miter lim="800000"/>
            <a:headEnd/>
            <a:tailEnd/>
          </a:ln>
        </p:spPr>
        <p:txBody>
          <a:bodyPr>
            <a:spAutoFit/>
          </a:bodyPr>
          <a:lstStyle/>
          <a:p>
            <a:pPr algn="l">
              <a:spcBef>
                <a:spcPct val="10000"/>
              </a:spcBef>
              <a:buClr>
                <a:srgbClr val="FF0066"/>
              </a:buClr>
              <a:buSzPct val="80000"/>
              <a:buFont typeface="Wingdings" pitchFamily="2" charset="2"/>
              <a:buChar char="u"/>
            </a:pPr>
            <a:r>
              <a:rPr kumimoji="1" lang="zh-CN" altLang="en-US" sz="2400" b="1">
                <a:solidFill>
                  <a:srgbClr val="FB359D"/>
                </a:solidFill>
                <a:latin typeface="Times New Roman" pitchFamily="18" charset="0"/>
              </a:rPr>
              <a:t>（</a:t>
            </a:r>
            <a:r>
              <a:rPr kumimoji="1" lang="en-US" altLang="zh-CN" sz="2400" b="1">
                <a:solidFill>
                  <a:srgbClr val="FB359D"/>
                </a:solidFill>
                <a:latin typeface="Times New Roman" pitchFamily="18" charset="0"/>
              </a:rPr>
              <a:t>1</a:t>
            </a:r>
            <a:r>
              <a:rPr kumimoji="1" lang="zh-CN" altLang="en-US" sz="2400" b="1">
                <a:solidFill>
                  <a:srgbClr val="FB359D"/>
                </a:solidFill>
                <a:latin typeface="Times New Roman" pitchFamily="18" charset="0"/>
              </a:rPr>
              <a:t>）螺位错的应力场</a:t>
            </a:r>
          </a:p>
          <a:p>
            <a:pPr algn="l">
              <a:spcBef>
                <a:spcPct val="10000"/>
              </a:spcBef>
              <a:buClr>
                <a:srgbClr val="FF0066"/>
              </a:buClr>
              <a:buSzPct val="80000"/>
              <a:buFont typeface="Wingdings" pitchFamily="2" charset="2"/>
              <a:buChar char="u"/>
            </a:pPr>
            <a:r>
              <a:rPr kumimoji="1" lang="zh-CN" altLang="en-US" sz="2400" b="1">
                <a:solidFill>
                  <a:srgbClr val="1313FF"/>
                </a:solidFill>
                <a:latin typeface="Times New Roman" pitchFamily="18" charset="0"/>
              </a:rPr>
              <a:t>螺型位错周围只有一个切应变：</a:t>
            </a:r>
            <a:r>
              <a:rPr kumimoji="1" lang="en-US" altLang="zh-CN" sz="2400" b="1">
                <a:solidFill>
                  <a:srgbClr val="1313FF"/>
                </a:solidFill>
                <a:latin typeface="Times New Roman" pitchFamily="18" charset="0"/>
              </a:rPr>
              <a:t>γ</a:t>
            </a:r>
            <a:r>
              <a:rPr kumimoji="1" lang="en-US" altLang="zh-CN" sz="2400" b="1" baseline="-30000">
                <a:solidFill>
                  <a:srgbClr val="1313FF"/>
                </a:solidFill>
                <a:latin typeface="Times New Roman" pitchFamily="18" charset="0"/>
              </a:rPr>
              <a:t>θz</a:t>
            </a:r>
            <a:r>
              <a:rPr kumimoji="1" lang="zh-CN" altLang="en-US" sz="2400" b="1">
                <a:solidFill>
                  <a:srgbClr val="1313FF"/>
                </a:solidFill>
                <a:latin typeface="Times New Roman" pitchFamily="18" charset="0"/>
              </a:rPr>
              <a:t>＝</a:t>
            </a:r>
            <a:r>
              <a:rPr kumimoji="1" lang="en-US" altLang="zh-CN" sz="2400" b="1">
                <a:solidFill>
                  <a:srgbClr val="1313FF"/>
                </a:solidFill>
                <a:latin typeface="Times New Roman" pitchFamily="18" charset="0"/>
              </a:rPr>
              <a:t>b/2πr</a:t>
            </a:r>
          </a:p>
          <a:p>
            <a:pPr algn="l">
              <a:spcBef>
                <a:spcPct val="10000"/>
              </a:spcBef>
              <a:buClr>
                <a:srgbClr val="FF0066"/>
              </a:buClr>
              <a:buSzPct val="80000"/>
              <a:buFont typeface="Wingdings" pitchFamily="2" charset="2"/>
              <a:buChar char="u"/>
            </a:pPr>
            <a:r>
              <a:rPr kumimoji="1" lang="zh-CN" altLang="en-US" sz="2400" b="1">
                <a:solidFill>
                  <a:srgbClr val="1313FF"/>
                </a:solidFill>
                <a:latin typeface="Times New Roman" pitchFamily="18" charset="0"/>
              </a:rPr>
              <a:t>相应的各应力分量分别为 </a:t>
            </a:r>
          </a:p>
          <a:p>
            <a:pPr algn="l">
              <a:spcBef>
                <a:spcPct val="10000"/>
              </a:spcBef>
              <a:buClr>
                <a:srgbClr val="FF0066"/>
              </a:buClr>
              <a:buSzPct val="80000"/>
              <a:buFont typeface="Wingdings" pitchFamily="2" charset="2"/>
              <a:buChar char="u"/>
            </a:pPr>
            <a:endParaRPr kumimoji="1" lang="zh-CN" altLang="en-US" sz="2400" b="1">
              <a:solidFill>
                <a:srgbClr val="1313FF"/>
              </a:solidFill>
              <a:latin typeface="Times New Roman" pitchFamily="18" charset="0"/>
            </a:endParaRPr>
          </a:p>
          <a:p>
            <a:pPr algn="l">
              <a:spcBef>
                <a:spcPct val="10000"/>
              </a:spcBef>
              <a:buClr>
                <a:srgbClr val="FF0066"/>
              </a:buClr>
              <a:buSzPct val="80000"/>
              <a:buFont typeface="Wingdings" pitchFamily="2" charset="2"/>
              <a:buChar char="u"/>
            </a:pPr>
            <a:endParaRPr kumimoji="1" lang="zh-CN" altLang="en-US" sz="2400" b="1">
              <a:solidFill>
                <a:srgbClr val="1313FF"/>
              </a:solidFill>
              <a:latin typeface="宋体" pitchFamily="2" charset="-122"/>
            </a:endParaRPr>
          </a:p>
          <a:p>
            <a:pPr algn="l">
              <a:spcBef>
                <a:spcPct val="10000"/>
              </a:spcBef>
              <a:buClr>
                <a:srgbClr val="FF0066"/>
              </a:buClr>
              <a:buSzPct val="80000"/>
              <a:buFont typeface="Wingdings" pitchFamily="2" charset="2"/>
              <a:buChar char="u"/>
            </a:pPr>
            <a:endParaRPr kumimoji="1" lang="zh-CN" altLang="en-US" sz="2400" b="1">
              <a:solidFill>
                <a:srgbClr val="1313FF"/>
              </a:solidFill>
              <a:latin typeface="宋体" pitchFamily="2" charset="-122"/>
            </a:endParaRPr>
          </a:p>
          <a:p>
            <a:pPr algn="l">
              <a:spcBef>
                <a:spcPct val="10000"/>
              </a:spcBef>
              <a:buClr>
                <a:srgbClr val="FF0066"/>
              </a:buClr>
              <a:buSzPct val="80000"/>
              <a:buFont typeface="Wingdings" pitchFamily="2" charset="2"/>
              <a:buChar char="u"/>
            </a:pPr>
            <a:r>
              <a:rPr kumimoji="1" lang="zh-CN" altLang="en-US" sz="2400" b="1">
                <a:solidFill>
                  <a:srgbClr val="1313FF"/>
                </a:solidFill>
                <a:latin typeface="宋体" pitchFamily="2" charset="-122"/>
              </a:rPr>
              <a:t>用直角坐标表示</a:t>
            </a:r>
            <a:r>
              <a:rPr kumimoji="1" lang="zh-CN" altLang="en-US" sz="2400" b="1">
                <a:solidFill>
                  <a:srgbClr val="000000"/>
                </a:solidFill>
                <a:latin typeface="宋体" pitchFamily="2" charset="-122"/>
              </a:rPr>
              <a:t> </a:t>
            </a:r>
          </a:p>
        </p:txBody>
      </p:sp>
      <p:pic>
        <p:nvPicPr>
          <p:cNvPr id="704516" name="Picture 4" descr="fenliang"/>
          <p:cNvPicPr>
            <a:picLocks noChangeAspect="1" noChangeArrowheads="1"/>
          </p:cNvPicPr>
          <p:nvPr/>
        </p:nvPicPr>
        <p:blipFill>
          <a:blip r:embed="rId2" cstate="print"/>
          <a:srcRect/>
          <a:stretch>
            <a:fillRect/>
          </a:stretch>
        </p:blipFill>
        <p:spPr bwMode="auto">
          <a:xfrm>
            <a:off x="3009900" y="2979738"/>
            <a:ext cx="2663825" cy="788987"/>
          </a:xfrm>
          <a:prstGeom prst="rect">
            <a:avLst/>
          </a:prstGeom>
          <a:noFill/>
          <a:ln w="9525">
            <a:noFill/>
            <a:miter lim="800000"/>
            <a:headEnd/>
            <a:tailEnd/>
          </a:ln>
        </p:spPr>
      </p:pic>
      <p:pic>
        <p:nvPicPr>
          <p:cNvPr id="704517" name="Picture 5" descr="zhijiaozuobiao"/>
          <p:cNvPicPr>
            <a:picLocks noChangeAspect="1" noChangeArrowheads="1"/>
          </p:cNvPicPr>
          <p:nvPr/>
        </p:nvPicPr>
        <p:blipFill>
          <a:blip r:embed="rId3" cstate="print"/>
          <a:srcRect/>
          <a:stretch>
            <a:fillRect/>
          </a:stretch>
        </p:blipFill>
        <p:spPr bwMode="auto">
          <a:xfrm>
            <a:off x="3208338" y="4606925"/>
            <a:ext cx="2193925" cy="1336675"/>
          </a:xfrm>
          <a:prstGeom prst="rect">
            <a:avLst/>
          </a:prstGeom>
          <a:noFill/>
          <a:ln w="9525">
            <a:noFill/>
            <a:miter lim="800000"/>
            <a:headEnd/>
            <a:tailEnd/>
          </a:ln>
        </p:spPr>
      </p:pic>
      <p:sp>
        <p:nvSpPr>
          <p:cNvPr id="704518" name="WordArt 6"/>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04515">
                                            <p:txEl>
                                              <p:pRg st="1" end="1"/>
                                            </p:txEl>
                                          </p:spTgt>
                                        </p:tgtEl>
                                        <p:attrNameLst>
                                          <p:attrName>style.visibility</p:attrName>
                                        </p:attrNameLst>
                                      </p:cBhvr>
                                      <p:to>
                                        <p:strVal val="visible"/>
                                      </p:to>
                                    </p:set>
                                    <p:anim calcmode="lin" valueType="num">
                                      <p:cBhvr>
                                        <p:cTn id="7" dur="1000" fill="hold"/>
                                        <p:tgtEl>
                                          <p:spTgt spid="704515">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04515">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04515">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04515">
                                            <p:txEl>
                                              <p:pRg st="2" end="2"/>
                                            </p:txEl>
                                          </p:spTgt>
                                        </p:tgtEl>
                                        <p:attrNameLst>
                                          <p:attrName>style.visibility</p:attrName>
                                        </p:attrNameLst>
                                      </p:cBhvr>
                                      <p:to>
                                        <p:strVal val="visible"/>
                                      </p:to>
                                    </p:set>
                                    <p:anim calcmode="lin" valueType="num">
                                      <p:cBhvr>
                                        <p:cTn id="14" dur="1000" fill="hold"/>
                                        <p:tgtEl>
                                          <p:spTgt spid="704515">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04515">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045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045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704515">
                                            <p:txEl>
                                              <p:pRg st="6" end="6"/>
                                            </p:txEl>
                                          </p:spTgt>
                                        </p:tgtEl>
                                        <p:attrNameLst>
                                          <p:attrName>style.visibility</p:attrName>
                                        </p:attrNameLst>
                                      </p:cBhvr>
                                      <p:to>
                                        <p:strVal val="visible"/>
                                      </p:to>
                                    </p:set>
                                    <p:anim calcmode="lin" valueType="num">
                                      <p:cBhvr>
                                        <p:cTn id="25" dur="1000" fill="hold"/>
                                        <p:tgtEl>
                                          <p:spTgt spid="704515">
                                            <p:txEl>
                                              <p:pRg st="6" end="6"/>
                                            </p:txEl>
                                          </p:spTgt>
                                        </p:tgtEl>
                                        <p:attrNameLst>
                                          <p:attrName>ppt_w</p:attrName>
                                        </p:attrNameLst>
                                      </p:cBhvr>
                                      <p:tavLst>
                                        <p:tav tm="0">
                                          <p:val>
                                            <p:strVal val="#ppt_w*0.70"/>
                                          </p:val>
                                        </p:tav>
                                        <p:tav tm="100000">
                                          <p:val>
                                            <p:strVal val="#ppt_w"/>
                                          </p:val>
                                        </p:tav>
                                      </p:tavLst>
                                    </p:anim>
                                    <p:anim calcmode="lin" valueType="num">
                                      <p:cBhvr>
                                        <p:cTn id="26" dur="1000" fill="hold"/>
                                        <p:tgtEl>
                                          <p:spTgt spid="704515">
                                            <p:txEl>
                                              <p:pRg st="6" end="6"/>
                                            </p:txEl>
                                          </p:spTgt>
                                        </p:tgtEl>
                                        <p:attrNameLst>
                                          <p:attrName>ppt_h</p:attrName>
                                        </p:attrNameLst>
                                      </p:cBhvr>
                                      <p:tavLst>
                                        <p:tav tm="0">
                                          <p:val>
                                            <p:strVal val="#ppt_h"/>
                                          </p:val>
                                        </p:tav>
                                        <p:tav tm="100000">
                                          <p:val>
                                            <p:strVal val="#ppt_h"/>
                                          </p:val>
                                        </p:tav>
                                      </p:tavLst>
                                    </p:anim>
                                    <p:animEffect transition="in" filter="fade">
                                      <p:cBhvr>
                                        <p:cTn id="27" dur="1000"/>
                                        <p:tgtEl>
                                          <p:spTgt spid="704515">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7045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4515"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5538" name="Rectangle 2"/>
          <p:cNvSpPr>
            <a:spLocks noChangeArrowheads="1"/>
          </p:cNvSpPr>
          <p:nvPr/>
        </p:nvSpPr>
        <p:spPr bwMode="auto">
          <a:xfrm>
            <a:off x="533400" y="1470025"/>
            <a:ext cx="8153400" cy="40354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Times New Roman" pitchFamily="18" charset="0"/>
              </a:rPr>
              <a:t>螺位错的应力场的特点：</a:t>
            </a:r>
          </a:p>
          <a:p>
            <a:pPr algn="l">
              <a:lnSpc>
                <a:spcPct val="120000"/>
              </a:lnSpc>
              <a:buClr>
                <a:srgbClr val="FF0066"/>
              </a:buClr>
              <a:buSzPct val="80000"/>
              <a:buFont typeface="Wingdings" pitchFamily="2" charset="2"/>
              <a:buChar char="u"/>
            </a:pPr>
            <a:r>
              <a:rPr kumimoji="1" lang="zh-CN" altLang="en-US" sz="2400" b="1">
                <a:solidFill>
                  <a:srgbClr val="000000"/>
                </a:solidFill>
                <a:latin typeface="Times New Roman" pitchFamily="18" charset="0"/>
              </a:rPr>
              <a:t>只有切应力分量，正应力分量全为零，这表明螺型位错不引起晶体的膨胀和收缩。</a:t>
            </a:r>
          </a:p>
          <a:p>
            <a:pPr algn="l">
              <a:lnSpc>
                <a:spcPct val="120000"/>
              </a:lnSpc>
              <a:buClr>
                <a:srgbClr val="FF0066"/>
              </a:buClr>
              <a:buSzPct val="80000"/>
              <a:buFont typeface="Wingdings" pitchFamily="2" charset="2"/>
              <a:buChar char="u"/>
            </a:pPr>
            <a:r>
              <a:rPr kumimoji="1" lang="zh-CN" altLang="en-US" sz="2400" b="1">
                <a:solidFill>
                  <a:srgbClr val="1313FF"/>
                </a:solidFill>
                <a:latin typeface="Times New Roman" pitchFamily="18" charset="0"/>
              </a:rPr>
              <a:t>螺型位错所产生的切应力分量只与</a:t>
            </a:r>
            <a:r>
              <a:rPr kumimoji="1" lang="en-US" altLang="zh-CN" sz="2400" b="1">
                <a:solidFill>
                  <a:srgbClr val="1313FF"/>
                </a:solidFill>
                <a:latin typeface="Times New Roman" pitchFamily="18" charset="0"/>
              </a:rPr>
              <a:t>r</a:t>
            </a:r>
            <a:r>
              <a:rPr kumimoji="1" lang="zh-CN" altLang="en-US" sz="2400" b="1">
                <a:solidFill>
                  <a:srgbClr val="1313FF"/>
                </a:solidFill>
                <a:latin typeface="Times New Roman" pitchFamily="18" charset="0"/>
              </a:rPr>
              <a:t>有关（成反比），而与</a:t>
            </a:r>
            <a:r>
              <a:rPr kumimoji="1" lang="en-US" altLang="zh-CN" sz="2400" b="1">
                <a:solidFill>
                  <a:srgbClr val="1313FF"/>
                </a:solidFill>
                <a:latin typeface="Times New Roman" pitchFamily="18" charset="0"/>
              </a:rPr>
              <a:t>θ</a:t>
            </a:r>
            <a:r>
              <a:rPr kumimoji="1" lang="zh-CN" altLang="en-US" sz="2400" b="1">
                <a:solidFill>
                  <a:srgbClr val="1313FF"/>
                </a:solidFill>
                <a:latin typeface="Times New Roman" pitchFamily="18" charset="0"/>
              </a:rPr>
              <a:t>，</a:t>
            </a:r>
            <a:r>
              <a:rPr kumimoji="1" lang="en-US" altLang="zh-CN" sz="2400" b="1">
                <a:solidFill>
                  <a:srgbClr val="1313FF"/>
                </a:solidFill>
                <a:latin typeface="Times New Roman" pitchFamily="18" charset="0"/>
              </a:rPr>
              <a:t>z </a:t>
            </a:r>
            <a:r>
              <a:rPr kumimoji="1" lang="zh-CN" altLang="en-US" sz="2400" b="1">
                <a:solidFill>
                  <a:srgbClr val="1313FF"/>
                </a:solidFill>
                <a:latin typeface="Times New Roman" pitchFamily="18" charset="0"/>
              </a:rPr>
              <a:t>无关。只要</a:t>
            </a:r>
            <a:r>
              <a:rPr kumimoji="1" lang="en-US" altLang="zh-CN" sz="2400" b="1">
                <a:solidFill>
                  <a:srgbClr val="1313FF"/>
                </a:solidFill>
                <a:latin typeface="Times New Roman" pitchFamily="18" charset="0"/>
              </a:rPr>
              <a:t>r</a:t>
            </a:r>
            <a:r>
              <a:rPr kumimoji="1" lang="zh-CN" altLang="en-US" sz="2400" b="1">
                <a:solidFill>
                  <a:srgbClr val="1313FF"/>
                </a:solidFill>
                <a:latin typeface="Times New Roman" pitchFamily="18" charset="0"/>
              </a:rPr>
              <a:t>一定，</a:t>
            </a:r>
            <a:r>
              <a:rPr kumimoji="1" lang="en-US" altLang="zh-CN" sz="2400" b="1">
                <a:solidFill>
                  <a:srgbClr val="1313FF"/>
                </a:solidFill>
                <a:latin typeface="Times New Roman" pitchFamily="18" charset="0"/>
              </a:rPr>
              <a:t>τ</a:t>
            </a:r>
            <a:r>
              <a:rPr kumimoji="1" lang="en-US" altLang="zh-CN" sz="2400" b="1" baseline="-30000">
                <a:solidFill>
                  <a:srgbClr val="1313FF"/>
                </a:solidFill>
                <a:latin typeface="Times New Roman" pitchFamily="18" charset="0"/>
              </a:rPr>
              <a:t>θz</a:t>
            </a:r>
            <a:r>
              <a:rPr kumimoji="1" lang="zh-CN" altLang="en-US" sz="2400" b="1">
                <a:solidFill>
                  <a:srgbClr val="1313FF"/>
                </a:solidFill>
                <a:latin typeface="Times New Roman" pitchFamily="18" charset="0"/>
              </a:rPr>
              <a:t>就为常数。因此，螺型位错的应场是轴对称的，即与位错等距离的各处，其切应力值相等，并随着与位错距离的增大，应力值减小。</a:t>
            </a:r>
          </a:p>
          <a:p>
            <a:pPr algn="l">
              <a:lnSpc>
                <a:spcPct val="120000"/>
              </a:lnSpc>
              <a:buClr>
                <a:srgbClr val="FF0066"/>
              </a:buClr>
              <a:buSzPct val="80000"/>
              <a:buFont typeface="Wingdings" pitchFamily="2" charset="2"/>
              <a:buChar char="u"/>
            </a:pPr>
            <a:r>
              <a:rPr kumimoji="1" lang="en-US" altLang="zh-CN" sz="2400" b="1">
                <a:solidFill>
                  <a:srgbClr val="2BBD4E"/>
                </a:solidFill>
                <a:latin typeface="Times New Roman" pitchFamily="18" charset="0"/>
              </a:rPr>
              <a:t>r→0</a:t>
            </a:r>
            <a:r>
              <a:rPr kumimoji="1" lang="zh-CN" altLang="en-US" sz="2400" b="1">
                <a:solidFill>
                  <a:srgbClr val="2BBD4E"/>
                </a:solidFill>
                <a:latin typeface="Times New Roman" pitchFamily="18" charset="0"/>
              </a:rPr>
              <a:t>时，</a:t>
            </a:r>
            <a:r>
              <a:rPr kumimoji="1" lang="en-US" altLang="zh-CN" sz="2400" b="1">
                <a:solidFill>
                  <a:srgbClr val="2BBD4E"/>
                </a:solidFill>
                <a:latin typeface="Times New Roman" pitchFamily="18" charset="0"/>
              </a:rPr>
              <a:t>τ</a:t>
            </a:r>
            <a:r>
              <a:rPr kumimoji="1" lang="en-US" altLang="zh-CN" sz="2400" b="1" baseline="-30000">
                <a:solidFill>
                  <a:srgbClr val="2BBD4E"/>
                </a:solidFill>
                <a:latin typeface="Times New Roman" pitchFamily="18" charset="0"/>
              </a:rPr>
              <a:t>θz</a:t>
            </a:r>
            <a:r>
              <a:rPr kumimoji="1" lang="en-US" altLang="zh-CN" sz="2400" b="1">
                <a:solidFill>
                  <a:srgbClr val="2BBD4E"/>
                </a:solidFill>
                <a:latin typeface="Times New Roman" pitchFamily="18" charset="0"/>
              </a:rPr>
              <a:t>→∞</a:t>
            </a:r>
            <a:r>
              <a:rPr kumimoji="1" lang="zh-CN" altLang="en-US" sz="2400" b="1">
                <a:solidFill>
                  <a:srgbClr val="2BBD4E"/>
                </a:solidFill>
                <a:latin typeface="Times New Roman" pitchFamily="18" charset="0"/>
              </a:rPr>
              <a:t>，显然与实际情况不符，这说明上述结果不适用位错中心的严重畸变区。</a:t>
            </a:r>
            <a:r>
              <a:rPr kumimoji="1" lang="zh-CN" altLang="en-US" sz="2400">
                <a:solidFill>
                  <a:srgbClr val="000000"/>
                </a:solidFill>
                <a:latin typeface="Times New Roman" pitchFamily="18" charset="0"/>
              </a:rPr>
              <a:t> </a:t>
            </a:r>
          </a:p>
        </p:txBody>
      </p:sp>
      <p:sp>
        <p:nvSpPr>
          <p:cNvPr id="705539"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05538">
                                            <p:txEl>
                                              <p:pRg st="1" end="1"/>
                                            </p:txEl>
                                          </p:spTgt>
                                        </p:tgtEl>
                                        <p:attrNameLst>
                                          <p:attrName>style.visibility</p:attrName>
                                        </p:attrNameLst>
                                      </p:cBhvr>
                                      <p:to>
                                        <p:strVal val="visible"/>
                                      </p:to>
                                    </p:set>
                                    <p:anim calcmode="lin" valueType="num">
                                      <p:cBhvr>
                                        <p:cTn id="7" dur="1000" fill="hold"/>
                                        <p:tgtEl>
                                          <p:spTgt spid="705538">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05538">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05538">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05538">
                                            <p:txEl>
                                              <p:pRg st="2" end="2"/>
                                            </p:txEl>
                                          </p:spTgt>
                                        </p:tgtEl>
                                        <p:attrNameLst>
                                          <p:attrName>style.visibility</p:attrName>
                                        </p:attrNameLst>
                                      </p:cBhvr>
                                      <p:to>
                                        <p:strVal val="visible"/>
                                      </p:to>
                                    </p:set>
                                    <p:anim calcmode="lin" valueType="num">
                                      <p:cBhvr>
                                        <p:cTn id="14" dur="1000" fill="hold"/>
                                        <p:tgtEl>
                                          <p:spTgt spid="705538">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05538">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05538">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05538">
                                            <p:txEl>
                                              <p:pRg st="3" end="3"/>
                                            </p:txEl>
                                          </p:spTgt>
                                        </p:tgtEl>
                                        <p:attrNameLst>
                                          <p:attrName>style.visibility</p:attrName>
                                        </p:attrNameLst>
                                      </p:cBhvr>
                                      <p:to>
                                        <p:strVal val="visible"/>
                                      </p:to>
                                    </p:set>
                                    <p:anim calcmode="lin" valueType="num">
                                      <p:cBhvr>
                                        <p:cTn id="21" dur="1000" fill="hold"/>
                                        <p:tgtEl>
                                          <p:spTgt spid="705538">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05538">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0553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5538"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647700" y="1630363"/>
            <a:ext cx="7696200" cy="457200"/>
          </a:xfrm>
          <a:prstGeom prst="rect">
            <a:avLst/>
          </a:prstGeom>
          <a:noFill/>
          <a:ln w="9525">
            <a:noFill/>
            <a:miter lim="800000"/>
            <a:headEnd/>
            <a:tailEnd/>
          </a:ln>
        </p:spPr>
        <p:txBody>
          <a:bodyPr>
            <a:spAutoFit/>
          </a:bodyPr>
          <a:lstStyle/>
          <a:p>
            <a:pPr algn="l">
              <a:spcBef>
                <a:spcPct val="10000"/>
              </a:spcBef>
              <a:buClr>
                <a:srgbClr val="FF0066"/>
              </a:buClr>
              <a:buSzPct val="80000"/>
              <a:buFont typeface="Wingdings" pitchFamily="2" charset="2"/>
              <a:buChar char="u"/>
            </a:pPr>
            <a:r>
              <a:rPr kumimoji="1" lang="zh-CN" altLang="en-US" sz="2400" b="1">
                <a:solidFill>
                  <a:srgbClr val="FB359D"/>
                </a:solidFill>
                <a:latin typeface="Times New Roman" pitchFamily="18" charset="0"/>
              </a:rPr>
              <a:t>（</a:t>
            </a:r>
            <a:r>
              <a:rPr kumimoji="1" lang="en-US" altLang="zh-CN" sz="2400" b="1">
                <a:solidFill>
                  <a:srgbClr val="FB359D"/>
                </a:solidFill>
                <a:latin typeface="Times New Roman" pitchFamily="18" charset="0"/>
              </a:rPr>
              <a:t>2</a:t>
            </a:r>
            <a:r>
              <a:rPr kumimoji="1" lang="zh-CN" altLang="en-US" sz="2400" b="1">
                <a:solidFill>
                  <a:srgbClr val="FB359D"/>
                </a:solidFill>
                <a:latin typeface="Times New Roman" pitchFamily="18" charset="0"/>
              </a:rPr>
              <a:t>）刃位错的应力场</a:t>
            </a:r>
            <a:endParaRPr kumimoji="1" lang="zh-CN" altLang="en-US" sz="2400" b="1">
              <a:solidFill>
                <a:srgbClr val="FB359D"/>
              </a:solidFill>
              <a:latin typeface="宋体" pitchFamily="2" charset="-122"/>
            </a:endParaRPr>
          </a:p>
        </p:txBody>
      </p:sp>
      <p:pic>
        <p:nvPicPr>
          <p:cNvPr id="706563" name="Picture 3" descr="28"/>
          <p:cNvPicPr>
            <a:picLocks noChangeAspect="1" noChangeArrowheads="1"/>
          </p:cNvPicPr>
          <p:nvPr/>
        </p:nvPicPr>
        <p:blipFill>
          <a:blip r:embed="rId2" cstate="print"/>
          <a:srcRect/>
          <a:stretch>
            <a:fillRect/>
          </a:stretch>
        </p:blipFill>
        <p:spPr bwMode="auto">
          <a:xfrm>
            <a:off x="1143000" y="2822575"/>
            <a:ext cx="1920875" cy="2492375"/>
          </a:xfrm>
          <a:prstGeom prst="rect">
            <a:avLst/>
          </a:prstGeom>
          <a:noFill/>
          <a:ln w="9525">
            <a:noFill/>
            <a:miter lim="800000"/>
            <a:headEnd/>
            <a:tailEnd/>
          </a:ln>
        </p:spPr>
      </p:pic>
      <p:grpSp>
        <p:nvGrpSpPr>
          <p:cNvPr id="2" name="Group 4"/>
          <p:cNvGrpSpPr>
            <a:grpSpLocks/>
          </p:cNvGrpSpPr>
          <p:nvPr/>
        </p:nvGrpSpPr>
        <p:grpSpPr bwMode="auto">
          <a:xfrm>
            <a:off x="3886200" y="2544763"/>
            <a:ext cx="3962400" cy="3551237"/>
            <a:chOff x="1848" y="1458"/>
            <a:chExt cx="1968" cy="1763"/>
          </a:xfrm>
        </p:grpSpPr>
        <p:pic>
          <p:nvPicPr>
            <p:cNvPr id="62470" name="Picture 5" descr="正刃型位错周围的应力分布"/>
            <p:cNvPicPr>
              <a:picLocks noChangeAspect="1" noChangeArrowheads="1"/>
            </p:cNvPicPr>
            <p:nvPr/>
          </p:nvPicPr>
          <p:blipFill>
            <a:blip r:embed="rId3" cstate="print"/>
            <a:srcRect/>
            <a:stretch>
              <a:fillRect/>
            </a:stretch>
          </p:blipFill>
          <p:spPr bwMode="auto">
            <a:xfrm>
              <a:off x="2133" y="1458"/>
              <a:ext cx="1398" cy="1404"/>
            </a:xfrm>
            <a:prstGeom prst="rect">
              <a:avLst/>
            </a:prstGeom>
            <a:noFill/>
            <a:ln w="9525">
              <a:noFill/>
              <a:miter lim="800000"/>
              <a:headEnd/>
              <a:tailEnd/>
            </a:ln>
          </p:spPr>
        </p:pic>
        <p:sp>
          <p:nvSpPr>
            <p:cNvPr id="62471" name="Rectangle 6"/>
            <p:cNvSpPr>
              <a:spLocks noChangeArrowheads="1"/>
            </p:cNvSpPr>
            <p:nvPr/>
          </p:nvSpPr>
          <p:spPr bwMode="auto">
            <a:xfrm>
              <a:off x="1848" y="3024"/>
              <a:ext cx="1968" cy="197"/>
            </a:xfrm>
            <a:prstGeom prst="rect">
              <a:avLst/>
            </a:prstGeom>
            <a:noFill/>
            <a:ln w="9525">
              <a:noFill/>
              <a:miter lim="800000"/>
              <a:headEnd/>
              <a:tailEnd/>
            </a:ln>
          </p:spPr>
          <p:txBody>
            <a:bodyPr>
              <a:spAutoFit/>
            </a:bodyPr>
            <a:lstStyle/>
            <a:p>
              <a:pPr algn="ctr">
                <a:spcBef>
                  <a:spcPct val="50000"/>
                </a:spcBef>
              </a:pPr>
              <a:r>
                <a:rPr kumimoji="1" lang="zh-CN" altLang="en-US" sz="2000">
                  <a:solidFill>
                    <a:srgbClr val="101016"/>
                  </a:solidFill>
                  <a:latin typeface="Times New Roman" pitchFamily="18" charset="0"/>
                </a:rPr>
                <a:t>图  刃位错周围的应力场</a:t>
              </a:r>
            </a:p>
          </p:txBody>
        </p:sp>
      </p:grpSp>
      <p:sp>
        <p:nvSpPr>
          <p:cNvPr id="706567" name="WordArt 7"/>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06563"/>
                                        </p:tgtEl>
                                        <p:attrNameLst>
                                          <p:attrName>style.visibility</p:attrName>
                                        </p:attrNameLst>
                                      </p:cBhvr>
                                      <p:to>
                                        <p:strVal val="visible"/>
                                      </p:to>
                                    </p:set>
                                    <p:animEffect transition="in" filter="wipe(up)">
                                      <p:cBhvr>
                                        <p:cTn id="7" dur="500"/>
                                        <p:tgtEl>
                                          <p:spTgt spid="706563"/>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86" name="Rectangle 2"/>
          <p:cNvSpPr>
            <a:spLocks noChangeArrowheads="1"/>
          </p:cNvSpPr>
          <p:nvPr/>
        </p:nvSpPr>
        <p:spPr bwMode="auto">
          <a:xfrm>
            <a:off x="533400" y="1414463"/>
            <a:ext cx="8153400" cy="49117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Times New Roman" pitchFamily="18" charset="0"/>
              </a:rPr>
              <a:t>刃位错的应力场的特点：</a:t>
            </a:r>
          </a:p>
          <a:p>
            <a:pPr algn="l">
              <a:lnSpc>
                <a:spcPct val="120000"/>
              </a:lnSpc>
              <a:buClr>
                <a:srgbClr val="FF0066"/>
              </a:buClr>
              <a:buSzPct val="80000"/>
              <a:buFont typeface="Wingdings" pitchFamily="2" charset="2"/>
              <a:buChar char="u"/>
            </a:pPr>
            <a:r>
              <a:rPr kumimoji="1" lang="zh-CN" altLang="en-US" sz="2400" b="1">
                <a:solidFill>
                  <a:srgbClr val="000000"/>
                </a:solidFill>
                <a:latin typeface="Times New Roman" pitchFamily="18" charset="0"/>
              </a:rPr>
              <a:t>同时存在正应力分量与切应力分量，而且各应力分量的大小与</a:t>
            </a:r>
            <a:r>
              <a:rPr kumimoji="1" lang="en-US" altLang="zh-CN" sz="2400" b="1">
                <a:solidFill>
                  <a:srgbClr val="000000"/>
                </a:solidFill>
                <a:latin typeface="Times New Roman" pitchFamily="18" charset="0"/>
              </a:rPr>
              <a:t>G</a:t>
            </a:r>
            <a:r>
              <a:rPr kumimoji="1" lang="zh-CN" altLang="en-US" sz="2400" b="1">
                <a:solidFill>
                  <a:srgbClr val="000000"/>
                </a:solidFill>
                <a:latin typeface="Times New Roman" pitchFamily="18" charset="0"/>
              </a:rPr>
              <a:t>和</a:t>
            </a:r>
            <a:r>
              <a:rPr kumimoji="1" lang="en-US" altLang="zh-CN" sz="2400" b="1">
                <a:solidFill>
                  <a:srgbClr val="000000"/>
                </a:solidFill>
                <a:latin typeface="Times New Roman" pitchFamily="18" charset="0"/>
              </a:rPr>
              <a:t>b</a:t>
            </a:r>
            <a:r>
              <a:rPr kumimoji="1" lang="zh-CN" altLang="en-US" sz="2400" b="1">
                <a:solidFill>
                  <a:srgbClr val="000000"/>
                </a:solidFill>
                <a:latin typeface="Times New Roman" pitchFamily="18" charset="0"/>
              </a:rPr>
              <a:t>成正比，与</a:t>
            </a:r>
            <a:r>
              <a:rPr kumimoji="1" lang="en-US" altLang="zh-CN" sz="2400" b="1">
                <a:solidFill>
                  <a:srgbClr val="000000"/>
                </a:solidFill>
                <a:latin typeface="Times New Roman" pitchFamily="18" charset="0"/>
              </a:rPr>
              <a:t>r</a:t>
            </a:r>
            <a:r>
              <a:rPr kumimoji="1" lang="zh-CN" altLang="en-US" sz="2400" b="1">
                <a:solidFill>
                  <a:srgbClr val="000000"/>
                </a:solidFill>
                <a:latin typeface="Times New Roman" pitchFamily="18" charset="0"/>
              </a:rPr>
              <a:t>成反比。</a:t>
            </a:r>
          </a:p>
          <a:p>
            <a:pPr algn="l">
              <a:lnSpc>
                <a:spcPct val="120000"/>
              </a:lnSpc>
              <a:buClr>
                <a:srgbClr val="FF0066"/>
              </a:buClr>
              <a:buSzPct val="80000"/>
              <a:buFont typeface="Wingdings" pitchFamily="2" charset="2"/>
              <a:buChar char="u"/>
            </a:pPr>
            <a:r>
              <a:rPr kumimoji="1" lang="zh-CN" altLang="en-US" sz="2400" b="1">
                <a:solidFill>
                  <a:srgbClr val="1313FF"/>
                </a:solidFill>
                <a:latin typeface="Times New Roman" pitchFamily="18" charset="0"/>
              </a:rPr>
              <a:t>各应力分量都是ｘ，ｙ的函数，而与ｚ无关。这表明在平行与位错的直线上，任一点的应力均相同。</a:t>
            </a:r>
          </a:p>
          <a:p>
            <a:pPr algn="l">
              <a:lnSpc>
                <a:spcPct val="120000"/>
              </a:lnSpc>
              <a:buClr>
                <a:srgbClr val="FF0066"/>
              </a:buClr>
              <a:buSzPct val="80000"/>
              <a:buFont typeface="Wingdings" pitchFamily="2" charset="2"/>
              <a:buChar char="u"/>
            </a:pPr>
            <a:r>
              <a:rPr kumimoji="1" lang="zh-CN" altLang="en-US" sz="2400" b="1">
                <a:solidFill>
                  <a:srgbClr val="000000"/>
                </a:solidFill>
                <a:latin typeface="Times New Roman" pitchFamily="18" charset="0"/>
              </a:rPr>
              <a:t>在滑移面上，没有正应力，只有切应力，而且切应力</a:t>
            </a:r>
            <a:r>
              <a:rPr kumimoji="1" lang="en-US" altLang="zh-CN" sz="2400" b="1">
                <a:solidFill>
                  <a:srgbClr val="000000"/>
                </a:solidFill>
                <a:latin typeface="Times New Roman" pitchFamily="18" charset="0"/>
              </a:rPr>
              <a:t>τ</a:t>
            </a:r>
            <a:r>
              <a:rPr kumimoji="1" lang="en-US" altLang="zh-CN" sz="2400" b="1" baseline="-30000">
                <a:solidFill>
                  <a:srgbClr val="000000"/>
                </a:solidFill>
                <a:latin typeface="Times New Roman" pitchFamily="18" charset="0"/>
              </a:rPr>
              <a:t>xy</a:t>
            </a:r>
            <a:r>
              <a:rPr kumimoji="1" lang="en-US" altLang="zh-CN" sz="2400" b="1">
                <a:solidFill>
                  <a:srgbClr val="000000"/>
                </a:solidFill>
                <a:latin typeface="Times New Roman" pitchFamily="18" charset="0"/>
              </a:rPr>
              <a:t> </a:t>
            </a:r>
            <a:r>
              <a:rPr kumimoji="1" lang="zh-CN" altLang="en-US" sz="2400" b="1">
                <a:solidFill>
                  <a:srgbClr val="000000"/>
                </a:solidFill>
                <a:latin typeface="Times New Roman" pitchFamily="18" charset="0"/>
              </a:rPr>
              <a:t>达到极大值。</a:t>
            </a:r>
          </a:p>
          <a:p>
            <a:pPr algn="l">
              <a:lnSpc>
                <a:spcPct val="120000"/>
              </a:lnSpc>
              <a:buClr>
                <a:srgbClr val="FF0066"/>
              </a:buClr>
              <a:buSzPct val="80000"/>
              <a:buFont typeface="Wingdings" pitchFamily="2" charset="2"/>
              <a:buChar char="u"/>
            </a:pPr>
            <a:r>
              <a:rPr kumimoji="1" lang="zh-CN" altLang="en-US" sz="2400" b="1">
                <a:solidFill>
                  <a:srgbClr val="2BBD4E"/>
                </a:solidFill>
                <a:latin typeface="Times New Roman" pitchFamily="18" charset="0"/>
              </a:rPr>
              <a:t>正刃型位错的位错滑移面上侧为压应力，滑移面下侧为拉应力。</a:t>
            </a:r>
          </a:p>
          <a:p>
            <a:pPr algn="l">
              <a:lnSpc>
                <a:spcPct val="120000"/>
              </a:lnSpc>
              <a:buClr>
                <a:srgbClr val="FF0066"/>
              </a:buClr>
              <a:buSzPct val="80000"/>
              <a:buFont typeface="Wingdings" pitchFamily="2" charset="2"/>
              <a:buChar char="u"/>
            </a:pPr>
            <a:r>
              <a:rPr kumimoji="1" lang="en-US" altLang="zh-CN" sz="2400" b="1">
                <a:solidFill>
                  <a:srgbClr val="000000"/>
                </a:solidFill>
                <a:latin typeface="Times New Roman" pitchFamily="18" charset="0"/>
              </a:rPr>
              <a:t>x</a:t>
            </a:r>
            <a:r>
              <a:rPr kumimoji="1" lang="zh-CN" altLang="en-US" sz="2400" b="1">
                <a:solidFill>
                  <a:srgbClr val="000000"/>
                </a:solidFill>
                <a:latin typeface="Times New Roman" pitchFamily="18" charset="0"/>
              </a:rPr>
              <a:t>＝</a:t>
            </a:r>
            <a:r>
              <a:rPr kumimoji="1" lang="en-US" altLang="zh-CN" sz="2400" b="1">
                <a:solidFill>
                  <a:srgbClr val="000000"/>
                </a:solidFill>
                <a:latin typeface="Times New Roman" pitchFamily="18" charset="0"/>
              </a:rPr>
              <a:t>±y</a:t>
            </a:r>
            <a:r>
              <a:rPr kumimoji="1" lang="zh-CN" altLang="en-US" sz="2400" b="1">
                <a:solidFill>
                  <a:srgbClr val="000000"/>
                </a:solidFill>
                <a:latin typeface="Times New Roman" pitchFamily="18" charset="0"/>
              </a:rPr>
              <a:t>时，</a:t>
            </a:r>
            <a:r>
              <a:rPr kumimoji="1" lang="en-US" altLang="zh-CN" sz="2400" b="1">
                <a:solidFill>
                  <a:srgbClr val="000000"/>
                </a:solidFill>
                <a:latin typeface="Times New Roman" pitchFamily="18" charset="0"/>
              </a:rPr>
              <a:t>σ</a:t>
            </a:r>
            <a:r>
              <a:rPr kumimoji="1" lang="en-US" altLang="zh-CN" sz="2400" b="1" baseline="-30000">
                <a:solidFill>
                  <a:srgbClr val="000000"/>
                </a:solidFill>
                <a:latin typeface="Times New Roman" pitchFamily="18" charset="0"/>
              </a:rPr>
              <a:t>yy</a:t>
            </a:r>
            <a:r>
              <a:rPr kumimoji="1" lang="zh-CN" altLang="en-US" sz="2400" b="1">
                <a:solidFill>
                  <a:srgbClr val="000000"/>
                </a:solidFill>
                <a:latin typeface="Times New Roman" pitchFamily="18" charset="0"/>
              </a:rPr>
              <a:t>，</a:t>
            </a:r>
            <a:r>
              <a:rPr kumimoji="1" lang="en-US" altLang="zh-CN" sz="2400" b="1">
                <a:solidFill>
                  <a:srgbClr val="000000"/>
                </a:solidFill>
                <a:latin typeface="Times New Roman" pitchFamily="18" charset="0"/>
              </a:rPr>
              <a:t>τ</a:t>
            </a:r>
            <a:r>
              <a:rPr kumimoji="1" lang="en-US" altLang="zh-CN" sz="2400" b="1" baseline="-30000">
                <a:solidFill>
                  <a:srgbClr val="000000"/>
                </a:solidFill>
                <a:latin typeface="Times New Roman" pitchFamily="18" charset="0"/>
              </a:rPr>
              <a:t>xy</a:t>
            </a:r>
            <a:r>
              <a:rPr kumimoji="1" lang="zh-CN" altLang="en-US" sz="2400" b="1">
                <a:solidFill>
                  <a:srgbClr val="000000"/>
                </a:solidFill>
                <a:latin typeface="Times New Roman" pitchFamily="18" charset="0"/>
              </a:rPr>
              <a:t>均为零，说明在直角坐标的两条对角线处，只有</a:t>
            </a:r>
            <a:r>
              <a:rPr kumimoji="1" lang="en-US" altLang="zh-CN" sz="2400" b="1">
                <a:solidFill>
                  <a:srgbClr val="000000"/>
                </a:solidFill>
                <a:latin typeface="Times New Roman" pitchFamily="18" charset="0"/>
              </a:rPr>
              <a:t>σ</a:t>
            </a:r>
            <a:r>
              <a:rPr kumimoji="1" lang="en-US" altLang="zh-CN" sz="2400" b="1" baseline="-30000">
                <a:solidFill>
                  <a:srgbClr val="000000"/>
                </a:solidFill>
                <a:latin typeface="Times New Roman" pitchFamily="18" charset="0"/>
              </a:rPr>
              <a:t>xx</a:t>
            </a:r>
            <a:r>
              <a:rPr kumimoji="1" lang="zh-CN" altLang="en-US" sz="2400" b="1">
                <a:solidFill>
                  <a:srgbClr val="000000"/>
                </a:solidFill>
                <a:latin typeface="Times New Roman" pitchFamily="18" charset="0"/>
              </a:rPr>
              <a:t>。</a:t>
            </a:r>
            <a:r>
              <a:rPr kumimoji="1" lang="zh-CN" altLang="en-US" sz="2400">
                <a:solidFill>
                  <a:srgbClr val="000000"/>
                </a:solidFill>
                <a:latin typeface="Times New Roman" pitchFamily="18" charset="0"/>
              </a:rPr>
              <a:t> </a:t>
            </a:r>
          </a:p>
        </p:txBody>
      </p:sp>
      <p:sp>
        <p:nvSpPr>
          <p:cNvPr id="707587"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07586">
                                            <p:txEl>
                                              <p:pRg st="1" end="1"/>
                                            </p:txEl>
                                          </p:spTgt>
                                        </p:tgtEl>
                                        <p:attrNameLst>
                                          <p:attrName>style.visibility</p:attrName>
                                        </p:attrNameLst>
                                      </p:cBhvr>
                                      <p:to>
                                        <p:strVal val="visible"/>
                                      </p:to>
                                    </p:set>
                                    <p:anim calcmode="lin" valueType="num">
                                      <p:cBhvr>
                                        <p:cTn id="7" dur="1000" fill="hold"/>
                                        <p:tgtEl>
                                          <p:spTgt spid="707586">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07586">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0758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07586">
                                            <p:txEl>
                                              <p:pRg st="2" end="2"/>
                                            </p:txEl>
                                          </p:spTgt>
                                        </p:tgtEl>
                                        <p:attrNameLst>
                                          <p:attrName>style.visibility</p:attrName>
                                        </p:attrNameLst>
                                      </p:cBhvr>
                                      <p:to>
                                        <p:strVal val="visible"/>
                                      </p:to>
                                    </p:set>
                                    <p:anim calcmode="lin" valueType="num">
                                      <p:cBhvr>
                                        <p:cTn id="14" dur="1000" fill="hold"/>
                                        <p:tgtEl>
                                          <p:spTgt spid="707586">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07586">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0758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07586">
                                            <p:txEl>
                                              <p:pRg st="3" end="3"/>
                                            </p:txEl>
                                          </p:spTgt>
                                        </p:tgtEl>
                                        <p:attrNameLst>
                                          <p:attrName>style.visibility</p:attrName>
                                        </p:attrNameLst>
                                      </p:cBhvr>
                                      <p:to>
                                        <p:strVal val="visible"/>
                                      </p:to>
                                    </p:set>
                                    <p:anim calcmode="lin" valueType="num">
                                      <p:cBhvr>
                                        <p:cTn id="21" dur="1000" fill="hold"/>
                                        <p:tgtEl>
                                          <p:spTgt spid="707586">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07586">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0758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07586">
                                            <p:txEl>
                                              <p:pRg st="4" end="4"/>
                                            </p:txEl>
                                          </p:spTgt>
                                        </p:tgtEl>
                                        <p:attrNameLst>
                                          <p:attrName>style.visibility</p:attrName>
                                        </p:attrNameLst>
                                      </p:cBhvr>
                                      <p:to>
                                        <p:strVal val="visible"/>
                                      </p:to>
                                    </p:set>
                                    <p:anim calcmode="lin" valueType="num">
                                      <p:cBhvr>
                                        <p:cTn id="28" dur="1000" fill="hold"/>
                                        <p:tgtEl>
                                          <p:spTgt spid="707586">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707586">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70758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707586">
                                            <p:txEl>
                                              <p:pRg st="5" end="5"/>
                                            </p:txEl>
                                          </p:spTgt>
                                        </p:tgtEl>
                                        <p:attrNameLst>
                                          <p:attrName>style.visibility</p:attrName>
                                        </p:attrNameLst>
                                      </p:cBhvr>
                                      <p:to>
                                        <p:strVal val="visible"/>
                                      </p:to>
                                    </p:set>
                                    <p:anim calcmode="lin" valueType="num">
                                      <p:cBhvr>
                                        <p:cTn id="35" dur="1000" fill="hold"/>
                                        <p:tgtEl>
                                          <p:spTgt spid="707586">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707586">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70758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7586"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8610" name="Text Box 2"/>
          <p:cNvSpPr txBox="1">
            <a:spLocks noChangeArrowheads="1"/>
          </p:cNvSpPr>
          <p:nvPr/>
        </p:nvSpPr>
        <p:spPr bwMode="auto">
          <a:xfrm>
            <a:off x="533400" y="1527175"/>
            <a:ext cx="8153400" cy="40354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2.</a:t>
            </a:r>
            <a:r>
              <a:rPr kumimoji="1" lang="zh-CN" altLang="en-US" sz="2400" b="1">
                <a:solidFill>
                  <a:srgbClr val="FB359D"/>
                </a:solidFill>
                <a:latin typeface="宋体" pitchFamily="2" charset="-122"/>
              </a:rPr>
              <a:t>位错的应变能</a:t>
            </a:r>
          </a:p>
          <a:p>
            <a:pPr algn="l">
              <a:lnSpc>
                <a:spcPct val="120000"/>
              </a:lnSpc>
              <a:buClr>
                <a:srgbClr val="FF0066"/>
              </a:buClr>
              <a:buFont typeface="Wingdings" pitchFamily="2" charset="2"/>
              <a:buChar char="u"/>
            </a:pPr>
            <a:r>
              <a:rPr kumimoji="1" lang="zh-CN" altLang="en-US" sz="2400" b="1">
                <a:solidFill>
                  <a:srgbClr val="1313FF"/>
                </a:solidFill>
                <a:latin typeface="Times New Roman" pitchFamily="18" charset="0"/>
              </a:rPr>
              <a:t>位错周围点阵畸变引起弹性应力场导致晶体能量增加，这部分能量称为位错的应变能或位错能 。</a:t>
            </a:r>
          </a:p>
          <a:p>
            <a:pPr algn="l">
              <a:lnSpc>
                <a:spcPct val="120000"/>
              </a:lnSpc>
              <a:buClr>
                <a:srgbClr val="FF0066"/>
              </a:buClr>
              <a:buFont typeface="Wingdings" pitchFamily="2" charset="2"/>
              <a:buChar char="u"/>
            </a:pPr>
            <a:r>
              <a:rPr kumimoji="1" lang="zh-CN" altLang="en-US" sz="2400" b="1">
                <a:solidFill>
                  <a:srgbClr val="000000"/>
                </a:solidFill>
                <a:latin typeface="Times New Roman" pitchFamily="18" charset="0"/>
              </a:rPr>
              <a:t>与位错的畸变相对应，位错的能量也可分为两部分：一是位错中心畸变能；二是位错中心以外的能量即弹性应变能。</a:t>
            </a:r>
          </a:p>
          <a:p>
            <a:pPr algn="l">
              <a:lnSpc>
                <a:spcPct val="120000"/>
              </a:lnSpc>
              <a:buClr>
                <a:srgbClr val="FF0066"/>
              </a:buClr>
              <a:buFont typeface="Wingdings" pitchFamily="2" charset="2"/>
              <a:buChar char="u"/>
            </a:pPr>
            <a:r>
              <a:rPr kumimoji="1" lang="zh-CN" altLang="en-US" sz="2400" b="1">
                <a:solidFill>
                  <a:srgbClr val="1313FF"/>
                </a:solidFill>
                <a:latin typeface="Times New Roman" pitchFamily="18" charset="0"/>
              </a:rPr>
              <a:t>根据点阵模型对位错中心能量的估算得：弹性应变能占总能量的</a:t>
            </a:r>
            <a:r>
              <a:rPr kumimoji="1" lang="en-US" altLang="zh-CN" sz="2400" b="1">
                <a:solidFill>
                  <a:srgbClr val="1313FF"/>
                </a:solidFill>
                <a:latin typeface="Times New Roman" pitchFamily="18" charset="0"/>
              </a:rPr>
              <a:t>90%</a:t>
            </a:r>
            <a:r>
              <a:rPr kumimoji="1" lang="zh-CN" altLang="en-US" sz="2400" b="1">
                <a:solidFill>
                  <a:srgbClr val="1313FF"/>
                </a:solidFill>
                <a:latin typeface="Times New Roman" pitchFamily="18" charset="0"/>
              </a:rPr>
              <a:t>，所以位错中心畸变能常忽略不计，而弹性应变能可采用连续介质弹性模型根据单位长度位错所做的功求得。</a:t>
            </a:r>
          </a:p>
        </p:txBody>
      </p:sp>
      <p:sp>
        <p:nvSpPr>
          <p:cNvPr id="708611"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08610">
                                            <p:txEl>
                                              <p:pRg st="1" end="1"/>
                                            </p:txEl>
                                          </p:spTgt>
                                        </p:tgtEl>
                                        <p:attrNameLst>
                                          <p:attrName>style.visibility</p:attrName>
                                        </p:attrNameLst>
                                      </p:cBhvr>
                                      <p:to>
                                        <p:strVal val="visible"/>
                                      </p:to>
                                    </p:set>
                                    <p:animEffect transition="in" filter="wipe(up)">
                                      <p:cBhvr>
                                        <p:cTn id="7" dur="500"/>
                                        <p:tgtEl>
                                          <p:spTgt spid="7086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08610">
                                            <p:txEl>
                                              <p:pRg st="2" end="2"/>
                                            </p:txEl>
                                          </p:spTgt>
                                        </p:tgtEl>
                                        <p:attrNameLst>
                                          <p:attrName>style.visibility</p:attrName>
                                        </p:attrNameLst>
                                      </p:cBhvr>
                                      <p:to>
                                        <p:strVal val="visible"/>
                                      </p:to>
                                    </p:set>
                                    <p:animEffect transition="in" filter="wipe(up)">
                                      <p:cBhvr>
                                        <p:cTn id="12" dur="500"/>
                                        <p:tgtEl>
                                          <p:spTgt spid="7086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708610">
                                            <p:txEl>
                                              <p:pRg st="3" end="3"/>
                                            </p:txEl>
                                          </p:spTgt>
                                        </p:tgtEl>
                                        <p:attrNameLst>
                                          <p:attrName>style.visibility</p:attrName>
                                        </p:attrNameLst>
                                      </p:cBhvr>
                                      <p:to>
                                        <p:strVal val="visible"/>
                                      </p:to>
                                    </p:set>
                                    <p:animEffect transition="in" filter="wipe(up)">
                                      <p:cBhvr>
                                        <p:cTn id="17" dur="500"/>
                                        <p:tgtEl>
                                          <p:spTgt spid="7086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8610"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9634" name="Object 2"/>
          <p:cNvGraphicFramePr>
            <a:graphicFrameLocks noChangeAspect="1"/>
          </p:cNvGraphicFramePr>
          <p:nvPr/>
        </p:nvGraphicFramePr>
        <p:xfrm>
          <a:off x="2195513" y="1312863"/>
          <a:ext cx="4598987" cy="2878137"/>
        </p:xfrm>
        <a:graphic>
          <a:graphicData uri="http://schemas.openxmlformats.org/presentationml/2006/ole">
            <p:oleObj spid="_x0000_s7170" name="Equation" r:id="rId3" imgW="1866600" imgH="1168200" progId="">
              <p:embed/>
            </p:oleObj>
          </a:graphicData>
        </a:graphic>
      </p:graphicFrame>
      <p:sp>
        <p:nvSpPr>
          <p:cNvPr id="709635" name="Rectangle 3"/>
          <p:cNvSpPr>
            <a:spLocks noChangeArrowheads="1"/>
          </p:cNvSpPr>
          <p:nvPr/>
        </p:nvSpPr>
        <p:spPr bwMode="auto">
          <a:xfrm>
            <a:off x="533400" y="4141788"/>
            <a:ext cx="8077200" cy="1954212"/>
          </a:xfrm>
          <a:prstGeom prst="rect">
            <a:avLst/>
          </a:prstGeom>
          <a:noFill/>
          <a:ln w="9525">
            <a:noFill/>
            <a:miter lim="800000"/>
            <a:headEnd/>
            <a:tailEnd/>
          </a:ln>
        </p:spPr>
        <p:txBody>
          <a:bodyPr>
            <a:spAutoFit/>
          </a:bodyPr>
          <a:lstStyle/>
          <a:p>
            <a:pPr algn="just">
              <a:spcBef>
                <a:spcPct val="10000"/>
              </a:spcBef>
              <a:buClr>
                <a:srgbClr val="FF0066"/>
              </a:buClr>
              <a:buSzPct val="80000"/>
              <a:buFont typeface="Wingdings" pitchFamily="2" charset="2"/>
              <a:buChar char="u"/>
            </a:pPr>
            <a:r>
              <a:rPr kumimoji="1" lang="zh-CN" altLang="en-US" sz="2400" b="1">
                <a:solidFill>
                  <a:srgbClr val="1313FF"/>
                </a:solidFill>
                <a:latin typeface="Times New Roman" pitchFamily="18" charset="0"/>
                <a:cs typeface="Times New Roman" pitchFamily="18" charset="0"/>
              </a:rPr>
              <a:t>位错的应变能与</a:t>
            </a:r>
            <a:r>
              <a:rPr kumimoji="1" lang="en-US" altLang="zh-CN" sz="2400" b="1">
                <a:solidFill>
                  <a:srgbClr val="1313FF"/>
                </a:solidFill>
                <a:latin typeface="Times New Roman" pitchFamily="18" charset="0"/>
                <a:cs typeface="Times New Roman" pitchFamily="18" charset="0"/>
              </a:rPr>
              <a:t>b</a:t>
            </a:r>
            <a:r>
              <a:rPr kumimoji="1" lang="en-US" altLang="zh-CN" sz="2400" b="1" baseline="30000">
                <a:solidFill>
                  <a:srgbClr val="1313FF"/>
                </a:solidFill>
                <a:latin typeface="Times New Roman" pitchFamily="18" charset="0"/>
                <a:cs typeface="Times New Roman" pitchFamily="18" charset="0"/>
              </a:rPr>
              <a:t>2</a:t>
            </a:r>
            <a:r>
              <a:rPr kumimoji="1" lang="zh-CN" altLang="en-US" sz="2400" b="1">
                <a:solidFill>
                  <a:srgbClr val="1313FF"/>
                </a:solidFill>
                <a:latin typeface="Times New Roman" pitchFamily="18" charset="0"/>
                <a:cs typeface="Times New Roman" pitchFamily="18" charset="0"/>
              </a:rPr>
              <a:t>成正比，</a:t>
            </a:r>
            <a:r>
              <a:rPr kumimoji="1" lang="en-US" altLang="zh-CN" sz="2400" b="1">
                <a:solidFill>
                  <a:srgbClr val="1313FF"/>
                </a:solidFill>
                <a:latin typeface="Times New Roman" pitchFamily="18" charset="0"/>
                <a:cs typeface="Times New Roman" pitchFamily="18" charset="0"/>
              </a:rPr>
              <a:t>b</a:t>
            </a:r>
            <a:r>
              <a:rPr kumimoji="1" lang="zh-CN" altLang="en-US" sz="2400" b="1">
                <a:solidFill>
                  <a:srgbClr val="1313FF"/>
                </a:solidFill>
                <a:latin typeface="Times New Roman" pitchFamily="18" charset="0"/>
                <a:cs typeface="Times New Roman" pitchFamily="18" charset="0"/>
              </a:rPr>
              <a:t>越小，位错能量越低，在晶体中越稳定。为使位错具有最低能量，柏氏矢量都趋向于取密排方向的最小值。</a:t>
            </a:r>
            <a:endParaRPr kumimoji="1" lang="zh-CN" altLang="en-US" sz="2400" b="1">
              <a:solidFill>
                <a:srgbClr val="1313FF"/>
              </a:solidFill>
              <a:latin typeface="Times New Roman" pitchFamily="18" charset="0"/>
            </a:endParaRPr>
          </a:p>
          <a:p>
            <a:pPr algn="l">
              <a:spcBef>
                <a:spcPct val="10000"/>
              </a:spcBef>
              <a:buClr>
                <a:srgbClr val="FF0066"/>
              </a:buClr>
              <a:buSzPct val="80000"/>
              <a:buFont typeface="Wingdings" pitchFamily="2" charset="2"/>
              <a:buChar char="u"/>
            </a:pPr>
            <a:r>
              <a:rPr kumimoji="1" lang="zh-CN" altLang="en-US" sz="2400" b="1">
                <a:solidFill>
                  <a:srgbClr val="2BBD4E"/>
                </a:solidFill>
                <a:latin typeface="宋体" pitchFamily="2" charset="-122"/>
              </a:rPr>
              <a:t>当</a:t>
            </a:r>
            <a:r>
              <a:rPr kumimoji="1" lang="en-US" altLang="zh-CN" sz="2400" b="1" i="1">
                <a:solidFill>
                  <a:srgbClr val="2BBD4E"/>
                </a:solidFill>
                <a:latin typeface="Times New Roman" pitchFamily="18" charset="0"/>
              </a:rPr>
              <a:t>r</a:t>
            </a:r>
            <a:r>
              <a:rPr kumimoji="1" lang="en-US" altLang="zh-CN" sz="2400" b="1" baseline="-30000">
                <a:solidFill>
                  <a:srgbClr val="2BBD4E"/>
                </a:solidFill>
                <a:latin typeface="Times New Roman" pitchFamily="18" charset="0"/>
              </a:rPr>
              <a:t>0</a:t>
            </a:r>
            <a:r>
              <a:rPr kumimoji="1" lang="zh-CN" altLang="en-US" sz="2400" b="1">
                <a:solidFill>
                  <a:srgbClr val="2BBD4E"/>
                </a:solidFill>
                <a:latin typeface="宋体" pitchFamily="2" charset="-122"/>
              </a:rPr>
              <a:t>趋于零时，应变能将无穷大，这正好说明用连续介质模型导出的公式在位错中心区已不适用。</a:t>
            </a:r>
            <a:endParaRPr kumimoji="1" lang="zh-CN" altLang="en-US" sz="2400" b="1">
              <a:solidFill>
                <a:srgbClr val="2BBD4E"/>
              </a:solidFill>
              <a:latin typeface="Times New Roman" pitchFamily="18" charset="0"/>
            </a:endParaRPr>
          </a:p>
        </p:txBody>
      </p:sp>
      <p:sp>
        <p:nvSpPr>
          <p:cNvPr id="709636" name="WordArt 4"/>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09634"/>
                                        </p:tgtEl>
                                        <p:attrNameLst>
                                          <p:attrName>style.visibility</p:attrName>
                                        </p:attrNameLst>
                                      </p:cBhvr>
                                      <p:to>
                                        <p:strVal val="visible"/>
                                      </p:to>
                                    </p:set>
                                    <p:animEffect transition="in" filter="circle(in)">
                                      <p:cBhvr>
                                        <p:cTn id="7" dur="2000"/>
                                        <p:tgtEl>
                                          <p:spTgt spid="70963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709635">
                                            <p:txEl>
                                              <p:pRg st="0" end="0"/>
                                            </p:txEl>
                                          </p:spTgt>
                                        </p:tgtEl>
                                        <p:attrNameLst>
                                          <p:attrName>style.visibility</p:attrName>
                                        </p:attrNameLst>
                                      </p:cBhvr>
                                      <p:to>
                                        <p:strVal val="visible"/>
                                      </p:to>
                                    </p:set>
                                    <p:anim calcmode="lin" valueType="num">
                                      <p:cBhvr>
                                        <p:cTn id="12" dur="1000" fill="hold"/>
                                        <p:tgtEl>
                                          <p:spTgt spid="709635">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709635">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70963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709635">
                                            <p:txEl>
                                              <p:pRg st="1" end="1"/>
                                            </p:txEl>
                                          </p:spTgt>
                                        </p:tgtEl>
                                        <p:attrNameLst>
                                          <p:attrName>style.visibility</p:attrName>
                                        </p:attrNameLst>
                                      </p:cBhvr>
                                      <p:to>
                                        <p:strVal val="visible"/>
                                      </p:to>
                                    </p:set>
                                    <p:anim calcmode="lin" valueType="num">
                                      <p:cBhvr>
                                        <p:cTn id="19" dur="1000" fill="hold"/>
                                        <p:tgtEl>
                                          <p:spTgt spid="709635">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709635">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7096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9635"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0658" name="Text Box 2"/>
          <p:cNvSpPr txBox="1">
            <a:spLocks noChangeArrowheads="1"/>
          </p:cNvSpPr>
          <p:nvPr/>
        </p:nvSpPr>
        <p:spPr bwMode="auto">
          <a:xfrm>
            <a:off x="533400" y="1395413"/>
            <a:ext cx="8153400" cy="44735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3.</a:t>
            </a:r>
            <a:r>
              <a:rPr kumimoji="1" lang="zh-CN" altLang="en-US" sz="2400" b="1">
                <a:solidFill>
                  <a:srgbClr val="FB359D"/>
                </a:solidFill>
                <a:latin typeface="宋体" pitchFamily="2" charset="-122"/>
              </a:rPr>
              <a:t>外力场中位错所受的力</a:t>
            </a: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外力作用在晶体上时，晶体中的位错将沿其法线方向运动，通过位错运动产生塑性变形。</a:t>
            </a:r>
          </a:p>
          <a:p>
            <a:pPr algn="l">
              <a:lnSpc>
                <a:spcPct val="120000"/>
              </a:lnSpc>
              <a:buClr>
                <a:srgbClr val="FF0066"/>
              </a:buClr>
              <a:buFont typeface="Wingdings" pitchFamily="2" charset="2"/>
              <a:buChar char="u"/>
            </a:pPr>
            <a:r>
              <a:rPr kumimoji="1" lang="zh-CN" altLang="en-US" sz="2400" b="1">
                <a:solidFill>
                  <a:srgbClr val="2BBD4E"/>
                </a:solidFill>
                <a:latin typeface="宋体" pitchFamily="2" charset="-122"/>
              </a:rPr>
              <a:t>为了研究问题的方便，把位错线假设为物质实体线，把位错的滑移运动看作是受一个垂直于位错线的法向力作用的结果，并把这个法向力称为作用在位错上的力。</a:t>
            </a: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它是虚设的、驱使位错滑移的力，它必然与位错线运动方向一致，即处处与位错线垂直，指向未滑移区。</a:t>
            </a:r>
          </a:p>
          <a:p>
            <a:pPr algn="l">
              <a:lnSpc>
                <a:spcPct val="120000"/>
              </a:lnSpc>
              <a:buClr>
                <a:srgbClr val="FF0066"/>
              </a:buClr>
              <a:buFont typeface="Wingdings" pitchFamily="2" charset="2"/>
              <a:buChar char="u"/>
            </a:pPr>
            <a:r>
              <a:rPr kumimoji="1" lang="zh-CN" altLang="en-US" sz="2400" b="1">
                <a:solidFill>
                  <a:srgbClr val="000000"/>
                </a:solidFill>
                <a:latin typeface="宋体" pitchFamily="2" charset="-122"/>
              </a:rPr>
              <a:t>根据虚功原理，切应力使晶体滑移所做的功应与法向</a:t>
            </a:r>
            <a:r>
              <a:rPr kumimoji="1" lang="zh-CN" altLang="en-US" sz="2400" b="1">
                <a:solidFill>
                  <a:srgbClr val="000000"/>
                </a:solidFill>
                <a:latin typeface="Times New Roman" pitchFamily="18" charset="0"/>
              </a:rPr>
              <a:t>“</a:t>
            </a:r>
            <a:r>
              <a:rPr kumimoji="1" lang="zh-CN" altLang="en-US" sz="2400" b="1">
                <a:solidFill>
                  <a:srgbClr val="000000"/>
                </a:solidFill>
                <a:latin typeface="宋体" pitchFamily="2" charset="-122"/>
              </a:rPr>
              <a:t>力</a:t>
            </a:r>
            <a:r>
              <a:rPr kumimoji="1" lang="zh-CN" altLang="en-US" sz="2400" b="1">
                <a:solidFill>
                  <a:srgbClr val="000000"/>
                </a:solidFill>
                <a:latin typeface="Times New Roman" pitchFamily="18" charset="0"/>
              </a:rPr>
              <a:t>”</a:t>
            </a:r>
            <a:r>
              <a:rPr kumimoji="1" lang="zh-CN" altLang="en-US" sz="2400" b="1">
                <a:solidFill>
                  <a:srgbClr val="000000"/>
                </a:solidFill>
                <a:latin typeface="宋体" pitchFamily="2" charset="-122"/>
              </a:rPr>
              <a:t>推动位错滑移所做的功相等。</a:t>
            </a:r>
          </a:p>
        </p:txBody>
      </p:sp>
      <p:sp>
        <p:nvSpPr>
          <p:cNvPr id="710659"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10658">
                                            <p:txEl>
                                              <p:pRg st="1" end="1"/>
                                            </p:txEl>
                                          </p:spTgt>
                                        </p:tgtEl>
                                        <p:attrNameLst>
                                          <p:attrName>style.visibility</p:attrName>
                                        </p:attrNameLst>
                                      </p:cBhvr>
                                      <p:to>
                                        <p:strVal val="visible"/>
                                      </p:to>
                                    </p:set>
                                    <p:anim calcmode="lin" valueType="num">
                                      <p:cBhvr>
                                        <p:cTn id="7" dur="1000" fill="hold"/>
                                        <p:tgtEl>
                                          <p:spTgt spid="710658">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10658">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10658">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10658">
                                            <p:txEl>
                                              <p:pRg st="2" end="2"/>
                                            </p:txEl>
                                          </p:spTgt>
                                        </p:tgtEl>
                                        <p:attrNameLst>
                                          <p:attrName>style.visibility</p:attrName>
                                        </p:attrNameLst>
                                      </p:cBhvr>
                                      <p:to>
                                        <p:strVal val="visible"/>
                                      </p:to>
                                    </p:set>
                                    <p:anim calcmode="lin" valueType="num">
                                      <p:cBhvr>
                                        <p:cTn id="14" dur="1000" fill="hold"/>
                                        <p:tgtEl>
                                          <p:spTgt spid="710658">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10658">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10658">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10658">
                                            <p:txEl>
                                              <p:pRg st="3" end="3"/>
                                            </p:txEl>
                                          </p:spTgt>
                                        </p:tgtEl>
                                        <p:attrNameLst>
                                          <p:attrName>style.visibility</p:attrName>
                                        </p:attrNameLst>
                                      </p:cBhvr>
                                      <p:to>
                                        <p:strVal val="visible"/>
                                      </p:to>
                                    </p:set>
                                    <p:anim calcmode="lin" valueType="num">
                                      <p:cBhvr>
                                        <p:cTn id="21" dur="1000" fill="hold"/>
                                        <p:tgtEl>
                                          <p:spTgt spid="710658">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10658">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10658">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10658">
                                            <p:txEl>
                                              <p:pRg st="4" end="4"/>
                                            </p:txEl>
                                          </p:spTgt>
                                        </p:tgtEl>
                                        <p:attrNameLst>
                                          <p:attrName>style.visibility</p:attrName>
                                        </p:attrNameLst>
                                      </p:cBhvr>
                                      <p:to>
                                        <p:strVal val="visible"/>
                                      </p:to>
                                    </p:set>
                                    <p:anim calcmode="lin" valueType="num">
                                      <p:cBhvr>
                                        <p:cTn id="28" dur="1000" fill="hold"/>
                                        <p:tgtEl>
                                          <p:spTgt spid="710658">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710658">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71065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0658"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927225" y="1676400"/>
            <a:ext cx="5135563" cy="2438400"/>
            <a:chOff x="1214" y="624"/>
            <a:chExt cx="3235" cy="1536"/>
          </a:xfrm>
        </p:grpSpPr>
        <p:pic>
          <p:nvPicPr>
            <p:cNvPr id="8197" name="Picture 3" descr="切应力作用下位错所受的力"/>
            <p:cNvPicPr>
              <a:picLocks noChangeAspect="1" noChangeArrowheads="1"/>
            </p:cNvPicPr>
            <p:nvPr/>
          </p:nvPicPr>
          <p:blipFill>
            <a:blip r:embed="rId3" cstate="print"/>
            <a:srcRect/>
            <a:stretch>
              <a:fillRect/>
            </a:stretch>
          </p:blipFill>
          <p:spPr bwMode="auto">
            <a:xfrm>
              <a:off x="1214" y="624"/>
              <a:ext cx="3235" cy="1132"/>
            </a:xfrm>
            <a:prstGeom prst="rect">
              <a:avLst/>
            </a:prstGeom>
            <a:noFill/>
            <a:ln w="9525">
              <a:noFill/>
              <a:miter lim="800000"/>
              <a:headEnd/>
              <a:tailEnd/>
            </a:ln>
          </p:spPr>
        </p:pic>
        <p:sp>
          <p:nvSpPr>
            <p:cNvPr id="8198" name="Text Box 4"/>
            <p:cNvSpPr txBox="1">
              <a:spLocks noChangeArrowheads="1"/>
            </p:cNvSpPr>
            <p:nvPr/>
          </p:nvSpPr>
          <p:spPr bwMode="auto">
            <a:xfrm>
              <a:off x="1934" y="1910"/>
              <a:ext cx="179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作用在位错线上的力</a:t>
              </a:r>
            </a:p>
          </p:txBody>
        </p:sp>
      </p:grpSp>
      <p:graphicFrame>
        <p:nvGraphicFramePr>
          <p:cNvPr id="711685" name="Object 5"/>
          <p:cNvGraphicFramePr>
            <a:graphicFrameLocks noChangeAspect="1"/>
          </p:cNvGraphicFramePr>
          <p:nvPr/>
        </p:nvGraphicFramePr>
        <p:xfrm>
          <a:off x="2746375" y="4217988"/>
          <a:ext cx="3498850" cy="1801812"/>
        </p:xfrm>
        <a:graphic>
          <a:graphicData uri="http://schemas.openxmlformats.org/presentationml/2006/ole">
            <p:oleObj spid="_x0000_s8194" name="Equation" r:id="rId4" imgW="1726920" imgH="888840" progId="">
              <p:embed/>
            </p:oleObj>
          </a:graphicData>
        </a:graphic>
      </p:graphicFrame>
      <p:sp>
        <p:nvSpPr>
          <p:cNvPr id="711687" name="WordArt 7"/>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711685"/>
                                        </p:tgtEl>
                                        <p:attrNameLst>
                                          <p:attrName>style.visibility</p:attrName>
                                        </p:attrNameLst>
                                      </p:cBhvr>
                                      <p:to>
                                        <p:strVal val="visible"/>
                                      </p:to>
                                    </p:set>
                                    <p:anim calcmode="lin" valueType="num">
                                      <p:cBhvr>
                                        <p:cTn id="12" dur="500" fill="hold"/>
                                        <p:tgtEl>
                                          <p:spTgt spid="711685"/>
                                        </p:tgtEl>
                                        <p:attrNameLst>
                                          <p:attrName>ppt_w</p:attrName>
                                        </p:attrNameLst>
                                      </p:cBhvr>
                                      <p:tavLst>
                                        <p:tav tm="0">
                                          <p:val>
                                            <p:fltVal val="0"/>
                                          </p:val>
                                        </p:tav>
                                        <p:tav tm="100000">
                                          <p:val>
                                            <p:strVal val="#ppt_w"/>
                                          </p:val>
                                        </p:tav>
                                      </p:tavLst>
                                    </p:anim>
                                    <p:anim calcmode="lin" valueType="num">
                                      <p:cBhvr>
                                        <p:cTn id="13" dur="500" fill="hold"/>
                                        <p:tgtEl>
                                          <p:spTgt spid="71168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zh-CN" altLang="en-US" smtClean="0"/>
              <a:t>思考题</a:t>
            </a:r>
          </a:p>
        </p:txBody>
      </p:sp>
      <p:sp>
        <p:nvSpPr>
          <p:cNvPr id="712707" name="Text Box 3"/>
          <p:cNvSpPr txBox="1">
            <a:spLocks noChangeArrowheads="1"/>
          </p:cNvSpPr>
          <p:nvPr/>
        </p:nvSpPr>
        <p:spPr bwMode="auto">
          <a:xfrm>
            <a:off x="669925" y="1828800"/>
            <a:ext cx="7651750" cy="457200"/>
          </a:xfrm>
          <a:prstGeom prst="rect">
            <a:avLst/>
          </a:prstGeom>
          <a:noFill/>
          <a:ln w="9525">
            <a:noFill/>
            <a:miter lim="800000"/>
            <a:headEnd/>
            <a:tailEnd/>
          </a:ln>
        </p:spPr>
        <p:txBody>
          <a:bodyPr>
            <a:spAutoFit/>
          </a:bodyPr>
          <a:lstStyle/>
          <a:p>
            <a:pPr algn="l" eaLnBrk="0" hangingPunct="0">
              <a:buFont typeface="Wingdings" pitchFamily="2" charset="2"/>
              <a:buChar char="v"/>
            </a:pPr>
            <a:r>
              <a:rPr kumimoji="1" lang="zh-CN" altLang="en-US" sz="2400" b="1">
                <a:solidFill>
                  <a:srgbClr val="1313FF"/>
                </a:solidFill>
                <a:latin typeface="宋体" pitchFamily="2" charset="-122"/>
              </a:rPr>
              <a:t>怎样判断位错线的移动方向？</a:t>
            </a:r>
          </a:p>
        </p:txBody>
      </p:sp>
      <p:grpSp>
        <p:nvGrpSpPr>
          <p:cNvPr id="2" name="Group 4"/>
          <p:cNvGrpSpPr>
            <a:grpSpLocks/>
          </p:cNvGrpSpPr>
          <p:nvPr/>
        </p:nvGrpSpPr>
        <p:grpSpPr bwMode="auto">
          <a:xfrm>
            <a:off x="1905000" y="2362200"/>
            <a:ext cx="5105400" cy="3838575"/>
            <a:chOff x="576" y="1556"/>
            <a:chExt cx="3216" cy="2418"/>
          </a:xfrm>
        </p:grpSpPr>
        <p:grpSp>
          <p:nvGrpSpPr>
            <p:cNvPr id="66565" name="Group 5"/>
            <p:cNvGrpSpPr>
              <a:grpSpLocks/>
            </p:cNvGrpSpPr>
            <p:nvPr/>
          </p:nvGrpSpPr>
          <p:grpSpPr bwMode="auto">
            <a:xfrm>
              <a:off x="576" y="1632"/>
              <a:ext cx="2448" cy="2016"/>
              <a:chOff x="1728" y="2016"/>
              <a:chExt cx="2448" cy="2016"/>
            </a:xfrm>
          </p:grpSpPr>
          <p:sp>
            <p:nvSpPr>
              <p:cNvPr id="66570" name="Line 6"/>
              <p:cNvSpPr>
                <a:spLocks noChangeShapeType="1"/>
              </p:cNvSpPr>
              <p:nvPr/>
            </p:nvSpPr>
            <p:spPr bwMode="auto">
              <a:xfrm>
                <a:off x="2832" y="3312"/>
                <a:ext cx="1344" cy="0"/>
              </a:xfrm>
              <a:prstGeom prst="line">
                <a:avLst/>
              </a:prstGeom>
              <a:noFill/>
              <a:ln w="57150">
                <a:solidFill>
                  <a:schemeClr val="tx1"/>
                </a:solidFill>
                <a:miter lim="800000"/>
                <a:headEnd/>
                <a:tailEnd type="triangle" w="med" len="med"/>
              </a:ln>
            </p:spPr>
            <p:txBody>
              <a:bodyPr wrap="none"/>
              <a:lstStyle/>
              <a:p>
                <a:endParaRPr lang="zh-CN" altLang="en-US"/>
              </a:p>
            </p:txBody>
          </p:sp>
          <p:sp>
            <p:nvSpPr>
              <p:cNvPr id="66571" name="Line 7"/>
              <p:cNvSpPr>
                <a:spLocks noChangeShapeType="1"/>
              </p:cNvSpPr>
              <p:nvPr/>
            </p:nvSpPr>
            <p:spPr bwMode="auto">
              <a:xfrm flipH="1" flipV="1">
                <a:off x="2832" y="2016"/>
                <a:ext cx="0" cy="1296"/>
              </a:xfrm>
              <a:prstGeom prst="line">
                <a:avLst/>
              </a:prstGeom>
              <a:noFill/>
              <a:ln w="57150">
                <a:solidFill>
                  <a:srgbClr val="0000FF"/>
                </a:solidFill>
                <a:miter lim="800000"/>
                <a:headEnd/>
                <a:tailEnd type="triangle" w="med" len="med"/>
              </a:ln>
            </p:spPr>
            <p:txBody>
              <a:bodyPr wrap="none"/>
              <a:lstStyle/>
              <a:p>
                <a:endParaRPr lang="zh-CN" altLang="en-US"/>
              </a:p>
            </p:txBody>
          </p:sp>
          <p:sp>
            <p:nvSpPr>
              <p:cNvPr id="66572" name="Line 8"/>
              <p:cNvSpPr>
                <a:spLocks noChangeShapeType="1"/>
              </p:cNvSpPr>
              <p:nvPr/>
            </p:nvSpPr>
            <p:spPr bwMode="auto">
              <a:xfrm flipH="1">
                <a:off x="1728" y="3312"/>
                <a:ext cx="1104" cy="720"/>
              </a:xfrm>
              <a:prstGeom prst="line">
                <a:avLst/>
              </a:prstGeom>
              <a:noFill/>
              <a:ln w="57150">
                <a:solidFill>
                  <a:srgbClr val="FB359D"/>
                </a:solidFill>
                <a:miter lim="800000"/>
                <a:headEnd/>
                <a:tailEnd type="triangle" w="med" len="med"/>
              </a:ln>
            </p:spPr>
            <p:txBody>
              <a:bodyPr wrap="none"/>
              <a:lstStyle/>
              <a:p>
                <a:endParaRPr lang="zh-CN" altLang="en-US"/>
              </a:p>
            </p:txBody>
          </p:sp>
        </p:grpSp>
        <p:grpSp>
          <p:nvGrpSpPr>
            <p:cNvPr id="66566" name="Group 9"/>
            <p:cNvGrpSpPr>
              <a:grpSpLocks/>
            </p:cNvGrpSpPr>
            <p:nvPr/>
          </p:nvGrpSpPr>
          <p:grpSpPr bwMode="auto">
            <a:xfrm>
              <a:off x="837" y="1556"/>
              <a:ext cx="2955" cy="2418"/>
              <a:chOff x="816" y="1556"/>
              <a:chExt cx="2955" cy="2418"/>
            </a:xfrm>
          </p:grpSpPr>
          <p:sp>
            <p:nvSpPr>
              <p:cNvPr id="66567" name="Text Box 10"/>
              <p:cNvSpPr txBox="1">
                <a:spLocks noChangeArrowheads="1"/>
              </p:cNvSpPr>
              <p:nvPr/>
            </p:nvSpPr>
            <p:spPr bwMode="auto">
              <a:xfrm>
                <a:off x="1680" y="1556"/>
                <a:ext cx="1660" cy="748"/>
              </a:xfrm>
              <a:prstGeom prst="rect">
                <a:avLst/>
              </a:prstGeom>
              <a:noFill/>
              <a:ln w="9525">
                <a:noFill/>
                <a:miter lim="800000"/>
                <a:headEnd/>
                <a:tailEnd/>
              </a:ln>
            </p:spPr>
            <p:txBody>
              <a:bodyPr wrap="none">
                <a:spAutoFit/>
              </a:bodyPr>
              <a:lstStyle/>
              <a:p>
                <a:pPr algn="l"/>
                <a:r>
                  <a:rPr kumimoji="1" lang="zh-CN" altLang="en-US" sz="2400" b="1">
                    <a:solidFill>
                      <a:srgbClr val="1313FF"/>
                    </a:solidFill>
                    <a:latin typeface="Times New Roman" pitchFamily="18" charset="0"/>
                  </a:rPr>
                  <a:t>拇指</a:t>
                </a:r>
              </a:p>
              <a:p>
                <a:pPr algn="l"/>
                <a:r>
                  <a:rPr kumimoji="1" lang="zh-CN" altLang="en-US" sz="2400" b="1">
                    <a:solidFill>
                      <a:srgbClr val="071F0D"/>
                    </a:solidFill>
                    <a:latin typeface="Times New Roman" pitchFamily="18" charset="0"/>
                  </a:rPr>
                  <a:t>顺着柏氏矢量方向</a:t>
                </a:r>
              </a:p>
              <a:p>
                <a:pPr algn="l"/>
                <a:r>
                  <a:rPr kumimoji="1" lang="zh-CN" altLang="en-US" sz="2400" b="1">
                    <a:solidFill>
                      <a:srgbClr val="071F0D"/>
                    </a:solidFill>
                    <a:latin typeface="Times New Roman" pitchFamily="18" charset="0"/>
                  </a:rPr>
                  <a:t>移动的部分晶体</a:t>
                </a:r>
              </a:p>
            </p:txBody>
          </p:sp>
          <p:sp>
            <p:nvSpPr>
              <p:cNvPr id="66568" name="Text Box 11"/>
              <p:cNvSpPr txBox="1">
                <a:spLocks noChangeArrowheads="1"/>
              </p:cNvSpPr>
              <p:nvPr/>
            </p:nvSpPr>
            <p:spPr bwMode="auto">
              <a:xfrm>
                <a:off x="816" y="3456"/>
                <a:ext cx="1274" cy="518"/>
              </a:xfrm>
              <a:prstGeom prst="rect">
                <a:avLst/>
              </a:prstGeom>
              <a:noFill/>
              <a:ln w="9525">
                <a:noFill/>
                <a:miter lim="800000"/>
                <a:headEnd/>
                <a:tailEnd/>
              </a:ln>
            </p:spPr>
            <p:txBody>
              <a:bodyPr wrap="none">
                <a:spAutoFit/>
              </a:bodyPr>
              <a:lstStyle/>
              <a:p>
                <a:pPr algn="l"/>
                <a:r>
                  <a:rPr kumimoji="1" lang="zh-CN" altLang="en-US" sz="2400" b="1">
                    <a:solidFill>
                      <a:srgbClr val="FB359D"/>
                    </a:solidFill>
                    <a:latin typeface="Times New Roman" pitchFamily="18" charset="0"/>
                  </a:rPr>
                  <a:t>食指</a:t>
                </a:r>
              </a:p>
              <a:p>
                <a:pPr algn="l"/>
                <a:r>
                  <a:rPr kumimoji="1" lang="zh-CN" altLang="en-US" sz="2400" b="1">
                    <a:solidFill>
                      <a:srgbClr val="071F0D"/>
                    </a:solidFill>
                    <a:latin typeface="Times New Roman" pitchFamily="18" charset="0"/>
                  </a:rPr>
                  <a:t>位错线的方向</a:t>
                </a:r>
              </a:p>
            </p:txBody>
          </p:sp>
          <p:sp>
            <p:nvSpPr>
              <p:cNvPr id="66569" name="Text Box 12"/>
              <p:cNvSpPr txBox="1">
                <a:spLocks noChangeArrowheads="1"/>
              </p:cNvSpPr>
              <p:nvPr/>
            </p:nvSpPr>
            <p:spPr bwMode="auto">
              <a:xfrm>
                <a:off x="2304" y="2928"/>
                <a:ext cx="1467" cy="518"/>
              </a:xfrm>
              <a:prstGeom prst="rect">
                <a:avLst/>
              </a:prstGeom>
              <a:noFill/>
              <a:ln w="9525">
                <a:noFill/>
                <a:miter lim="800000"/>
                <a:headEnd/>
                <a:tailEnd/>
              </a:ln>
            </p:spPr>
            <p:txBody>
              <a:bodyPr wrap="none">
                <a:spAutoFit/>
              </a:bodyPr>
              <a:lstStyle/>
              <a:p>
                <a:pPr algn="l"/>
                <a:r>
                  <a:rPr kumimoji="1" lang="zh-CN" altLang="en-US" sz="2400" b="1">
                    <a:solidFill>
                      <a:srgbClr val="1313FF"/>
                    </a:solidFill>
                    <a:latin typeface="Times New Roman" pitchFamily="18" charset="0"/>
                  </a:rPr>
                  <a:t>中指</a:t>
                </a:r>
              </a:p>
              <a:p>
                <a:pPr algn="l"/>
                <a:r>
                  <a:rPr kumimoji="1" lang="zh-CN" altLang="en-US" sz="2400" b="1">
                    <a:latin typeface="Times New Roman" pitchFamily="18" charset="0"/>
                  </a:rPr>
                  <a:t>位错线运动方向</a:t>
                </a: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12707"/>
                                        </p:tgtEl>
                                        <p:attrNameLst>
                                          <p:attrName>style.visibility</p:attrName>
                                        </p:attrNameLst>
                                      </p:cBhvr>
                                      <p:to>
                                        <p:strVal val="visible"/>
                                      </p:to>
                                    </p:set>
                                    <p:animEffect transition="in" filter="wipe(up)">
                                      <p:cBhvr>
                                        <p:cTn id="7" dur="500"/>
                                        <p:tgtEl>
                                          <p:spTgt spid="71270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2707" grpId="0"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3730" name="Text Box 2"/>
          <p:cNvSpPr txBox="1">
            <a:spLocks noChangeArrowheads="1"/>
          </p:cNvSpPr>
          <p:nvPr/>
        </p:nvSpPr>
        <p:spPr bwMode="auto">
          <a:xfrm>
            <a:off x="533400" y="1355725"/>
            <a:ext cx="8077200" cy="22828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4. </a:t>
            </a:r>
            <a:r>
              <a:rPr kumimoji="1" lang="zh-CN" altLang="en-US" sz="2400" b="1">
                <a:solidFill>
                  <a:srgbClr val="FB359D"/>
                </a:solidFill>
                <a:latin typeface="宋体" pitchFamily="2" charset="-122"/>
              </a:rPr>
              <a:t>位错线张力</a:t>
            </a:r>
          </a:p>
          <a:p>
            <a:pPr algn="l">
              <a:lnSpc>
                <a:spcPct val="120000"/>
              </a:lnSpc>
              <a:buClr>
                <a:srgbClr val="FF0066"/>
              </a:buClr>
              <a:buFont typeface="Wingdings" pitchFamily="2" charset="2"/>
              <a:buChar char="u"/>
            </a:pPr>
            <a:r>
              <a:rPr kumimoji="1" lang="zh-CN" altLang="en-US" sz="2400" b="1">
                <a:solidFill>
                  <a:srgbClr val="1313FF"/>
                </a:solidFill>
                <a:latin typeface="Times New Roman" pitchFamily="18" charset="0"/>
              </a:rPr>
              <a:t>位错的总能量与位错线的长度成正比，因此为降低能量，位错线有缩短变直的倾向。故在位错线上存在一种使其变直的线张力Ｔ。</a:t>
            </a:r>
            <a:r>
              <a:rPr kumimoji="1" lang="zh-CN" altLang="en-US" sz="2400" b="1">
                <a:solidFill>
                  <a:srgbClr val="2BBD4E"/>
                </a:solidFill>
                <a:latin typeface="宋体" pitchFamily="2" charset="-122"/>
              </a:rPr>
              <a:t>这个线张力在数值上等于位错应变能。</a:t>
            </a:r>
          </a:p>
        </p:txBody>
      </p:sp>
      <p:graphicFrame>
        <p:nvGraphicFramePr>
          <p:cNvPr id="713731" name="Object 3"/>
          <p:cNvGraphicFramePr>
            <a:graphicFrameLocks noChangeAspect="1"/>
          </p:cNvGraphicFramePr>
          <p:nvPr/>
        </p:nvGraphicFramePr>
        <p:xfrm>
          <a:off x="4667250" y="3505200"/>
          <a:ext cx="2703513" cy="2879725"/>
        </p:xfrm>
        <a:graphic>
          <a:graphicData uri="http://schemas.openxmlformats.org/presentationml/2006/ole">
            <p:oleObj spid="_x0000_s9218" name="Equation" r:id="rId3" imgW="1752480" imgH="1866600" progId="">
              <p:embed/>
            </p:oleObj>
          </a:graphicData>
        </a:graphic>
      </p:graphicFrame>
      <p:grpSp>
        <p:nvGrpSpPr>
          <p:cNvPr id="2" name="Group 4"/>
          <p:cNvGrpSpPr>
            <a:grpSpLocks/>
          </p:cNvGrpSpPr>
          <p:nvPr/>
        </p:nvGrpSpPr>
        <p:grpSpPr bwMode="auto">
          <a:xfrm>
            <a:off x="1619250" y="3489325"/>
            <a:ext cx="2571750" cy="2911475"/>
            <a:chOff x="1680" y="1968"/>
            <a:chExt cx="1620" cy="1834"/>
          </a:xfrm>
        </p:grpSpPr>
        <p:pic>
          <p:nvPicPr>
            <p:cNvPr id="9222" name="Picture 5" descr="使位错弯曲所需的外力"/>
            <p:cNvPicPr>
              <a:picLocks noChangeAspect="1" noChangeArrowheads="1"/>
            </p:cNvPicPr>
            <p:nvPr/>
          </p:nvPicPr>
          <p:blipFill>
            <a:blip r:embed="rId4" cstate="print"/>
            <a:srcRect/>
            <a:stretch>
              <a:fillRect/>
            </a:stretch>
          </p:blipFill>
          <p:spPr bwMode="auto">
            <a:xfrm>
              <a:off x="1680" y="1968"/>
              <a:ext cx="1620" cy="1470"/>
            </a:xfrm>
            <a:prstGeom prst="rect">
              <a:avLst/>
            </a:prstGeom>
            <a:noFill/>
            <a:ln w="9525">
              <a:noFill/>
              <a:miter lim="800000"/>
              <a:headEnd/>
              <a:tailEnd/>
            </a:ln>
          </p:spPr>
        </p:pic>
        <p:sp>
          <p:nvSpPr>
            <p:cNvPr id="9223" name="Text Box 6"/>
            <p:cNvSpPr txBox="1">
              <a:spLocks noChangeArrowheads="1"/>
            </p:cNvSpPr>
            <p:nvPr/>
          </p:nvSpPr>
          <p:spPr bwMode="auto">
            <a:xfrm>
              <a:off x="1832" y="3552"/>
              <a:ext cx="131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位错的线张力</a:t>
              </a:r>
            </a:p>
          </p:txBody>
        </p:sp>
      </p:grpSp>
      <p:sp>
        <p:nvSpPr>
          <p:cNvPr id="713735" name="WordArt 7"/>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13730">
                                            <p:txEl>
                                              <p:pRg st="1" end="1"/>
                                            </p:txEl>
                                          </p:spTgt>
                                        </p:tgtEl>
                                        <p:attrNameLst>
                                          <p:attrName>style.visibility</p:attrName>
                                        </p:attrNameLst>
                                      </p:cBhvr>
                                      <p:to>
                                        <p:strVal val="visible"/>
                                      </p:to>
                                    </p:set>
                                    <p:animEffect transition="in" filter="wipe(up)">
                                      <p:cBhvr>
                                        <p:cTn id="7" dur="500"/>
                                        <p:tgtEl>
                                          <p:spTgt spid="71373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nodeType="clickEffect">
                                  <p:stCondLst>
                                    <p:cond delay="0"/>
                                  </p:stCondLst>
                                  <p:childTnLst>
                                    <p:set>
                                      <p:cBhvr>
                                        <p:cTn id="16" dur="1" fill="hold">
                                          <p:stCondLst>
                                            <p:cond delay="0"/>
                                          </p:stCondLst>
                                        </p:cTn>
                                        <p:tgtEl>
                                          <p:spTgt spid="713731"/>
                                        </p:tgtEl>
                                        <p:attrNameLst>
                                          <p:attrName>style.visibility</p:attrName>
                                        </p:attrNameLst>
                                      </p:cBhvr>
                                      <p:to>
                                        <p:strVal val="visible"/>
                                      </p:to>
                                    </p:set>
                                    <p:anim calcmode="lin" valueType="num">
                                      <p:cBhvr>
                                        <p:cTn id="17" dur="500" fill="hold"/>
                                        <p:tgtEl>
                                          <p:spTgt spid="713731"/>
                                        </p:tgtEl>
                                        <p:attrNameLst>
                                          <p:attrName>ppt_w</p:attrName>
                                        </p:attrNameLst>
                                      </p:cBhvr>
                                      <p:tavLst>
                                        <p:tav tm="0">
                                          <p:val>
                                            <p:fltVal val="0"/>
                                          </p:val>
                                        </p:tav>
                                        <p:tav tm="100000">
                                          <p:val>
                                            <p:strVal val="#ppt_w"/>
                                          </p:val>
                                        </p:tav>
                                      </p:tavLst>
                                    </p:anim>
                                    <p:anim calcmode="lin" valueType="num">
                                      <p:cBhvr>
                                        <p:cTn id="18" dur="500" fill="hold"/>
                                        <p:tgtEl>
                                          <p:spTgt spid="71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3730"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4754" name="Text Box 2"/>
          <p:cNvSpPr txBox="1">
            <a:spLocks noChangeArrowheads="1"/>
          </p:cNvSpPr>
          <p:nvPr/>
        </p:nvSpPr>
        <p:spPr bwMode="auto">
          <a:xfrm>
            <a:off x="609600" y="1698625"/>
            <a:ext cx="8001000" cy="9683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5. </a:t>
            </a:r>
            <a:r>
              <a:rPr kumimoji="1" lang="zh-CN" altLang="en-US" sz="2400" b="1">
                <a:solidFill>
                  <a:srgbClr val="FB359D"/>
                </a:solidFill>
                <a:latin typeface="宋体" pitchFamily="2" charset="-122"/>
              </a:rPr>
              <a:t>位错之间的相互作用力</a:t>
            </a:r>
          </a:p>
          <a:p>
            <a:pPr algn="l" eaLnBrk="0" hangingPunct="0">
              <a:lnSpc>
                <a:spcPct val="120000"/>
              </a:lnSpc>
              <a:buClr>
                <a:srgbClr val="FF0066"/>
              </a:buClr>
              <a:buFont typeface="Wingdings" pitchFamily="2" charset="2"/>
              <a:buChar char="u"/>
            </a:pPr>
            <a:r>
              <a:rPr kumimoji="1" lang="zh-CN" altLang="en-US" sz="2400" b="1">
                <a:solidFill>
                  <a:srgbClr val="1313FF"/>
                </a:solidFill>
                <a:latin typeface="宋体" pitchFamily="2" charset="-122"/>
              </a:rPr>
              <a:t>（</a:t>
            </a:r>
            <a:r>
              <a:rPr kumimoji="1" lang="en-US" altLang="zh-CN" sz="2400" b="1">
                <a:solidFill>
                  <a:srgbClr val="1313FF"/>
                </a:solidFill>
                <a:latin typeface="宋体" pitchFamily="2" charset="-122"/>
              </a:rPr>
              <a:t>1</a:t>
            </a:r>
            <a:r>
              <a:rPr kumimoji="1" lang="zh-CN" altLang="en-US" sz="2400" b="1">
                <a:solidFill>
                  <a:srgbClr val="1313FF"/>
                </a:solidFill>
                <a:latin typeface="宋体" pitchFamily="2" charset="-122"/>
              </a:rPr>
              <a:t>）两根平行螺位错的交互作用</a:t>
            </a:r>
          </a:p>
        </p:txBody>
      </p:sp>
      <p:grpSp>
        <p:nvGrpSpPr>
          <p:cNvPr id="2" name="Group 3"/>
          <p:cNvGrpSpPr>
            <a:grpSpLocks/>
          </p:cNvGrpSpPr>
          <p:nvPr/>
        </p:nvGrpSpPr>
        <p:grpSpPr bwMode="auto">
          <a:xfrm>
            <a:off x="1443038" y="2930525"/>
            <a:ext cx="6103937" cy="3241675"/>
            <a:chOff x="909" y="1366"/>
            <a:chExt cx="3845" cy="2042"/>
          </a:xfrm>
        </p:grpSpPr>
        <p:pic>
          <p:nvPicPr>
            <p:cNvPr id="67589" name="Picture 4" descr="平行螺型位错的相互作用"/>
            <p:cNvPicPr>
              <a:picLocks noChangeAspect="1" noChangeArrowheads="1"/>
            </p:cNvPicPr>
            <p:nvPr/>
          </p:nvPicPr>
          <p:blipFill>
            <a:blip r:embed="rId2" cstate="print"/>
            <a:srcRect/>
            <a:stretch>
              <a:fillRect/>
            </a:stretch>
          </p:blipFill>
          <p:spPr bwMode="auto">
            <a:xfrm>
              <a:off x="909" y="1366"/>
              <a:ext cx="3845" cy="1587"/>
            </a:xfrm>
            <a:prstGeom prst="rect">
              <a:avLst/>
            </a:prstGeom>
            <a:noFill/>
            <a:ln w="9525">
              <a:noFill/>
              <a:miter lim="800000"/>
              <a:headEnd/>
              <a:tailEnd/>
            </a:ln>
          </p:spPr>
        </p:pic>
        <p:sp>
          <p:nvSpPr>
            <p:cNvPr id="67590" name="Text Box 5"/>
            <p:cNvSpPr txBox="1">
              <a:spLocks noChangeArrowheads="1"/>
            </p:cNvSpPr>
            <p:nvPr/>
          </p:nvSpPr>
          <p:spPr bwMode="auto">
            <a:xfrm>
              <a:off x="1750" y="3120"/>
              <a:ext cx="2164" cy="288"/>
            </a:xfrm>
            <a:prstGeom prst="rect">
              <a:avLst/>
            </a:prstGeom>
            <a:noFill/>
            <a:ln w="9525">
              <a:noFill/>
              <a:miter lim="800000"/>
              <a:headEnd/>
              <a:tailEnd/>
            </a:ln>
          </p:spPr>
          <p:txBody>
            <a:bodyPr wrap="none">
              <a:spAutoFit/>
            </a:bodyPr>
            <a:lstStyle/>
            <a:p>
              <a:pPr algn="l"/>
              <a:r>
                <a:rPr kumimoji="1" lang="zh-CN" altLang="en-US" sz="2000">
                  <a:solidFill>
                    <a:srgbClr val="101016"/>
                  </a:solidFill>
                  <a:latin typeface="宋体" pitchFamily="2" charset="-122"/>
                </a:rPr>
                <a:t>图</a:t>
              </a:r>
              <a:r>
                <a:rPr kumimoji="1" lang="zh-CN" altLang="en-US" sz="2000">
                  <a:solidFill>
                    <a:srgbClr val="101016"/>
                  </a:solidFill>
                  <a:latin typeface="Times New Roman" pitchFamily="18" charset="0"/>
                </a:rPr>
                <a:t>  </a:t>
              </a:r>
              <a:r>
                <a:rPr kumimoji="1" lang="zh-CN" altLang="en-US" sz="2000">
                  <a:solidFill>
                    <a:srgbClr val="101016"/>
                  </a:solidFill>
                  <a:latin typeface="宋体" pitchFamily="2" charset="-122"/>
                </a:rPr>
                <a:t>平行螺型位错的相互作用</a:t>
              </a:r>
              <a:r>
                <a:rPr kumimoji="1" lang="zh-CN" altLang="en-US" sz="2400">
                  <a:latin typeface="Times New Roman" pitchFamily="18" charset="0"/>
                </a:rPr>
                <a:t> </a:t>
              </a:r>
            </a:p>
          </p:txBody>
        </p:sp>
      </p:grpSp>
      <p:sp>
        <p:nvSpPr>
          <p:cNvPr id="714758" name="WordArt 6"/>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14754">
                                            <p:txEl>
                                              <p:pRg st="1" end="1"/>
                                            </p:txEl>
                                          </p:spTgt>
                                        </p:tgtEl>
                                        <p:attrNameLst>
                                          <p:attrName>style.visibility</p:attrName>
                                        </p:attrNameLst>
                                      </p:cBhvr>
                                      <p:to>
                                        <p:strVal val="visible"/>
                                      </p:to>
                                    </p:set>
                                    <p:anim calcmode="lin" valueType="num">
                                      <p:cBhvr>
                                        <p:cTn id="7" dur="1000" fill="hold"/>
                                        <p:tgtEl>
                                          <p:spTgt spid="714754">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14754">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14754">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4754"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4" name="Group 4"/>
          <p:cNvGrpSpPr>
            <a:grpSpLocks/>
          </p:cNvGrpSpPr>
          <p:nvPr/>
        </p:nvGrpSpPr>
        <p:grpSpPr bwMode="auto">
          <a:xfrm>
            <a:off x="-14288" y="-8761413"/>
            <a:ext cx="9172576" cy="24380826"/>
            <a:chOff x="-3" y="1502"/>
            <a:chExt cx="5778" cy="15358"/>
          </a:xfrm>
        </p:grpSpPr>
        <p:sp>
          <p:nvSpPr>
            <p:cNvPr id="10248" name="Rectangle 5"/>
            <p:cNvSpPr>
              <a:spLocks noChangeArrowheads="1"/>
            </p:cNvSpPr>
            <p:nvPr/>
          </p:nvSpPr>
          <p:spPr bwMode="auto">
            <a:xfrm>
              <a:off x="0" y="1505"/>
              <a:ext cx="5760" cy="1505"/>
            </a:xfrm>
            <a:prstGeom prst="rect">
              <a:avLst/>
            </a:prstGeom>
            <a:noFill/>
            <a:ln w="9525">
              <a:noFill/>
              <a:miter lim="800000"/>
              <a:headEnd/>
              <a:tailEnd/>
            </a:ln>
          </p:spPr>
          <p:txBody>
            <a:bodyPr>
              <a:spAutoFit/>
            </a:bodyPr>
            <a:lstStyle/>
            <a:p>
              <a:endParaRPr lang="zh-CN" altLang="en-US"/>
            </a:p>
          </p:txBody>
        </p:sp>
        <p:grpSp>
          <p:nvGrpSpPr>
            <p:cNvPr id="10249" name="Group 6"/>
            <p:cNvGrpSpPr>
              <a:grpSpLocks/>
            </p:cNvGrpSpPr>
            <p:nvPr/>
          </p:nvGrpSpPr>
          <p:grpSpPr bwMode="auto">
            <a:xfrm>
              <a:off x="-3" y="1502"/>
              <a:ext cx="5778" cy="15358"/>
              <a:chOff x="-3" y="1502"/>
              <a:chExt cx="5778" cy="15358"/>
            </a:xfrm>
          </p:grpSpPr>
          <p:grpSp>
            <p:nvGrpSpPr>
              <p:cNvPr id="10250" name="Group 7"/>
              <p:cNvGrpSpPr>
                <a:grpSpLocks/>
              </p:cNvGrpSpPr>
              <p:nvPr/>
            </p:nvGrpSpPr>
            <p:grpSpPr bwMode="auto">
              <a:xfrm>
                <a:off x="0" y="1505"/>
                <a:ext cx="5772" cy="15352"/>
                <a:chOff x="0" y="1505"/>
                <a:chExt cx="5772" cy="15352"/>
              </a:xfrm>
            </p:grpSpPr>
            <p:grpSp>
              <p:nvGrpSpPr>
                <p:cNvPr id="10252" name="Group 8"/>
                <p:cNvGrpSpPr>
                  <a:grpSpLocks/>
                </p:cNvGrpSpPr>
                <p:nvPr/>
              </p:nvGrpSpPr>
              <p:grpSpPr bwMode="auto">
                <a:xfrm>
                  <a:off x="0" y="1505"/>
                  <a:ext cx="5772" cy="15352"/>
                  <a:chOff x="-3" y="1502"/>
                  <a:chExt cx="5772" cy="15352"/>
                </a:xfrm>
              </p:grpSpPr>
              <p:grpSp>
                <p:nvGrpSpPr>
                  <p:cNvPr id="10254" name="Group 9"/>
                  <p:cNvGrpSpPr>
                    <a:grpSpLocks/>
                  </p:cNvGrpSpPr>
                  <p:nvPr/>
                </p:nvGrpSpPr>
                <p:grpSpPr bwMode="auto">
                  <a:xfrm>
                    <a:off x="0" y="1505"/>
                    <a:ext cx="5766" cy="15346"/>
                    <a:chOff x="0" y="1505"/>
                    <a:chExt cx="5766" cy="15346"/>
                  </a:xfrm>
                </p:grpSpPr>
                <p:grpSp>
                  <p:nvGrpSpPr>
                    <p:cNvPr id="10256" name="Group 10"/>
                    <p:cNvGrpSpPr>
                      <a:grpSpLocks/>
                    </p:cNvGrpSpPr>
                    <p:nvPr/>
                  </p:nvGrpSpPr>
                  <p:grpSpPr bwMode="auto">
                    <a:xfrm>
                      <a:off x="0" y="1505"/>
                      <a:ext cx="5766" cy="15346"/>
                      <a:chOff x="-3" y="16845"/>
                      <a:chExt cx="5766" cy="15346"/>
                    </a:xfrm>
                  </p:grpSpPr>
                  <p:sp>
                    <p:nvSpPr>
                      <p:cNvPr id="10258" name="Rectangle 11"/>
                      <p:cNvSpPr>
                        <a:spLocks noChangeArrowheads="1"/>
                      </p:cNvSpPr>
                      <p:nvPr/>
                    </p:nvSpPr>
                    <p:spPr bwMode="auto">
                      <a:xfrm>
                        <a:off x="0" y="16848"/>
                        <a:ext cx="5760" cy="15343"/>
                      </a:xfrm>
                      <a:prstGeom prst="rect">
                        <a:avLst/>
                      </a:prstGeom>
                      <a:noFill/>
                      <a:ln w="9525">
                        <a:noFill/>
                        <a:miter lim="800000"/>
                        <a:headEnd/>
                        <a:tailEnd/>
                      </a:ln>
                    </p:spPr>
                    <p:txBody>
                      <a:bodyPr>
                        <a:spAutoFit/>
                      </a:bodyPr>
                      <a:lstStyle/>
                      <a:p>
                        <a:endParaRPr lang="zh-CN" altLang="en-US"/>
                      </a:p>
                    </p:txBody>
                  </p:sp>
                  <p:grpSp>
                    <p:nvGrpSpPr>
                      <p:cNvPr id="10259" name="Group 12"/>
                      <p:cNvGrpSpPr>
                        <a:grpSpLocks/>
                      </p:cNvGrpSpPr>
                      <p:nvPr/>
                    </p:nvGrpSpPr>
                    <p:grpSpPr bwMode="auto">
                      <a:xfrm>
                        <a:off x="-3" y="16845"/>
                        <a:ext cx="5766" cy="380"/>
                        <a:chOff x="-3" y="16845"/>
                        <a:chExt cx="5766" cy="380"/>
                      </a:xfrm>
                    </p:grpSpPr>
                    <p:grpSp>
                      <p:nvGrpSpPr>
                        <p:cNvPr id="10260" name="Group 13"/>
                        <p:cNvGrpSpPr>
                          <a:grpSpLocks/>
                        </p:cNvGrpSpPr>
                        <p:nvPr/>
                      </p:nvGrpSpPr>
                      <p:grpSpPr bwMode="auto">
                        <a:xfrm>
                          <a:off x="0" y="16848"/>
                          <a:ext cx="5760" cy="374"/>
                          <a:chOff x="0" y="16848"/>
                          <a:chExt cx="5760" cy="374"/>
                        </a:xfrm>
                      </p:grpSpPr>
                      <p:sp>
                        <p:nvSpPr>
                          <p:cNvPr id="10262" name="Rectangle 14"/>
                          <p:cNvSpPr>
                            <a:spLocks noChangeArrowheads="1"/>
                          </p:cNvSpPr>
                          <p:nvPr/>
                        </p:nvSpPr>
                        <p:spPr bwMode="auto">
                          <a:xfrm>
                            <a:off x="0" y="16848"/>
                            <a:ext cx="5760" cy="374"/>
                          </a:xfrm>
                          <a:prstGeom prst="rect">
                            <a:avLst/>
                          </a:prstGeom>
                          <a:noFill/>
                          <a:ln w="9525">
                            <a:noFill/>
                            <a:miter lim="800000"/>
                            <a:headEnd/>
                            <a:tailEnd/>
                          </a:ln>
                        </p:spPr>
                        <p:txBody>
                          <a:bodyPr/>
                          <a:lstStyle/>
                          <a:p>
                            <a:pPr algn="ctr"/>
                            <a:r>
                              <a:rPr kumimoji="1" lang="zh-CN" altLang="en-US" sz="900">
                                <a:latin typeface="宋体" pitchFamily="2" charset="-122"/>
                              </a:rPr>
                              <a:t>异号刃位错的交互作用</a:t>
                            </a:r>
                            <a:r>
                              <a:rPr kumimoji="1" lang="zh-CN" altLang="en-US" sz="900">
                                <a:latin typeface="Times New Roman" pitchFamily="18" charset="0"/>
                              </a:rPr>
                              <a:t> </a:t>
                            </a:r>
                          </a:p>
                          <a:p>
                            <a:pPr algn="ctr" eaLnBrk="0" hangingPunct="0"/>
                            <a:endParaRPr kumimoji="1" lang="en-US" altLang="zh-CN" sz="2400">
                              <a:latin typeface="Times New Roman" pitchFamily="18" charset="0"/>
                            </a:endParaRPr>
                          </a:p>
                        </p:txBody>
                      </p:sp>
                      <p:sp>
                        <p:nvSpPr>
                          <p:cNvPr id="10263" name="Rectangle 15"/>
                          <p:cNvSpPr>
                            <a:spLocks noChangeArrowheads="1"/>
                          </p:cNvSpPr>
                          <p:nvPr/>
                        </p:nvSpPr>
                        <p:spPr bwMode="auto">
                          <a:xfrm>
                            <a:off x="0" y="16848"/>
                            <a:ext cx="5760" cy="374"/>
                          </a:xfrm>
                          <a:prstGeom prst="rect">
                            <a:avLst/>
                          </a:prstGeom>
                          <a:noFill/>
                          <a:ln w="7">
                            <a:solidFill>
                              <a:srgbClr val="0033CC"/>
                            </a:solidFill>
                            <a:miter lim="800000"/>
                            <a:headEnd/>
                            <a:tailEnd/>
                          </a:ln>
                        </p:spPr>
                        <p:txBody>
                          <a:bodyPr wrap="none"/>
                          <a:lstStyle/>
                          <a:p>
                            <a:endParaRPr lang="zh-CN" altLang="en-US"/>
                          </a:p>
                        </p:txBody>
                      </p:sp>
                    </p:grpSp>
                    <p:sp>
                      <p:nvSpPr>
                        <p:cNvPr id="10261" name="Rectangle 16"/>
                        <p:cNvSpPr>
                          <a:spLocks noChangeArrowheads="1"/>
                        </p:cNvSpPr>
                        <p:nvPr/>
                      </p:nvSpPr>
                      <p:spPr bwMode="auto">
                        <a:xfrm>
                          <a:off x="-3" y="16845"/>
                          <a:ext cx="5766" cy="380"/>
                        </a:xfrm>
                        <a:prstGeom prst="rect">
                          <a:avLst/>
                        </a:prstGeom>
                        <a:noFill/>
                        <a:ln w="11112">
                          <a:solidFill>
                            <a:srgbClr val="0066CC"/>
                          </a:solidFill>
                          <a:miter lim="800000"/>
                          <a:headEnd/>
                          <a:tailEnd/>
                        </a:ln>
                      </p:spPr>
                      <p:txBody>
                        <a:bodyPr wrap="none"/>
                        <a:lstStyle/>
                        <a:p>
                          <a:endParaRPr lang="zh-CN" altLang="en-US"/>
                        </a:p>
                      </p:txBody>
                    </p:sp>
                  </p:grpSp>
                </p:grpSp>
                <p:sp>
                  <p:nvSpPr>
                    <p:cNvPr id="10257" name="Rectangle 17"/>
                    <p:cNvSpPr>
                      <a:spLocks noChangeArrowheads="1"/>
                    </p:cNvSpPr>
                    <p:nvPr/>
                  </p:nvSpPr>
                  <p:spPr bwMode="auto">
                    <a:xfrm>
                      <a:off x="0" y="1505"/>
                      <a:ext cx="5766" cy="15346"/>
                    </a:xfrm>
                    <a:prstGeom prst="rect">
                      <a:avLst/>
                    </a:prstGeom>
                    <a:noFill/>
                    <a:ln w="7">
                      <a:solidFill>
                        <a:srgbClr val="A0A0A0"/>
                      </a:solidFill>
                      <a:miter lim="800000"/>
                      <a:headEnd/>
                      <a:tailEnd/>
                    </a:ln>
                  </p:spPr>
                  <p:txBody>
                    <a:bodyPr wrap="none"/>
                    <a:lstStyle/>
                    <a:p>
                      <a:endParaRPr lang="zh-CN" altLang="en-US"/>
                    </a:p>
                  </p:txBody>
                </p:sp>
              </p:grpSp>
              <p:sp>
                <p:nvSpPr>
                  <p:cNvPr id="10255" name="Rectangle 18"/>
                  <p:cNvSpPr>
                    <a:spLocks noChangeArrowheads="1"/>
                  </p:cNvSpPr>
                  <p:nvPr/>
                </p:nvSpPr>
                <p:spPr bwMode="auto">
                  <a:xfrm>
                    <a:off x="-3" y="1502"/>
                    <a:ext cx="5772" cy="15352"/>
                  </a:xfrm>
                  <a:prstGeom prst="rect">
                    <a:avLst/>
                  </a:prstGeom>
                  <a:noFill/>
                  <a:ln w="11112">
                    <a:solidFill>
                      <a:srgbClr val="DCC2A7"/>
                    </a:solidFill>
                    <a:miter lim="800000"/>
                    <a:headEnd/>
                    <a:tailEnd/>
                  </a:ln>
                </p:spPr>
                <p:txBody>
                  <a:bodyPr wrap="none"/>
                  <a:lstStyle/>
                  <a:p>
                    <a:endParaRPr lang="zh-CN" altLang="en-US"/>
                  </a:p>
                </p:txBody>
              </p:sp>
            </p:grpSp>
            <p:sp>
              <p:nvSpPr>
                <p:cNvPr id="10253" name="Rectangle 19"/>
                <p:cNvSpPr>
                  <a:spLocks noChangeArrowheads="1"/>
                </p:cNvSpPr>
                <p:nvPr/>
              </p:nvSpPr>
              <p:spPr bwMode="auto">
                <a:xfrm>
                  <a:off x="0" y="1505"/>
                  <a:ext cx="5772" cy="15352"/>
                </a:xfrm>
                <a:prstGeom prst="rect">
                  <a:avLst/>
                </a:prstGeom>
                <a:noFill/>
                <a:ln w="7">
                  <a:solidFill>
                    <a:srgbClr val="A0A0A0"/>
                  </a:solidFill>
                  <a:miter lim="800000"/>
                  <a:headEnd/>
                  <a:tailEnd/>
                </a:ln>
              </p:spPr>
              <p:txBody>
                <a:bodyPr wrap="none"/>
                <a:lstStyle/>
                <a:p>
                  <a:endParaRPr lang="zh-CN" altLang="en-US"/>
                </a:p>
              </p:txBody>
            </p:sp>
          </p:grpSp>
          <p:sp>
            <p:nvSpPr>
              <p:cNvPr id="10251" name="Rectangle 20"/>
              <p:cNvSpPr>
                <a:spLocks noChangeArrowheads="1"/>
              </p:cNvSpPr>
              <p:nvPr/>
            </p:nvSpPr>
            <p:spPr bwMode="auto">
              <a:xfrm>
                <a:off x="-3" y="1502"/>
                <a:ext cx="5778" cy="15358"/>
              </a:xfrm>
              <a:prstGeom prst="rect">
                <a:avLst/>
              </a:prstGeom>
              <a:noFill/>
              <a:ln w="11112">
                <a:solidFill>
                  <a:srgbClr val="C69C6D"/>
                </a:solidFill>
                <a:miter lim="800000"/>
                <a:headEnd/>
                <a:tailEnd/>
              </a:ln>
            </p:spPr>
            <p:txBody>
              <a:bodyPr wrap="none"/>
              <a:lstStyle/>
              <a:p>
                <a:endParaRPr lang="zh-CN" altLang="en-US"/>
              </a:p>
            </p:txBody>
          </p:sp>
        </p:grpSp>
      </p:grpSp>
      <p:sp>
        <p:nvSpPr>
          <p:cNvPr id="10245" name="Text Box 21"/>
          <p:cNvSpPr txBox="1">
            <a:spLocks noChangeArrowheads="1"/>
          </p:cNvSpPr>
          <p:nvPr/>
        </p:nvSpPr>
        <p:spPr bwMode="auto">
          <a:xfrm>
            <a:off x="2117725" y="5851525"/>
            <a:ext cx="4756150" cy="39687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同号刃性位错异号刃位错的交互作用</a:t>
            </a:r>
          </a:p>
        </p:txBody>
      </p:sp>
      <p:sp>
        <p:nvSpPr>
          <p:cNvPr id="10246" name="Text Box 22"/>
          <p:cNvSpPr txBox="1">
            <a:spLocks noChangeArrowheads="1"/>
          </p:cNvSpPr>
          <p:nvPr/>
        </p:nvSpPr>
        <p:spPr bwMode="auto">
          <a:xfrm>
            <a:off x="533400" y="1450975"/>
            <a:ext cx="7651750" cy="5302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zh-CN" altLang="en-US" sz="2400" b="1">
                <a:solidFill>
                  <a:srgbClr val="1313FF"/>
                </a:solidFill>
                <a:latin typeface="宋体" pitchFamily="2" charset="-122"/>
              </a:rPr>
              <a:t>（</a:t>
            </a:r>
            <a:r>
              <a:rPr kumimoji="1" lang="en-US" altLang="zh-CN" sz="2400" b="1">
                <a:solidFill>
                  <a:srgbClr val="1313FF"/>
                </a:solidFill>
                <a:latin typeface="宋体" pitchFamily="2" charset="-122"/>
              </a:rPr>
              <a:t>2</a:t>
            </a:r>
            <a:r>
              <a:rPr kumimoji="1" lang="zh-CN" altLang="en-US" sz="2400" b="1">
                <a:solidFill>
                  <a:srgbClr val="1313FF"/>
                </a:solidFill>
                <a:latin typeface="宋体" pitchFamily="2" charset="-122"/>
              </a:rPr>
              <a:t>）两平行刃位错的交互作用</a:t>
            </a:r>
          </a:p>
        </p:txBody>
      </p:sp>
      <p:sp>
        <p:nvSpPr>
          <p:cNvPr id="715799" name="WordArt 2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ontrols>
      <p:control spid="10242" name="ShockwaveFlash1" r:id="rId2" imgW="3734321" imgH="3390476"/>
      <p:control spid="10243" name="ShockwaveFlash2" r:id="rId3" imgW="3657143" imgH="3428571"/>
    </p:controls>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03" name="Rectangle 3"/>
          <p:cNvSpPr>
            <a:spLocks noChangeArrowheads="1"/>
          </p:cNvSpPr>
          <p:nvPr/>
        </p:nvSpPr>
        <p:spPr bwMode="auto">
          <a:xfrm>
            <a:off x="457200" y="2133600"/>
            <a:ext cx="8153400" cy="40354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实际晶体结构中，位错的柏氏矢量不能是任意的，它要符合晶体的结构条件和能量条件。</a:t>
            </a:r>
          </a:p>
          <a:p>
            <a:pPr algn="l">
              <a:lnSpc>
                <a:spcPct val="120000"/>
              </a:lnSpc>
              <a:buClr>
                <a:srgbClr val="FF0066"/>
              </a:buClr>
              <a:buSzPct val="80000"/>
              <a:buFont typeface="Wingdings" pitchFamily="2" charset="2"/>
              <a:buChar char="u"/>
            </a:pPr>
            <a:r>
              <a:rPr kumimoji="1" lang="zh-CN" altLang="en-US" sz="2400" b="1">
                <a:solidFill>
                  <a:srgbClr val="000000"/>
                </a:solidFill>
                <a:latin typeface="宋体" pitchFamily="2" charset="-122"/>
              </a:rPr>
              <a:t>晶体结构条件是指柏氏矢量必须连接一个原子平衡位置到另一平衡位置。</a:t>
            </a:r>
          </a:p>
          <a:p>
            <a:pPr algn="l">
              <a:lnSpc>
                <a:spcPct val="120000"/>
              </a:lnSpc>
              <a:buClr>
                <a:srgbClr val="FF0066"/>
              </a:buClr>
              <a:buSzPct val="80000"/>
              <a:buFont typeface="Wingdings" pitchFamily="2" charset="2"/>
              <a:buChar char="u"/>
            </a:pPr>
            <a:r>
              <a:rPr kumimoji="1" lang="zh-CN" altLang="en-US" sz="2400" b="1">
                <a:solidFill>
                  <a:srgbClr val="1313FF"/>
                </a:solidFill>
                <a:latin typeface="宋体" pitchFamily="2" charset="-122"/>
              </a:rPr>
              <a:t>在某一种晶体结构中，力学平衡位置很多，故柏氏矢量可取很多；但从能量条件看，由于位错能量正比于</a:t>
            </a:r>
            <a:r>
              <a:rPr kumimoji="1" lang="en-US" altLang="zh-CN" sz="2400" b="1">
                <a:solidFill>
                  <a:srgbClr val="1313FF"/>
                </a:solidFill>
                <a:latin typeface="宋体" pitchFamily="2" charset="-122"/>
              </a:rPr>
              <a:t>b</a:t>
            </a:r>
            <a:r>
              <a:rPr kumimoji="1" lang="en-US" altLang="zh-CN" sz="2400" b="1" baseline="30000">
                <a:solidFill>
                  <a:srgbClr val="1313FF"/>
                </a:solidFill>
                <a:latin typeface="宋体" pitchFamily="2" charset="-122"/>
              </a:rPr>
              <a:t>2</a:t>
            </a:r>
            <a:r>
              <a:rPr kumimoji="1" lang="zh-CN" altLang="en-US" sz="2400" b="1">
                <a:solidFill>
                  <a:srgbClr val="1313FF"/>
                </a:solidFill>
                <a:latin typeface="宋体" pitchFamily="2" charset="-122"/>
              </a:rPr>
              <a:t>，柏氏矢量</a:t>
            </a:r>
            <a:r>
              <a:rPr kumimoji="1" lang="en-US" altLang="zh-CN" sz="2400" b="1">
                <a:solidFill>
                  <a:srgbClr val="1313FF"/>
                </a:solidFill>
                <a:latin typeface="宋体" pitchFamily="2" charset="-122"/>
              </a:rPr>
              <a:t>b</a:t>
            </a:r>
            <a:r>
              <a:rPr kumimoji="1" lang="zh-CN" altLang="en-US" sz="2400" b="1">
                <a:solidFill>
                  <a:srgbClr val="1313FF"/>
                </a:solidFill>
                <a:latin typeface="宋体" pitchFamily="2" charset="-122"/>
              </a:rPr>
              <a:t>越小越好。</a:t>
            </a:r>
            <a:r>
              <a:rPr kumimoji="1" lang="zh-CN" altLang="en-US" sz="2400" b="1">
                <a:solidFill>
                  <a:srgbClr val="000000"/>
                </a:solidFill>
                <a:latin typeface="宋体" pitchFamily="2" charset="-122"/>
              </a:rPr>
              <a:t> </a:t>
            </a:r>
          </a:p>
          <a:p>
            <a:pPr algn="l">
              <a:lnSpc>
                <a:spcPct val="120000"/>
              </a:lnSpc>
              <a:buClr>
                <a:srgbClr val="FF0066"/>
              </a:buClr>
              <a:buSzPct val="80000"/>
              <a:buFont typeface="Wingdings" pitchFamily="2" charset="2"/>
              <a:buChar char="u"/>
            </a:pPr>
            <a:r>
              <a:rPr kumimoji="1" lang="zh-CN" altLang="en-US" sz="2400" b="1">
                <a:solidFill>
                  <a:srgbClr val="000000"/>
                </a:solidFill>
                <a:latin typeface="宋体" pitchFamily="2" charset="-122"/>
              </a:rPr>
              <a:t>正因为</a:t>
            </a:r>
            <a:r>
              <a:rPr kumimoji="1" lang="en-US" altLang="zh-CN" sz="2400" b="1">
                <a:solidFill>
                  <a:srgbClr val="000000"/>
                </a:solidFill>
                <a:latin typeface="宋体" pitchFamily="2" charset="-122"/>
              </a:rPr>
              <a:t>b</a:t>
            </a:r>
            <a:r>
              <a:rPr kumimoji="1" lang="zh-CN" altLang="en-US" sz="2400" b="1">
                <a:solidFill>
                  <a:srgbClr val="000000"/>
                </a:solidFill>
                <a:latin typeface="宋体" pitchFamily="2" charset="-122"/>
              </a:rPr>
              <a:t>既要符合结构条件又要符合能量条件，因而实际晶体中存在的位错的柏氏矢量限于少数最短的点阵矢量。</a:t>
            </a:r>
            <a:r>
              <a:rPr kumimoji="1" lang="zh-CN" altLang="en-US" sz="2400">
                <a:solidFill>
                  <a:srgbClr val="000000"/>
                </a:solidFill>
                <a:latin typeface="宋体" pitchFamily="2" charset="-122"/>
              </a:rPr>
              <a:t> </a:t>
            </a:r>
          </a:p>
        </p:txBody>
      </p:sp>
      <p:sp>
        <p:nvSpPr>
          <p:cNvPr id="716805" name="WordArt 5"/>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grpSp>
        <p:nvGrpSpPr>
          <p:cNvPr id="68612" name="Group 6"/>
          <p:cNvGrpSpPr>
            <a:grpSpLocks/>
          </p:cNvGrpSpPr>
          <p:nvPr/>
        </p:nvGrpSpPr>
        <p:grpSpPr bwMode="auto">
          <a:xfrm>
            <a:off x="457200" y="1447800"/>
            <a:ext cx="7391400" cy="604838"/>
            <a:chOff x="240" y="1011"/>
            <a:chExt cx="4656" cy="381"/>
          </a:xfrm>
        </p:grpSpPr>
        <p:sp>
          <p:nvSpPr>
            <p:cNvPr id="68613" name="Rectangle 7"/>
            <p:cNvSpPr>
              <a:spLocks noChangeArrowheads="1"/>
            </p:cNvSpPr>
            <p:nvPr/>
          </p:nvSpPr>
          <p:spPr bwMode="auto">
            <a:xfrm>
              <a:off x="336" y="1011"/>
              <a:ext cx="4560" cy="381"/>
            </a:xfrm>
            <a:prstGeom prst="rect">
              <a:avLst/>
            </a:prstGeom>
            <a:noFill/>
            <a:ln w="9525">
              <a:noFill/>
              <a:miter lim="800000"/>
              <a:headEnd/>
              <a:tailEnd/>
            </a:ln>
          </p:spPr>
          <p:txBody>
            <a:bodyPr>
              <a:spAutoFit/>
            </a:bodyPr>
            <a:lstStyle/>
            <a:p>
              <a:pPr algn="l">
                <a:lnSpc>
                  <a:spcPct val="120000"/>
                </a:lnSpc>
              </a:pPr>
              <a:r>
                <a:rPr lang="en-US" altLang="zh-CN" sz="2800" b="1">
                  <a:solidFill>
                    <a:srgbClr val="FF0066"/>
                  </a:solidFill>
                  <a:latin typeface="Times New Roman" pitchFamily="18" charset="0"/>
                </a:rPr>
                <a:t>§2.2.4 </a:t>
              </a:r>
              <a:r>
                <a:rPr lang="zh-CN" altLang="en-US" sz="2800" b="1">
                  <a:solidFill>
                    <a:srgbClr val="FF0066"/>
                  </a:solidFill>
                  <a:latin typeface="Times New Roman" pitchFamily="18" charset="0"/>
                </a:rPr>
                <a:t>实际晶体中的位错</a:t>
              </a:r>
            </a:p>
          </p:txBody>
        </p:sp>
        <p:pic>
          <p:nvPicPr>
            <p:cNvPr id="68614" name="Picture 8" descr="title1"/>
            <p:cNvPicPr>
              <a:picLocks noChangeAspect="1" noChangeArrowheads="1" noCrop="1"/>
            </p:cNvPicPr>
            <p:nvPr/>
          </p:nvPicPr>
          <p:blipFill>
            <a:blip r:embed="rId2" cstate="print"/>
            <a:srcRect/>
            <a:stretch>
              <a:fillRect/>
            </a:stretch>
          </p:blipFill>
          <p:spPr bwMode="auto">
            <a:xfrm>
              <a:off x="240" y="1152"/>
              <a:ext cx="156" cy="162"/>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16803">
                                            <p:txEl>
                                              <p:pRg st="0" end="0"/>
                                            </p:txEl>
                                          </p:spTgt>
                                        </p:tgtEl>
                                        <p:attrNameLst>
                                          <p:attrName>style.visibility</p:attrName>
                                        </p:attrNameLst>
                                      </p:cBhvr>
                                      <p:to>
                                        <p:strVal val="visible"/>
                                      </p:to>
                                    </p:set>
                                    <p:anim calcmode="lin" valueType="num">
                                      <p:cBhvr>
                                        <p:cTn id="7" dur="1000" fill="hold"/>
                                        <p:tgtEl>
                                          <p:spTgt spid="71680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71680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71680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16803">
                                            <p:txEl>
                                              <p:pRg st="1" end="1"/>
                                            </p:txEl>
                                          </p:spTgt>
                                        </p:tgtEl>
                                        <p:attrNameLst>
                                          <p:attrName>style.visibility</p:attrName>
                                        </p:attrNameLst>
                                      </p:cBhvr>
                                      <p:to>
                                        <p:strVal val="visible"/>
                                      </p:to>
                                    </p:set>
                                    <p:anim calcmode="lin" valueType="num">
                                      <p:cBhvr>
                                        <p:cTn id="14" dur="1000" fill="hold"/>
                                        <p:tgtEl>
                                          <p:spTgt spid="71680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71680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71680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16803">
                                            <p:txEl>
                                              <p:pRg st="2" end="2"/>
                                            </p:txEl>
                                          </p:spTgt>
                                        </p:tgtEl>
                                        <p:attrNameLst>
                                          <p:attrName>style.visibility</p:attrName>
                                        </p:attrNameLst>
                                      </p:cBhvr>
                                      <p:to>
                                        <p:strVal val="visible"/>
                                      </p:to>
                                    </p:set>
                                    <p:anim calcmode="lin" valueType="num">
                                      <p:cBhvr>
                                        <p:cTn id="21" dur="1000" fill="hold"/>
                                        <p:tgtEl>
                                          <p:spTgt spid="71680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71680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71680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16803">
                                            <p:txEl>
                                              <p:pRg st="3" end="3"/>
                                            </p:txEl>
                                          </p:spTgt>
                                        </p:tgtEl>
                                        <p:attrNameLst>
                                          <p:attrName>style.visibility</p:attrName>
                                        </p:attrNameLst>
                                      </p:cBhvr>
                                      <p:to>
                                        <p:strVal val="visible"/>
                                      </p:to>
                                    </p:set>
                                    <p:anim calcmode="lin" valueType="num">
                                      <p:cBhvr>
                                        <p:cTn id="28" dur="1000" fill="hold"/>
                                        <p:tgtEl>
                                          <p:spTgt spid="71680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71680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7168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03" grpId="0" build="p"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1066800" y="2057400"/>
            <a:ext cx="6953250" cy="4064000"/>
            <a:chOff x="672" y="1056"/>
            <a:chExt cx="4380" cy="2560"/>
          </a:xfrm>
        </p:grpSpPr>
        <p:grpSp>
          <p:nvGrpSpPr>
            <p:cNvPr id="69638" name="Group 58"/>
            <p:cNvGrpSpPr>
              <a:grpSpLocks/>
            </p:cNvGrpSpPr>
            <p:nvPr/>
          </p:nvGrpSpPr>
          <p:grpSpPr bwMode="auto">
            <a:xfrm>
              <a:off x="672" y="1056"/>
              <a:ext cx="4380" cy="2560"/>
              <a:chOff x="672" y="1008"/>
              <a:chExt cx="4380" cy="2560"/>
            </a:xfrm>
          </p:grpSpPr>
          <p:sp>
            <p:nvSpPr>
              <p:cNvPr id="69650" name="Rectangle 3"/>
              <p:cNvSpPr>
                <a:spLocks noChangeArrowheads="1"/>
              </p:cNvSpPr>
              <p:nvPr/>
            </p:nvSpPr>
            <p:spPr bwMode="auto">
              <a:xfrm>
                <a:off x="4284" y="3056"/>
                <a:ext cx="768" cy="512"/>
              </a:xfrm>
              <a:prstGeom prst="rect">
                <a:avLst/>
              </a:prstGeom>
              <a:noFill/>
              <a:ln w="9525">
                <a:noFill/>
                <a:miter lim="800000"/>
                <a:headEnd/>
                <a:tailEnd/>
              </a:ln>
            </p:spPr>
            <p:txBody>
              <a:bodyPr/>
              <a:lstStyle/>
              <a:p>
                <a:pPr algn="l">
                  <a:spcBef>
                    <a:spcPct val="20000"/>
                  </a:spcBef>
                </a:pPr>
                <a:r>
                  <a:rPr lang="en-US" altLang="zh-CN" sz="2800">
                    <a:solidFill>
                      <a:srgbClr val="101016"/>
                    </a:solidFill>
                  </a:rPr>
                  <a:t>3</a:t>
                </a:r>
              </a:p>
            </p:txBody>
          </p:sp>
          <p:sp>
            <p:nvSpPr>
              <p:cNvPr id="69651" name="Rectangle 4"/>
              <p:cNvSpPr>
                <a:spLocks noChangeArrowheads="1"/>
              </p:cNvSpPr>
              <p:nvPr/>
            </p:nvSpPr>
            <p:spPr bwMode="auto">
              <a:xfrm>
                <a:off x="3516" y="3056"/>
                <a:ext cx="768"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52" name="Rectangle 5"/>
              <p:cNvSpPr>
                <a:spLocks noChangeArrowheads="1"/>
              </p:cNvSpPr>
              <p:nvPr/>
            </p:nvSpPr>
            <p:spPr bwMode="auto">
              <a:xfrm>
                <a:off x="2696" y="3056"/>
                <a:ext cx="820"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53" name="Rectangle 6"/>
              <p:cNvSpPr>
                <a:spLocks noChangeArrowheads="1"/>
              </p:cNvSpPr>
              <p:nvPr/>
            </p:nvSpPr>
            <p:spPr bwMode="auto">
              <a:xfrm>
                <a:off x="1684" y="3056"/>
                <a:ext cx="1012"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54" name="Rectangle 7"/>
              <p:cNvSpPr>
                <a:spLocks noChangeArrowheads="1"/>
              </p:cNvSpPr>
              <p:nvPr/>
            </p:nvSpPr>
            <p:spPr bwMode="auto">
              <a:xfrm>
                <a:off x="672" y="3056"/>
                <a:ext cx="1012"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密排六方</a:t>
                </a:r>
                <a:endParaRPr lang="zh-CN" altLang="en-US" sz="2800">
                  <a:solidFill>
                    <a:srgbClr val="101016"/>
                  </a:solidFill>
                </a:endParaRPr>
              </a:p>
            </p:txBody>
          </p:sp>
          <p:sp>
            <p:nvSpPr>
              <p:cNvPr id="69655" name="Rectangle 8"/>
              <p:cNvSpPr>
                <a:spLocks noChangeArrowheads="1"/>
              </p:cNvSpPr>
              <p:nvPr/>
            </p:nvSpPr>
            <p:spPr bwMode="auto">
              <a:xfrm>
                <a:off x="4284" y="2544"/>
                <a:ext cx="768" cy="512"/>
              </a:xfrm>
              <a:prstGeom prst="rect">
                <a:avLst/>
              </a:prstGeom>
              <a:noFill/>
              <a:ln w="9525">
                <a:noFill/>
                <a:miter lim="800000"/>
                <a:headEnd/>
                <a:tailEnd/>
              </a:ln>
            </p:spPr>
            <p:txBody>
              <a:bodyPr/>
              <a:lstStyle/>
              <a:p>
                <a:pPr algn="l">
                  <a:spcBef>
                    <a:spcPct val="20000"/>
                  </a:spcBef>
                </a:pPr>
                <a:r>
                  <a:rPr lang="en-US" altLang="zh-CN" sz="2800">
                    <a:solidFill>
                      <a:srgbClr val="101016"/>
                    </a:solidFill>
                  </a:rPr>
                  <a:t>4</a:t>
                </a:r>
              </a:p>
            </p:txBody>
          </p:sp>
          <p:sp>
            <p:nvSpPr>
              <p:cNvPr id="69656" name="Rectangle 9"/>
              <p:cNvSpPr>
                <a:spLocks noChangeArrowheads="1"/>
              </p:cNvSpPr>
              <p:nvPr/>
            </p:nvSpPr>
            <p:spPr bwMode="auto">
              <a:xfrm>
                <a:off x="3516" y="2544"/>
                <a:ext cx="768"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57" name="Rectangle 10"/>
              <p:cNvSpPr>
                <a:spLocks noChangeArrowheads="1"/>
              </p:cNvSpPr>
              <p:nvPr/>
            </p:nvSpPr>
            <p:spPr bwMode="auto">
              <a:xfrm>
                <a:off x="2696" y="2544"/>
                <a:ext cx="820"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58" name="Rectangle 11"/>
              <p:cNvSpPr>
                <a:spLocks noChangeArrowheads="1"/>
              </p:cNvSpPr>
              <p:nvPr/>
            </p:nvSpPr>
            <p:spPr bwMode="auto">
              <a:xfrm>
                <a:off x="1684" y="2544"/>
                <a:ext cx="1012"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59" name="Rectangle 12"/>
              <p:cNvSpPr>
                <a:spLocks noChangeArrowheads="1"/>
              </p:cNvSpPr>
              <p:nvPr/>
            </p:nvSpPr>
            <p:spPr bwMode="auto">
              <a:xfrm>
                <a:off x="672" y="2544"/>
                <a:ext cx="1012"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体心立方</a:t>
                </a:r>
                <a:endParaRPr lang="zh-CN" altLang="en-US" sz="2800">
                  <a:solidFill>
                    <a:srgbClr val="101016"/>
                  </a:solidFill>
                </a:endParaRPr>
              </a:p>
            </p:txBody>
          </p:sp>
          <p:sp>
            <p:nvSpPr>
              <p:cNvPr id="69660" name="Rectangle 13"/>
              <p:cNvSpPr>
                <a:spLocks noChangeArrowheads="1"/>
              </p:cNvSpPr>
              <p:nvPr/>
            </p:nvSpPr>
            <p:spPr bwMode="auto">
              <a:xfrm>
                <a:off x="4284" y="2032"/>
                <a:ext cx="768" cy="512"/>
              </a:xfrm>
              <a:prstGeom prst="rect">
                <a:avLst/>
              </a:prstGeom>
              <a:noFill/>
              <a:ln w="9525">
                <a:noFill/>
                <a:miter lim="800000"/>
                <a:headEnd/>
                <a:tailEnd/>
              </a:ln>
            </p:spPr>
            <p:txBody>
              <a:bodyPr/>
              <a:lstStyle/>
              <a:p>
                <a:pPr algn="l">
                  <a:spcBef>
                    <a:spcPct val="20000"/>
                  </a:spcBef>
                </a:pPr>
                <a:r>
                  <a:rPr lang="en-US" altLang="zh-CN" sz="2800">
                    <a:solidFill>
                      <a:srgbClr val="101016"/>
                    </a:solidFill>
                  </a:rPr>
                  <a:t>6</a:t>
                </a:r>
              </a:p>
            </p:txBody>
          </p:sp>
          <p:sp>
            <p:nvSpPr>
              <p:cNvPr id="69661" name="Rectangle 14"/>
              <p:cNvSpPr>
                <a:spLocks noChangeArrowheads="1"/>
              </p:cNvSpPr>
              <p:nvPr/>
            </p:nvSpPr>
            <p:spPr bwMode="auto">
              <a:xfrm>
                <a:off x="3516" y="2032"/>
                <a:ext cx="768"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62" name="Rectangle 15"/>
              <p:cNvSpPr>
                <a:spLocks noChangeArrowheads="1"/>
              </p:cNvSpPr>
              <p:nvPr/>
            </p:nvSpPr>
            <p:spPr bwMode="auto">
              <a:xfrm>
                <a:off x="2696" y="2032"/>
                <a:ext cx="820"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63" name="Rectangle 16"/>
              <p:cNvSpPr>
                <a:spLocks noChangeArrowheads="1"/>
              </p:cNvSpPr>
              <p:nvPr/>
            </p:nvSpPr>
            <p:spPr bwMode="auto">
              <a:xfrm>
                <a:off x="1684" y="2032"/>
                <a:ext cx="1012"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64" name="Rectangle 17"/>
              <p:cNvSpPr>
                <a:spLocks noChangeArrowheads="1"/>
              </p:cNvSpPr>
              <p:nvPr/>
            </p:nvSpPr>
            <p:spPr bwMode="auto">
              <a:xfrm>
                <a:off x="672" y="2032"/>
                <a:ext cx="1012"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面心立方</a:t>
                </a:r>
                <a:endParaRPr lang="zh-CN" altLang="en-US" sz="2800">
                  <a:solidFill>
                    <a:srgbClr val="101016"/>
                  </a:solidFill>
                </a:endParaRPr>
              </a:p>
            </p:txBody>
          </p:sp>
          <p:sp>
            <p:nvSpPr>
              <p:cNvPr id="69665" name="Rectangle 18"/>
              <p:cNvSpPr>
                <a:spLocks noChangeArrowheads="1"/>
              </p:cNvSpPr>
              <p:nvPr/>
            </p:nvSpPr>
            <p:spPr bwMode="auto">
              <a:xfrm>
                <a:off x="4284" y="1520"/>
                <a:ext cx="768" cy="512"/>
              </a:xfrm>
              <a:prstGeom prst="rect">
                <a:avLst/>
              </a:prstGeom>
              <a:noFill/>
              <a:ln w="9525">
                <a:noFill/>
                <a:miter lim="800000"/>
                <a:headEnd/>
                <a:tailEnd/>
              </a:ln>
            </p:spPr>
            <p:txBody>
              <a:bodyPr/>
              <a:lstStyle/>
              <a:p>
                <a:pPr algn="l">
                  <a:spcBef>
                    <a:spcPct val="20000"/>
                  </a:spcBef>
                </a:pPr>
                <a:r>
                  <a:rPr lang="en-US" altLang="zh-CN" sz="2800">
                    <a:solidFill>
                      <a:srgbClr val="101016"/>
                    </a:solidFill>
                  </a:rPr>
                  <a:t>3</a:t>
                </a:r>
              </a:p>
            </p:txBody>
          </p:sp>
          <p:sp>
            <p:nvSpPr>
              <p:cNvPr id="69666" name="Rectangle 19"/>
              <p:cNvSpPr>
                <a:spLocks noChangeArrowheads="1"/>
              </p:cNvSpPr>
              <p:nvPr/>
            </p:nvSpPr>
            <p:spPr bwMode="auto">
              <a:xfrm>
                <a:off x="3516" y="1520"/>
                <a:ext cx="768"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67" name="Rectangle 20"/>
              <p:cNvSpPr>
                <a:spLocks noChangeArrowheads="1"/>
              </p:cNvSpPr>
              <p:nvPr/>
            </p:nvSpPr>
            <p:spPr bwMode="auto">
              <a:xfrm>
                <a:off x="2696" y="1520"/>
                <a:ext cx="820"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68" name="Rectangle 21"/>
              <p:cNvSpPr>
                <a:spLocks noChangeArrowheads="1"/>
              </p:cNvSpPr>
              <p:nvPr/>
            </p:nvSpPr>
            <p:spPr bwMode="auto">
              <a:xfrm>
                <a:off x="1684" y="1520"/>
                <a:ext cx="1012" cy="512"/>
              </a:xfrm>
              <a:prstGeom prst="rect">
                <a:avLst/>
              </a:prstGeom>
              <a:noFill/>
              <a:ln w="9525">
                <a:noFill/>
                <a:miter lim="800000"/>
                <a:headEnd/>
                <a:tailEnd/>
              </a:ln>
            </p:spPr>
            <p:txBody>
              <a:bodyPr/>
              <a:lstStyle/>
              <a:p>
                <a:pPr algn="l">
                  <a:spcBef>
                    <a:spcPct val="20000"/>
                  </a:spcBef>
                </a:pPr>
                <a:endParaRPr lang="zh-CN" altLang="zh-CN" sz="2800">
                  <a:solidFill>
                    <a:srgbClr val="101016"/>
                  </a:solidFill>
                </a:endParaRPr>
              </a:p>
            </p:txBody>
          </p:sp>
          <p:sp>
            <p:nvSpPr>
              <p:cNvPr id="69669" name="Rectangle 22"/>
              <p:cNvSpPr>
                <a:spLocks noChangeArrowheads="1"/>
              </p:cNvSpPr>
              <p:nvPr/>
            </p:nvSpPr>
            <p:spPr bwMode="auto">
              <a:xfrm>
                <a:off x="672" y="1520"/>
                <a:ext cx="1012"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简单立方</a:t>
                </a:r>
                <a:endParaRPr lang="zh-CN" altLang="en-US" sz="2800">
                  <a:solidFill>
                    <a:srgbClr val="101016"/>
                  </a:solidFill>
                </a:endParaRPr>
              </a:p>
            </p:txBody>
          </p:sp>
          <p:sp>
            <p:nvSpPr>
              <p:cNvPr id="69670" name="Rectangle 23"/>
              <p:cNvSpPr>
                <a:spLocks noChangeArrowheads="1"/>
              </p:cNvSpPr>
              <p:nvPr/>
            </p:nvSpPr>
            <p:spPr bwMode="auto">
              <a:xfrm>
                <a:off x="4284" y="1008"/>
                <a:ext cx="768"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数量</a:t>
                </a:r>
                <a:endParaRPr lang="zh-CN" altLang="en-US" sz="2800">
                  <a:solidFill>
                    <a:srgbClr val="101016"/>
                  </a:solidFill>
                </a:endParaRPr>
              </a:p>
            </p:txBody>
          </p:sp>
          <p:sp>
            <p:nvSpPr>
              <p:cNvPr id="69671" name="Rectangle 24"/>
              <p:cNvSpPr>
                <a:spLocks noChangeArrowheads="1"/>
              </p:cNvSpPr>
              <p:nvPr/>
            </p:nvSpPr>
            <p:spPr bwMode="auto">
              <a:xfrm>
                <a:off x="3516" y="1008"/>
                <a:ext cx="768" cy="512"/>
              </a:xfrm>
              <a:prstGeom prst="rect">
                <a:avLst/>
              </a:prstGeom>
              <a:noFill/>
              <a:ln w="9525">
                <a:noFill/>
                <a:miter lim="800000"/>
                <a:headEnd/>
                <a:tailEnd/>
              </a:ln>
            </p:spPr>
            <p:txBody>
              <a:bodyPr/>
              <a:lstStyle/>
              <a:p>
                <a:pPr algn="l">
                  <a:spcBef>
                    <a:spcPct val="20000"/>
                  </a:spcBef>
                </a:pPr>
                <a:r>
                  <a:rPr lang="en-US" altLang="zh-CN" sz="2800">
                    <a:solidFill>
                      <a:srgbClr val="101016"/>
                    </a:solidFill>
                    <a:latin typeface="宋体" pitchFamily="2" charset="-122"/>
                  </a:rPr>
                  <a:t>|b|</a:t>
                </a:r>
                <a:endParaRPr lang="en-US" altLang="zh-CN" sz="2800">
                  <a:solidFill>
                    <a:srgbClr val="101016"/>
                  </a:solidFill>
                </a:endParaRPr>
              </a:p>
            </p:txBody>
          </p:sp>
          <p:sp>
            <p:nvSpPr>
              <p:cNvPr id="69672" name="Rectangle 25"/>
              <p:cNvSpPr>
                <a:spLocks noChangeArrowheads="1"/>
              </p:cNvSpPr>
              <p:nvPr/>
            </p:nvSpPr>
            <p:spPr bwMode="auto">
              <a:xfrm>
                <a:off x="2696" y="1008"/>
                <a:ext cx="820"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方向</a:t>
                </a:r>
                <a:endParaRPr lang="zh-CN" altLang="en-US" sz="2800">
                  <a:solidFill>
                    <a:srgbClr val="101016"/>
                  </a:solidFill>
                </a:endParaRPr>
              </a:p>
            </p:txBody>
          </p:sp>
          <p:sp>
            <p:nvSpPr>
              <p:cNvPr id="69673" name="Rectangle 26"/>
              <p:cNvSpPr>
                <a:spLocks noChangeArrowheads="1"/>
              </p:cNvSpPr>
              <p:nvPr/>
            </p:nvSpPr>
            <p:spPr bwMode="auto">
              <a:xfrm>
                <a:off x="1684" y="1008"/>
                <a:ext cx="1012"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柏氏矢量</a:t>
                </a:r>
                <a:endParaRPr lang="zh-CN" altLang="en-US" sz="2800">
                  <a:solidFill>
                    <a:srgbClr val="101016"/>
                  </a:solidFill>
                </a:endParaRPr>
              </a:p>
            </p:txBody>
          </p:sp>
          <p:sp>
            <p:nvSpPr>
              <p:cNvPr id="69674" name="Rectangle 27"/>
              <p:cNvSpPr>
                <a:spLocks noChangeArrowheads="1"/>
              </p:cNvSpPr>
              <p:nvPr/>
            </p:nvSpPr>
            <p:spPr bwMode="auto">
              <a:xfrm>
                <a:off x="672" y="1008"/>
                <a:ext cx="1012" cy="512"/>
              </a:xfrm>
              <a:prstGeom prst="rect">
                <a:avLst/>
              </a:prstGeom>
              <a:noFill/>
              <a:ln w="9525">
                <a:noFill/>
                <a:miter lim="800000"/>
                <a:headEnd/>
                <a:tailEnd/>
              </a:ln>
            </p:spPr>
            <p:txBody>
              <a:bodyPr/>
              <a:lstStyle/>
              <a:p>
                <a:pPr algn="l">
                  <a:spcBef>
                    <a:spcPct val="20000"/>
                  </a:spcBef>
                </a:pPr>
                <a:r>
                  <a:rPr lang="zh-CN" altLang="en-US" sz="2800">
                    <a:solidFill>
                      <a:srgbClr val="101016"/>
                    </a:solidFill>
                    <a:latin typeface="宋体" pitchFamily="2" charset="-122"/>
                  </a:rPr>
                  <a:t>结构类型</a:t>
                </a:r>
                <a:endParaRPr lang="zh-CN" altLang="en-US" sz="2800">
                  <a:solidFill>
                    <a:srgbClr val="101016"/>
                  </a:solidFill>
                </a:endParaRPr>
              </a:p>
            </p:txBody>
          </p:sp>
          <p:sp>
            <p:nvSpPr>
              <p:cNvPr id="69675" name="Line 28"/>
              <p:cNvSpPr>
                <a:spLocks noChangeShapeType="1"/>
              </p:cNvSpPr>
              <p:nvPr/>
            </p:nvSpPr>
            <p:spPr bwMode="auto">
              <a:xfrm>
                <a:off x="672" y="1008"/>
                <a:ext cx="4380" cy="0"/>
              </a:xfrm>
              <a:prstGeom prst="line">
                <a:avLst/>
              </a:prstGeom>
              <a:noFill/>
              <a:ln w="28575" cap="sq">
                <a:solidFill>
                  <a:schemeClr val="tx1"/>
                </a:solidFill>
                <a:miter lim="800000"/>
                <a:headEnd/>
                <a:tailEnd/>
              </a:ln>
            </p:spPr>
            <p:txBody>
              <a:bodyPr wrap="none"/>
              <a:lstStyle/>
              <a:p>
                <a:endParaRPr lang="zh-CN" altLang="en-US"/>
              </a:p>
            </p:txBody>
          </p:sp>
          <p:sp>
            <p:nvSpPr>
              <p:cNvPr id="69676" name="Line 29"/>
              <p:cNvSpPr>
                <a:spLocks noChangeShapeType="1"/>
              </p:cNvSpPr>
              <p:nvPr/>
            </p:nvSpPr>
            <p:spPr bwMode="auto">
              <a:xfrm>
                <a:off x="672" y="1520"/>
                <a:ext cx="4380" cy="0"/>
              </a:xfrm>
              <a:prstGeom prst="line">
                <a:avLst/>
              </a:prstGeom>
              <a:noFill/>
              <a:ln w="12700">
                <a:solidFill>
                  <a:schemeClr val="tx1"/>
                </a:solidFill>
                <a:miter lim="800000"/>
                <a:headEnd/>
                <a:tailEnd/>
              </a:ln>
            </p:spPr>
            <p:txBody>
              <a:bodyPr wrap="none"/>
              <a:lstStyle/>
              <a:p>
                <a:endParaRPr lang="zh-CN" altLang="en-US"/>
              </a:p>
            </p:txBody>
          </p:sp>
          <p:sp>
            <p:nvSpPr>
              <p:cNvPr id="69677" name="Line 30"/>
              <p:cNvSpPr>
                <a:spLocks noChangeShapeType="1"/>
              </p:cNvSpPr>
              <p:nvPr/>
            </p:nvSpPr>
            <p:spPr bwMode="auto">
              <a:xfrm>
                <a:off x="672" y="2032"/>
                <a:ext cx="4380" cy="0"/>
              </a:xfrm>
              <a:prstGeom prst="line">
                <a:avLst/>
              </a:prstGeom>
              <a:noFill/>
              <a:ln w="12700">
                <a:solidFill>
                  <a:schemeClr val="tx1"/>
                </a:solidFill>
                <a:miter lim="800000"/>
                <a:headEnd/>
                <a:tailEnd/>
              </a:ln>
            </p:spPr>
            <p:txBody>
              <a:bodyPr wrap="none"/>
              <a:lstStyle/>
              <a:p>
                <a:endParaRPr lang="zh-CN" altLang="en-US"/>
              </a:p>
            </p:txBody>
          </p:sp>
          <p:sp>
            <p:nvSpPr>
              <p:cNvPr id="69678" name="Line 31"/>
              <p:cNvSpPr>
                <a:spLocks noChangeShapeType="1"/>
              </p:cNvSpPr>
              <p:nvPr/>
            </p:nvSpPr>
            <p:spPr bwMode="auto">
              <a:xfrm>
                <a:off x="672" y="2544"/>
                <a:ext cx="4380" cy="0"/>
              </a:xfrm>
              <a:prstGeom prst="line">
                <a:avLst/>
              </a:prstGeom>
              <a:noFill/>
              <a:ln w="12700">
                <a:solidFill>
                  <a:schemeClr val="tx1"/>
                </a:solidFill>
                <a:miter lim="800000"/>
                <a:headEnd/>
                <a:tailEnd/>
              </a:ln>
            </p:spPr>
            <p:txBody>
              <a:bodyPr wrap="none"/>
              <a:lstStyle/>
              <a:p>
                <a:endParaRPr lang="zh-CN" altLang="en-US"/>
              </a:p>
            </p:txBody>
          </p:sp>
          <p:sp>
            <p:nvSpPr>
              <p:cNvPr id="69679" name="Line 32"/>
              <p:cNvSpPr>
                <a:spLocks noChangeShapeType="1"/>
              </p:cNvSpPr>
              <p:nvPr/>
            </p:nvSpPr>
            <p:spPr bwMode="auto">
              <a:xfrm>
                <a:off x="672" y="3056"/>
                <a:ext cx="4380" cy="0"/>
              </a:xfrm>
              <a:prstGeom prst="line">
                <a:avLst/>
              </a:prstGeom>
              <a:noFill/>
              <a:ln w="12700">
                <a:solidFill>
                  <a:schemeClr val="tx1"/>
                </a:solidFill>
                <a:miter lim="800000"/>
                <a:headEnd/>
                <a:tailEnd/>
              </a:ln>
            </p:spPr>
            <p:txBody>
              <a:bodyPr wrap="none"/>
              <a:lstStyle/>
              <a:p>
                <a:endParaRPr lang="zh-CN" altLang="en-US"/>
              </a:p>
            </p:txBody>
          </p:sp>
          <p:sp>
            <p:nvSpPr>
              <p:cNvPr id="69680" name="Line 33"/>
              <p:cNvSpPr>
                <a:spLocks noChangeShapeType="1"/>
              </p:cNvSpPr>
              <p:nvPr/>
            </p:nvSpPr>
            <p:spPr bwMode="auto">
              <a:xfrm>
                <a:off x="672" y="3568"/>
                <a:ext cx="4380" cy="0"/>
              </a:xfrm>
              <a:prstGeom prst="line">
                <a:avLst/>
              </a:prstGeom>
              <a:noFill/>
              <a:ln w="28575" cap="sq">
                <a:solidFill>
                  <a:schemeClr val="tx1"/>
                </a:solidFill>
                <a:miter lim="800000"/>
                <a:headEnd/>
                <a:tailEnd/>
              </a:ln>
            </p:spPr>
            <p:txBody>
              <a:bodyPr wrap="none"/>
              <a:lstStyle/>
              <a:p>
                <a:endParaRPr lang="zh-CN" altLang="en-US"/>
              </a:p>
            </p:txBody>
          </p:sp>
          <p:sp>
            <p:nvSpPr>
              <p:cNvPr id="69681" name="Line 34"/>
              <p:cNvSpPr>
                <a:spLocks noChangeShapeType="1"/>
              </p:cNvSpPr>
              <p:nvPr/>
            </p:nvSpPr>
            <p:spPr bwMode="auto">
              <a:xfrm>
                <a:off x="672" y="1008"/>
                <a:ext cx="0" cy="2560"/>
              </a:xfrm>
              <a:prstGeom prst="line">
                <a:avLst/>
              </a:prstGeom>
              <a:noFill/>
              <a:ln w="28575" cap="sq">
                <a:solidFill>
                  <a:schemeClr val="tx1"/>
                </a:solidFill>
                <a:miter lim="800000"/>
                <a:headEnd/>
                <a:tailEnd/>
              </a:ln>
            </p:spPr>
            <p:txBody>
              <a:bodyPr wrap="none"/>
              <a:lstStyle/>
              <a:p>
                <a:endParaRPr lang="zh-CN" altLang="en-US"/>
              </a:p>
            </p:txBody>
          </p:sp>
          <p:sp>
            <p:nvSpPr>
              <p:cNvPr id="69682" name="Line 35"/>
              <p:cNvSpPr>
                <a:spLocks noChangeShapeType="1"/>
              </p:cNvSpPr>
              <p:nvPr/>
            </p:nvSpPr>
            <p:spPr bwMode="auto">
              <a:xfrm>
                <a:off x="1684" y="1008"/>
                <a:ext cx="0" cy="2560"/>
              </a:xfrm>
              <a:prstGeom prst="line">
                <a:avLst/>
              </a:prstGeom>
              <a:noFill/>
              <a:ln w="12700">
                <a:solidFill>
                  <a:schemeClr val="tx1"/>
                </a:solidFill>
                <a:miter lim="800000"/>
                <a:headEnd/>
                <a:tailEnd/>
              </a:ln>
            </p:spPr>
            <p:txBody>
              <a:bodyPr wrap="none"/>
              <a:lstStyle/>
              <a:p>
                <a:endParaRPr lang="zh-CN" altLang="en-US"/>
              </a:p>
            </p:txBody>
          </p:sp>
          <p:sp>
            <p:nvSpPr>
              <p:cNvPr id="69683" name="Line 36"/>
              <p:cNvSpPr>
                <a:spLocks noChangeShapeType="1"/>
              </p:cNvSpPr>
              <p:nvPr/>
            </p:nvSpPr>
            <p:spPr bwMode="auto">
              <a:xfrm>
                <a:off x="2696" y="1008"/>
                <a:ext cx="0" cy="2560"/>
              </a:xfrm>
              <a:prstGeom prst="line">
                <a:avLst/>
              </a:prstGeom>
              <a:noFill/>
              <a:ln w="12700">
                <a:solidFill>
                  <a:schemeClr val="tx1"/>
                </a:solidFill>
                <a:miter lim="800000"/>
                <a:headEnd/>
                <a:tailEnd/>
              </a:ln>
            </p:spPr>
            <p:txBody>
              <a:bodyPr wrap="none"/>
              <a:lstStyle/>
              <a:p>
                <a:endParaRPr lang="zh-CN" altLang="en-US"/>
              </a:p>
            </p:txBody>
          </p:sp>
          <p:sp>
            <p:nvSpPr>
              <p:cNvPr id="69684" name="Line 37"/>
              <p:cNvSpPr>
                <a:spLocks noChangeShapeType="1"/>
              </p:cNvSpPr>
              <p:nvPr/>
            </p:nvSpPr>
            <p:spPr bwMode="auto">
              <a:xfrm>
                <a:off x="3516" y="1008"/>
                <a:ext cx="0" cy="2560"/>
              </a:xfrm>
              <a:prstGeom prst="line">
                <a:avLst/>
              </a:prstGeom>
              <a:noFill/>
              <a:ln w="12700">
                <a:solidFill>
                  <a:schemeClr val="tx1"/>
                </a:solidFill>
                <a:miter lim="800000"/>
                <a:headEnd/>
                <a:tailEnd/>
              </a:ln>
            </p:spPr>
            <p:txBody>
              <a:bodyPr wrap="none"/>
              <a:lstStyle/>
              <a:p>
                <a:endParaRPr lang="zh-CN" altLang="en-US"/>
              </a:p>
            </p:txBody>
          </p:sp>
          <p:sp>
            <p:nvSpPr>
              <p:cNvPr id="69685" name="Line 38"/>
              <p:cNvSpPr>
                <a:spLocks noChangeShapeType="1"/>
              </p:cNvSpPr>
              <p:nvPr/>
            </p:nvSpPr>
            <p:spPr bwMode="auto">
              <a:xfrm>
                <a:off x="4284" y="1008"/>
                <a:ext cx="0" cy="2560"/>
              </a:xfrm>
              <a:prstGeom prst="line">
                <a:avLst/>
              </a:prstGeom>
              <a:noFill/>
              <a:ln w="12700">
                <a:solidFill>
                  <a:schemeClr val="tx1"/>
                </a:solidFill>
                <a:miter lim="800000"/>
                <a:headEnd/>
                <a:tailEnd/>
              </a:ln>
            </p:spPr>
            <p:txBody>
              <a:bodyPr wrap="none"/>
              <a:lstStyle/>
              <a:p>
                <a:endParaRPr lang="zh-CN" altLang="en-US"/>
              </a:p>
            </p:txBody>
          </p:sp>
          <p:sp>
            <p:nvSpPr>
              <p:cNvPr id="69686" name="Line 39"/>
              <p:cNvSpPr>
                <a:spLocks noChangeShapeType="1"/>
              </p:cNvSpPr>
              <p:nvPr/>
            </p:nvSpPr>
            <p:spPr bwMode="auto">
              <a:xfrm>
                <a:off x="5052" y="1008"/>
                <a:ext cx="0" cy="2560"/>
              </a:xfrm>
              <a:prstGeom prst="line">
                <a:avLst/>
              </a:prstGeom>
              <a:noFill/>
              <a:ln w="28575" cap="sq">
                <a:solidFill>
                  <a:schemeClr val="tx1"/>
                </a:solidFill>
                <a:miter lim="800000"/>
                <a:headEnd/>
                <a:tailEnd/>
              </a:ln>
            </p:spPr>
            <p:txBody>
              <a:bodyPr wrap="none"/>
              <a:lstStyle/>
              <a:p>
                <a:endParaRPr lang="zh-CN" altLang="en-US"/>
              </a:p>
            </p:txBody>
          </p:sp>
        </p:grpSp>
        <p:pic>
          <p:nvPicPr>
            <p:cNvPr id="69639" name="Picture 40" descr="3"/>
            <p:cNvPicPr>
              <a:picLocks noChangeAspect="1" noChangeArrowheads="1"/>
            </p:cNvPicPr>
            <p:nvPr/>
          </p:nvPicPr>
          <p:blipFill>
            <a:blip r:embed="rId2" cstate="print"/>
            <a:srcRect/>
            <a:stretch>
              <a:fillRect/>
            </a:stretch>
          </p:blipFill>
          <p:spPr bwMode="auto">
            <a:xfrm>
              <a:off x="1982" y="1728"/>
              <a:ext cx="461" cy="130"/>
            </a:xfrm>
            <a:prstGeom prst="rect">
              <a:avLst/>
            </a:prstGeom>
            <a:noFill/>
            <a:ln w="9525">
              <a:noFill/>
              <a:miter lim="800000"/>
              <a:headEnd/>
              <a:tailEnd/>
            </a:ln>
          </p:spPr>
        </p:pic>
        <p:pic>
          <p:nvPicPr>
            <p:cNvPr id="69640" name="Picture 41" descr="10"/>
            <p:cNvPicPr>
              <a:picLocks noChangeAspect="1" noChangeArrowheads="1"/>
            </p:cNvPicPr>
            <p:nvPr/>
          </p:nvPicPr>
          <p:blipFill>
            <a:blip r:embed="rId3" cstate="print"/>
            <a:srcRect/>
            <a:stretch>
              <a:fillRect/>
            </a:stretch>
          </p:blipFill>
          <p:spPr bwMode="auto">
            <a:xfrm>
              <a:off x="2842" y="1776"/>
              <a:ext cx="374" cy="130"/>
            </a:xfrm>
            <a:prstGeom prst="rect">
              <a:avLst/>
            </a:prstGeom>
            <a:noFill/>
            <a:ln w="9525">
              <a:noFill/>
              <a:miter lim="800000"/>
              <a:headEnd/>
              <a:tailEnd/>
            </a:ln>
          </p:spPr>
        </p:pic>
        <p:pic>
          <p:nvPicPr>
            <p:cNvPr id="69641" name="Picture 42" descr="11"/>
            <p:cNvPicPr>
              <a:picLocks noChangeAspect="1" noChangeArrowheads="1"/>
            </p:cNvPicPr>
            <p:nvPr/>
          </p:nvPicPr>
          <p:blipFill>
            <a:blip r:embed="rId4" cstate="print"/>
            <a:srcRect/>
            <a:stretch>
              <a:fillRect/>
            </a:stretch>
          </p:blipFill>
          <p:spPr bwMode="auto">
            <a:xfrm>
              <a:off x="3749" y="1680"/>
              <a:ext cx="115" cy="101"/>
            </a:xfrm>
            <a:prstGeom prst="rect">
              <a:avLst/>
            </a:prstGeom>
            <a:noFill/>
            <a:ln w="9525">
              <a:noFill/>
              <a:miter lim="800000"/>
              <a:headEnd/>
              <a:tailEnd/>
            </a:ln>
          </p:spPr>
        </p:pic>
        <p:pic>
          <p:nvPicPr>
            <p:cNvPr id="69642" name="Picture 43" descr="4"/>
            <p:cNvPicPr>
              <a:picLocks noChangeAspect="1" noChangeArrowheads="1"/>
            </p:cNvPicPr>
            <p:nvPr/>
          </p:nvPicPr>
          <p:blipFill>
            <a:blip r:embed="rId5" cstate="print"/>
            <a:srcRect/>
            <a:stretch>
              <a:fillRect/>
            </a:stretch>
          </p:blipFill>
          <p:spPr bwMode="auto">
            <a:xfrm>
              <a:off x="1982" y="2201"/>
              <a:ext cx="490" cy="295"/>
            </a:xfrm>
            <a:prstGeom prst="rect">
              <a:avLst/>
            </a:prstGeom>
            <a:noFill/>
            <a:ln w="9525">
              <a:noFill/>
              <a:miter lim="800000"/>
              <a:headEnd/>
              <a:tailEnd/>
            </a:ln>
          </p:spPr>
        </p:pic>
        <p:pic>
          <p:nvPicPr>
            <p:cNvPr id="69643" name="Picture 44" descr="9"/>
            <p:cNvPicPr>
              <a:picLocks noChangeAspect="1" noChangeArrowheads="1"/>
            </p:cNvPicPr>
            <p:nvPr/>
          </p:nvPicPr>
          <p:blipFill>
            <a:blip r:embed="rId6" cstate="print"/>
            <a:srcRect/>
            <a:stretch>
              <a:fillRect/>
            </a:stretch>
          </p:blipFill>
          <p:spPr bwMode="auto">
            <a:xfrm>
              <a:off x="2880" y="2256"/>
              <a:ext cx="374" cy="130"/>
            </a:xfrm>
            <a:prstGeom prst="rect">
              <a:avLst/>
            </a:prstGeom>
            <a:noFill/>
            <a:ln w="9525">
              <a:noFill/>
              <a:miter lim="800000"/>
              <a:headEnd/>
              <a:tailEnd/>
            </a:ln>
          </p:spPr>
        </p:pic>
        <p:pic>
          <p:nvPicPr>
            <p:cNvPr id="69644" name="Picture 45" descr="12"/>
            <p:cNvPicPr>
              <a:picLocks noChangeAspect="1" noChangeArrowheads="1"/>
            </p:cNvPicPr>
            <p:nvPr/>
          </p:nvPicPr>
          <p:blipFill>
            <a:blip r:embed="rId7" cstate="print"/>
            <a:srcRect/>
            <a:stretch>
              <a:fillRect/>
            </a:stretch>
          </p:blipFill>
          <p:spPr bwMode="auto">
            <a:xfrm>
              <a:off x="3653" y="2153"/>
              <a:ext cx="331" cy="295"/>
            </a:xfrm>
            <a:prstGeom prst="rect">
              <a:avLst/>
            </a:prstGeom>
            <a:noFill/>
            <a:ln w="9525">
              <a:noFill/>
              <a:miter lim="800000"/>
              <a:headEnd/>
              <a:tailEnd/>
            </a:ln>
          </p:spPr>
        </p:pic>
        <p:pic>
          <p:nvPicPr>
            <p:cNvPr id="69645" name="Picture 46" descr="5"/>
            <p:cNvPicPr>
              <a:picLocks noChangeAspect="1" noChangeArrowheads="1"/>
            </p:cNvPicPr>
            <p:nvPr/>
          </p:nvPicPr>
          <p:blipFill>
            <a:blip r:embed="rId8" cstate="print"/>
            <a:srcRect/>
            <a:stretch>
              <a:fillRect/>
            </a:stretch>
          </p:blipFill>
          <p:spPr bwMode="auto">
            <a:xfrm>
              <a:off x="1987" y="2681"/>
              <a:ext cx="475" cy="295"/>
            </a:xfrm>
            <a:prstGeom prst="rect">
              <a:avLst/>
            </a:prstGeom>
            <a:noFill/>
            <a:ln w="9525">
              <a:noFill/>
              <a:miter lim="800000"/>
              <a:headEnd/>
              <a:tailEnd/>
            </a:ln>
          </p:spPr>
        </p:pic>
        <p:pic>
          <p:nvPicPr>
            <p:cNvPr id="69646" name="Picture 47" descr="8"/>
            <p:cNvPicPr>
              <a:picLocks noChangeAspect="1" noChangeArrowheads="1"/>
            </p:cNvPicPr>
            <p:nvPr/>
          </p:nvPicPr>
          <p:blipFill>
            <a:blip r:embed="rId9" cstate="print"/>
            <a:srcRect/>
            <a:stretch>
              <a:fillRect/>
            </a:stretch>
          </p:blipFill>
          <p:spPr bwMode="auto">
            <a:xfrm>
              <a:off x="2880" y="2854"/>
              <a:ext cx="360" cy="122"/>
            </a:xfrm>
            <a:prstGeom prst="rect">
              <a:avLst/>
            </a:prstGeom>
            <a:noFill/>
            <a:ln w="9525">
              <a:noFill/>
              <a:miter lim="800000"/>
              <a:headEnd/>
              <a:tailEnd/>
            </a:ln>
          </p:spPr>
        </p:pic>
        <p:pic>
          <p:nvPicPr>
            <p:cNvPr id="69647" name="Picture 48" descr="13"/>
            <p:cNvPicPr>
              <a:picLocks noChangeAspect="1" noChangeArrowheads="1"/>
            </p:cNvPicPr>
            <p:nvPr/>
          </p:nvPicPr>
          <p:blipFill>
            <a:blip r:embed="rId10" cstate="print"/>
            <a:srcRect/>
            <a:stretch>
              <a:fillRect/>
            </a:stretch>
          </p:blipFill>
          <p:spPr bwMode="auto">
            <a:xfrm>
              <a:off x="3653" y="2681"/>
              <a:ext cx="331" cy="295"/>
            </a:xfrm>
            <a:prstGeom prst="rect">
              <a:avLst/>
            </a:prstGeom>
            <a:noFill/>
            <a:ln w="9525">
              <a:noFill/>
              <a:miter lim="800000"/>
              <a:headEnd/>
              <a:tailEnd/>
            </a:ln>
          </p:spPr>
        </p:pic>
        <p:pic>
          <p:nvPicPr>
            <p:cNvPr id="69648" name="Picture 49" descr="6"/>
            <p:cNvPicPr>
              <a:picLocks noChangeAspect="1" noChangeArrowheads="1"/>
            </p:cNvPicPr>
            <p:nvPr/>
          </p:nvPicPr>
          <p:blipFill>
            <a:blip r:embed="rId11" cstate="print"/>
            <a:srcRect/>
            <a:stretch>
              <a:fillRect/>
            </a:stretch>
          </p:blipFill>
          <p:spPr bwMode="auto">
            <a:xfrm>
              <a:off x="1934" y="3120"/>
              <a:ext cx="562" cy="295"/>
            </a:xfrm>
            <a:prstGeom prst="rect">
              <a:avLst/>
            </a:prstGeom>
            <a:noFill/>
            <a:ln w="9525">
              <a:noFill/>
              <a:miter lim="800000"/>
              <a:headEnd/>
              <a:tailEnd/>
            </a:ln>
          </p:spPr>
        </p:pic>
        <p:pic>
          <p:nvPicPr>
            <p:cNvPr id="69649" name="Picture 50" descr="7"/>
            <p:cNvPicPr>
              <a:picLocks noChangeAspect="1" noChangeArrowheads="1"/>
            </p:cNvPicPr>
            <p:nvPr/>
          </p:nvPicPr>
          <p:blipFill>
            <a:blip r:embed="rId12" cstate="print"/>
            <a:srcRect/>
            <a:stretch>
              <a:fillRect/>
            </a:stretch>
          </p:blipFill>
          <p:spPr bwMode="auto">
            <a:xfrm>
              <a:off x="2914" y="3264"/>
              <a:ext cx="446" cy="209"/>
            </a:xfrm>
            <a:prstGeom prst="rect">
              <a:avLst/>
            </a:prstGeom>
            <a:noFill/>
            <a:ln w="9525">
              <a:noFill/>
              <a:miter lim="800000"/>
              <a:headEnd/>
              <a:tailEnd/>
            </a:ln>
          </p:spPr>
        </p:pic>
      </p:grpSp>
      <p:pic>
        <p:nvPicPr>
          <p:cNvPr id="69635" name="Picture 51" descr="11"/>
          <p:cNvPicPr>
            <a:picLocks noChangeAspect="1" noChangeArrowheads="1"/>
          </p:cNvPicPr>
          <p:nvPr/>
        </p:nvPicPr>
        <p:blipFill>
          <a:blip r:embed="rId4" cstate="print"/>
          <a:srcRect/>
          <a:stretch>
            <a:fillRect/>
          </a:stretch>
        </p:blipFill>
        <p:spPr bwMode="auto">
          <a:xfrm>
            <a:off x="5951538" y="5173663"/>
            <a:ext cx="182562" cy="160337"/>
          </a:xfrm>
          <a:prstGeom prst="rect">
            <a:avLst/>
          </a:prstGeom>
          <a:noFill/>
          <a:ln w="9525">
            <a:noFill/>
            <a:miter lim="800000"/>
            <a:headEnd/>
            <a:tailEnd/>
          </a:ln>
        </p:spPr>
      </p:pic>
      <p:sp>
        <p:nvSpPr>
          <p:cNvPr id="69636" name="Text Box 52"/>
          <p:cNvSpPr txBox="1">
            <a:spLocks noChangeArrowheads="1"/>
          </p:cNvSpPr>
          <p:nvPr/>
        </p:nvSpPr>
        <p:spPr bwMode="auto">
          <a:xfrm>
            <a:off x="533400" y="1452563"/>
            <a:ext cx="7651750" cy="53022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u"/>
            </a:pPr>
            <a:r>
              <a:rPr kumimoji="1" lang="en-US" altLang="zh-CN" sz="2400" b="1">
                <a:solidFill>
                  <a:srgbClr val="FB359D"/>
                </a:solidFill>
                <a:latin typeface="宋体" pitchFamily="2" charset="-122"/>
              </a:rPr>
              <a:t>1.</a:t>
            </a:r>
            <a:r>
              <a:rPr kumimoji="1" lang="zh-CN" altLang="en-US" sz="2400" b="1">
                <a:solidFill>
                  <a:srgbClr val="FB359D"/>
                </a:solidFill>
                <a:latin typeface="宋体" pitchFamily="2" charset="-122"/>
              </a:rPr>
              <a:t>实际晶体结构中的单位位错</a:t>
            </a:r>
            <a:endParaRPr kumimoji="1" lang="zh-CN" altLang="en-US" sz="2400" b="1">
              <a:solidFill>
                <a:srgbClr val="1313FF"/>
              </a:solidFill>
              <a:latin typeface="宋体" pitchFamily="2" charset="-122"/>
            </a:endParaRPr>
          </a:p>
        </p:txBody>
      </p:sp>
      <p:sp>
        <p:nvSpPr>
          <p:cNvPr id="717884" name="WordArt 60"/>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850" name="Text Box 2"/>
          <p:cNvSpPr txBox="1">
            <a:spLocks noChangeArrowheads="1"/>
          </p:cNvSpPr>
          <p:nvPr/>
        </p:nvSpPr>
        <p:spPr bwMode="auto">
          <a:xfrm>
            <a:off x="533400" y="1527175"/>
            <a:ext cx="8153400" cy="35972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2.</a:t>
            </a:r>
            <a:r>
              <a:rPr kumimoji="1" lang="zh-CN" altLang="en-US" sz="2400" b="1">
                <a:solidFill>
                  <a:srgbClr val="FB359D"/>
                </a:solidFill>
                <a:latin typeface="宋体" pitchFamily="2" charset="-122"/>
              </a:rPr>
              <a:t>不全位错</a:t>
            </a: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柏氏矢量等于点阵矢量或其整数倍的位错称为</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全位错</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 ，其中柏氏矢量等于单位点阵矢量的位错称为</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单位位错</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，故全位错滑移后晶体原子排列不变。</a:t>
            </a:r>
          </a:p>
          <a:p>
            <a:pPr algn="l">
              <a:lnSpc>
                <a:spcPct val="120000"/>
              </a:lnSpc>
              <a:buClr>
                <a:srgbClr val="FF0066"/>
              </a:buClr>
              <a:buFont typeface="Wingdings" pitchFamily="2" charset="2"/>
              <a:buChar char="u"/>
            </a:pPr>
            <a:r>
              <a:rPr kumimoji="1" lang="zh-CN" altLang="en-US" sz="2400" b="1">
                <a:solidFill>
                  <a:srgbClr val="000000"/>
                </a:solidFill>
                <a:latin typeface="宋体" pitchFamily="2" charset="-122"/>
              </a:rPr>
              <a:t>把柏氏矢量不等于点阵矢量整数倍的位错称为</a:t>
            </a:r>
            <a:r>
              <a:rPr kumimoji="1" lang="zh-CN" altLang="en-US" sz="2400" b="1">
                <a:solidFill>
                  <a:srgbClr val="000000"/>
                </a:solidFill>
                <a:latin typeface="Times New Roman" pitchFamily="18" charset="0"/>
              </a:rPr>
              <a:t>“</a:t>
            </a:r>
            <a:r>
              <a:rPr kumimoji="1" lang="zh-CN" altLang="en-US" sz="2400" b="1">
                <a:solidFill>
                  <a:srgbClr val="000000"/>
                </a:solidFill>
                <a:latin typeface="宋体" pitchFamily="2" charset="-122"/>
              </a:rPr>
              <a:t>不全位错</a:t>
            </a:r>
            <a:r>
              <a:rPr kumimoji="1" lang="zh-CN" altLang="en-US" sz="2400" b="1">
                <a:solidFill>
                  <a:srgbClr val="000000"/>
                </a:solidFill>
                <a:latin typeface="Times New Roman" pitchFamily="18" charset="0"/>
              </a:rPr>
              <a:t>”</a:t>
            </a:r>
            <a:r>
              <a:rPr kumimoji="1" lang="zh-CN" altLang="en-US" sz="2400" b="1">
                <a:solidFill>
                  <a:srgbClr val="000000"/>
                </a:solidFill>
                <a:latin typeface="宋体" pitchFamily="2" charset="-122"/>
              </a:rPr>
              <a:t> ，其中柏氏矢量小于点阵矢量的位错称为</a:t>
            </a:r>
            <a:r>
              <a:rPr kumimoji="1" lang="zh-CN" altLang="en-US" sz="2400" b="1">
                <a:solidFill>
                  <a:srgbClr val="000000"/>
                </a:solidFill>
                <a:latin typeface="Times New Roman" pitchFamily="18" charset="0"/>
              </a:rPr>
              <a:t>“</a:t>
            </a:r>
            <a:r>
              <a:rPr kumimoji="1" lang="zh-CN" altLang="en-US" sz="2400" b="1">
                <a:solidFill>
                  <a:srgbClr val="000000"/>
                </a:solidFill>
                <a:latin typeface="宋体" pitchFamily="2" charset="-122"/>
              </a:rPr>
              <a:t>部分位错</a:t>
            </a:r>
            <a:r>
              <a:rPr kumimoji="1" lang="zh-CN" altLang="en-US" sz="2400" b="1">
                <a:solidFill>
                  <a:srgbClr val="000000"/>
                </a:solidFill>
                <a:latin typeface="Times New Roman" pitchFamily="18" charset="0"/>
              </a:rPr>
              <a:t>”</a:t>
            </a:r>
            <a:r>
              <a:rPr kumimoji="1" lang="zh-CN" altLang="en-US" sz="2400" b="1">
                <a:solidFill>
                  <a:srgbClr val="000000"/>
                </a:solidFill>
                <a:latin typeface="宋体" pitchFamily="2" charset="-122"/>
              </a:rPr>
              <a:t>。</a:t>
            </a: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不全位错一般表现为晶体原子堆垛层错区与无层错区的边界线，其滑移后原子排列发生变化。</a:t>
            </a:r>
          </a:p>
        </p:txBody>
      </p:sp>
      <p:sp>
        <p:nvSpPr>
          <p:cNvPr id="718851"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18850">
                                            <p:txEl>
                                              <p:pRg st="1" end="1"/>
                                            </p:txEl>
                                          </p:spTgt>
                                        </p:tgtEl>
                                        <p:attrNameLst>
                                          <p:attrName>style.visibility</p:attrName>
                                        </p:attrNameLst>
                                      </p:cBhvr>
                                      <p:to>
                                        <p:strVal val="visible"/>
                                      </p:to>
                                    </p:set>
                                    <p:anim calcmode="lin" valueType="num">
                                      <p:cBhvr>
                                        <p:cTn id="7" dur="1000" fill="hold"/>
                                        <p:tgtEl>
                                          <p:spTgt spid="718850">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18850">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18850">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18850">
                                            <p:txEl>
                                              <p:pRg st="2" end="2"/>
                                            </p:txEl>
                                          </p:spTgt>
                                        </p:tgtEl>
                                        <p:attrNameLst>
                                          <p:attrName>style.visibility</p:attrName>
                                        </p:attrNameLst>
                                      </p:cBhvr>
                                      <p:to>
                                        <p:strVal val="visible"/>
                                      </p:to>
                                    </p:set>
                                    <p:anim calcmode="lin" valueType="num">
                                      <p:cBhvr>
                                        <p:cTn id="14" dur="1000" fill="hold"/>
                                        <p:tgtEl>
                                          <p:spTgt spid="718850">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18850">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18850">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18850">
                                            <p:txEl>
                                              <p:pRg st="3" end="3"/>
                                            </p:txEl>
                                          </p:spTgt>
                                        </p:tgtEl>
                                        <p:attrNameLst>
                                          <p:attrName>style.visibility</p:attrName>
                                        </p:attrNameLst>
                                      </p:cBhvr>
                                      <p:to>
                                        <p:strVal val="visible"/>
                                      </p:to>
                                    </p:set>
                                    <p:anim calcmode="lin" valueType="num">
                                      <p:cBhvr>
                                        <p:cTn id="21" dur="1000" fill="hold"/>
                                        <p:tgtEl>
                                          <p:spTgt spid="718850">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18850">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1885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850" grpId="0" build="p"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7" name="Group 2"/>
          <p:cNvGrpSpPr>
            <a:grpSpLocks/>
          </p:cNvGrpSpPr>
          <p:nvPr/>
        </p:nvGrpSpPr>
        <p:grpSpPr bwMode="auto">
          <a:xfrm>
            <a:off x="1847850" y="1812925"/>
            <a:ext cx="5295900" cy="4283075"/>
            <a:chOff x="1164" y="1056"/>
            <a:chExt cx="3336" cy="2698"/>
          </a:xfrm>
        </p:grpSpPr>
        <p:sp>
          <p:nvSpPr>
            <p:cNvPr id="11269" name="Text Box 4"/>
            <p:cNvSpPr txBox="1">
              <a:spLocks noChangeArrowheads="1"/>
            </p:cNvSpPr>
            <p:nvPr/>
          </p:nvSpPr>
          <p:spPr bwMode="auto">
            <a:xfrm>
              <a:off x="1556" y="3504"/>
              <a:ext cx="2751" cy="250"/>
            </a:xfrm>
            <a:prstGeom prst="rect">
              <a:avLst/>
            </a:prstGeom>
            <a:noFill/>
            <a:ln w="9525">
              <a:noFill/>
              <a:miter lim="800000"/>
              <a:headEnd/>
              <a:tailEnd/>
            </a:ln>
          </p:spPr>
          <p:txBody>
            <a:bodyPr wrap="none">
              <a:spAutoFit/>
            </a:bodyPr>
            <a:lstStyle/>
            <a:p>
              <a:pPr algn="l"/>
              <a:r>
                <a:rPr kumimoji="1" lang="zh-CN" altLang="en-US" sz="2000">
                  <a:solidFill>
                    <a:srgbClr val="101016"/>
                  </a:solidFill>
                  <a:latin typeface="Times New Roman" pitchFamily="18" charset="0"/>
                </a:rPr>
                <a:t>图 </a:t>
              </a:r>
              <a:r>
                <a:rPr kumimoji="1" lang="en-US" altLang="zh-CN" sz="2000">
                  <a:solidFill>
                    <a:srgbClr val="101016"/>
                  </a:solidFill>
                  <a:latin typeface="Times New Roman" pitchFamily="18" charset="0"/>
                </a:rPr>
                <a:t>fcc</a:t>
              </a:r>
              <a:r>
                <a:rPr kumimoji="1" lang="zh-CN" altLang="en-US" sz="2000">
                  <a:solidFill>
                    <a:srgbClr val="101016"/>
                  </a:solidFill>
                  <a:latin typeface="Times New Roman" pitchFamily="18" charset="0"/>
                </a:rPr>
                <a:t>中全位错滑移时原子的滑动路径</a:t>
              </a:r>
            </a:p>
          </p:txBody>
        </p:sp>
      </p:grpSp>
      <p:sp>
        <p:nvSpPr>
          <p:cNvPr id="719877" name="WordArt 5"/>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ontrols>
      <p:control spid="11266" name="ShockwaveFlash1" r:id="rId2" imgW="5296639" imgH="3734321"/>
    </p:controls>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0898" name="Rectangle 2"/>
          <p:cNvSpPr>
            <a:spLocks noChangeArrowheads="1"/>
          </p:cNvSpPr>
          <p:nvPr/>
        </p:nvSpPr>
        <p:spPr bwMode="auto">
          <a:xfrm>
            <a:off x="457200" y="3733800"/>
            <a:ext cx="8229600" cy="2720975"/>
          </a:xfrm>
          <a:prstGeom prst="rect">
            <a:avLst/>
          </a:prstGeom>
          <a:noFill/>
          <a:ln w="9525">
            <a:noFill/>
            <a:miter lim="800000"/>
            <a:headEnd/>
            <a:tailEnd/>
          </a:ln>
        </p:spPr>
        <p:txBody>
          <a:bodyPr>
            <a:spAutoFit/>
          </a:bodyPr>
          <a:lstStyle/>
          <a:p>
            <a:pPr algn="l">
              <a:lnSpc>
                <a:spcPct val="120000"/>
              </a:lnSpc>
              <a:buClr>
                <a:schemeClr val="hlink"/>
              </a:buClr>
              <a:buSzPct val="80000"/>
              <a:buFont typeface="Wingdings" pitchFamily="2" charset="2"/>
              <a:buChar char="v"/>
            </a:pPr>
            <a:r>
              <a:rPr kumimoji="1" lang="zh-CN" altLang="en-US" sz="2400" b="1">
                <a:solidFill>
                  <a:srgbClr val="1313FF"/>
                </a:solidFill>
                <a:latin typeface="宋体" pitchFamily="2" charset="-122"/>
              </a:rPr>
              <a:t>如果上面动画中的</a:t>
            </a:r>
            <a:r>
              <a:rPr kumimoji="1" lang="en-US" altLang="zh-CN" sz="2400" b="1">
                <a:solidFill>
                  <a:srgbClr val="1313FF"/>
                </a:solidFill>
                <a:latin typeface="宋体" pitchFamily="2" charset="-122"/>
              </a:rPr>
              <a:t>B</a:t>
            </a:r>
            <a:r>
              <a:rPr kumimoji="1" lang="zh-CN" altLang="en-US" sz="2400" b="1">
                <a:solidFill>
                  <a:srgbClr val="1313FF"/>
                </a:solidFill>
                <a:latin typeface="宋体" pitchFamily="2" charset="-122"/>
              </a:rPr>
              <a:t>层原子有一部分只滑移了第一步， 这样在滑移了一次的区域和未滑移区域的边界</a:t>
            </a:r>
            <a:r>
              <a:rPr kumimoji="1" lang="en-US" altLang="zh-CN" sz="2400" b="1">
                <a:solidFill>
                  <a:srgbClr val="1313FF"/>
                </a:solidFill>
                <a:latin typeface="宋体" pitchFamily="2" charset="-122"/>
              </a:rPr>
              <a:t>M</a:t>
            </a:r>
            <a:r>
              <a:rPr kumimoji="1" lang="zh-CN" altLang="en-US" sz="2400" b="1">
                <a:solidFill>
                  <a:srgbClr val="1313FF"/>
                </a:solidFill>
                <a:latin typeface="宋体" pitchFamily="2" charset="-122"/>
              </a:rPr>
              <a:t>处就形成了一个柏氏矢量小于滑移方向上原子间距的分位错，称其为肖克莱不全位错。</a:t>
            </a:r>
          </a:p>
          <a:p>
            <a:pPr algn="l">
              <a:lnSpc>
                <a:spcPct val="120000"/>
              </a:lnSpc>
              <a:buClr>
                <a:schemeClr val="hlink"/>
              </a:buClr>
              <a:buSzPct val="80000"/>
              <a:buFont typeface="Wingdings" pitchFamily="2" charset="2"/>
              <a:buChar char="v"/>
            </a:pPr>
            <a:r>
              <a:rPr kumimoji="1" lang="zh-CN" altLang="en-US" sz="2400" b="1">
                <a:solidFill>
                  <a:srgbClr val="000000"/>
                </a:solidFill>
                <a:latin typeface="宋体" pitchFamily="2" charset="-122"/>
              </a:rPr>
              <a:t>根据其柏氏矢量与位错线的角度关系可以是纯刃型，纯螺型或混合型的。</a:t>
            </a:r>
            <a:endParaRPr kumimoji="1" lang="zh-CN" altLang="en-US" sz="2400" b="1">
              <a:solidFill>
                <a:srgbClr val="000000"/>
              </a:solidFill>
              <a:latin typeface="Times New Roman" pitchFamily="18" charset="0"/>
            </a:endParaRPr>
          </a:p>
        </p:txBody>
      </p:sp>
      <p:grpSp>
        <p:nvGrpSpPr>
          <p:cNvPr id="2" name="Group 3"/>
          <p:cNvGrpSpPr>
            <a:grpSpLocks noChangeAspect="1"/>
          </p:cNvGrpSpPr>
          <p:nvPr/>
        </p:nvGrpSpPr>
        <p:grpSpPr bwMode="auto">
          <a:xfrm>
            <a:off x="3225800" y="1447800"/>
            <a:ext cx="2692400" cy="2563813"/>
            <a:chOff x="1876" y="574"/>
            <a:chExt cx="1911" cy="1820"/>
          </a:xfrm>
        </p:grpSpPr>
        <p:pic>
          <p:nvPicPr>
            <p:cNvPr id="71685" name="Picture 4" descr="Image00000"/>
            <p:cNvPicPr>
              <a:picLocks noChangeAspect="1" noChangeArrowheads="1"/>
            </p:cNvPicPr>
            <p:nvPr/>
          </p:nvPicPr>
          <p:blipFill>
            <a:blip r:embed="rId2" cstate="print"/>
            <a:srcRect/>
            <a:stretch>
              <a:fillRect/>
            </a:stretch>
          </p:blipFill>
          <p:spPr bwMode="auto">
            <a:xfrm>
              <a:off x="1876" y="574"/>
              <a:ext cx="1911" cy="1586"/>
            </a:xfrm>
            <a:prstGeom prst="rect">
              <a:avLst/>
            </a:prstGeom>
            <a:noFill/>
            <a:ln w="9525">
              <a:noFill/>
              <a:miter lim="800000"/>
              <a:headEnd/>
              <a:tailEnd/>
            </a:ln>
          </p:spPr>
        </p:pic>
        <p:sp>
          <p:nvSpPr>
            <p:cNvPr id="71686" name="Rectangle 5"/>
            <p:cNvSpPr>
              <a:spLocks noChangeAspect="1" noChangeArrowheads="1"/>
            </p:cNvSpPr>
            <p:nvPr/>
          </p:nvSpPr>
          <p:spPr bwMode="auto">
            <a:xfrm>
              <a:off x="2093" y="2112"/>
              <a:ext cx="1664" cy="282"/>
            </a:xfrm>
            <a:prstGeom prst="rect">
              <a:avLst/>
            </a:prstGeom>
            <a:noFill/>
            <a:ln w="9525">
              <a:noFill/>
              <a:miter lim="800000"/>
              <a:headEnd/>
              <a:tailEnd/>
            </a:ln>
          </p:spPr>
          <p:txBody>
            <a:bodyPr wrap="none">
              <a:spAutoFit/>
            </a:bodyPr>
            <a:lstStyle/>
            <a:p>
              <a:pPr algn="l"/>
              <a:r>
                <a:rPr kumimoji="1" lang="zh-CN" altLang="en-US" sz="2000">
                  <a:solidFill>
                    <a:srgbClr val="000000"/>
                  </a:solidFill>
                  <a:latin typeface="宋体" pitchFamily="2" charset="-122"/>
                </a:rPr>
                <a:t>图 肖克莱不全位错</a:t>
              </a:r>
            </a:p>
          </p:txBody>
        </p:sp>
      </p:grpSp>
      <p:sp>
        <p:nvSpPr>
          <p:cNvPr id="720902" name="WordArt 6"/>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720898">
                                            <p:txEl>
                                              <p:pRg st="0" end="0"/>
                                            </p:txEl>
                                          </p:spTgt>
                                        </p:tgtEl>
                                        <p:attrNameLst>
                                          <p:attrName>style.visibility</p:attrName>
                                        </p:attrNameLst>
                                      </p:cBhvr>
                                      <p:to>
                                        <p:strVal val="visible"/>
                                      </p:to>
                                    </p:set>
                                    <p:anim calcmode="lin" valueType="num">
                                      <p:cBhvr>
                                        <p:cTn id="12" dur="500" fill="hold"/>
                                        <p:tgtEl>
                                          <p:spTgt spid="720898">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720898">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720898">
                                            <p:txEl>
                                              <p:pRg st="1" end="1"/>
                                            </p:txEl>
                                          </p:spTgt>
                                        </p:tgtEl>
                                        <p:attrNameLst>
                                          <p:attrName>style.visibility</p:attrName>
                                        </p:attrNameLst>
                                      </p:cBhvr>
                                      <p:to>
                                        <p:strVal val="visible"/>
                                      </p:to>
                                    </p:set>
                                    <p:anim calcmode="lin" valueType="num">
                                      <p:cBhvr>
                                        <p:cTn id="18" dur="500" fill="hold"/>
                                        <p:tgtEl>
                                          <p:spTgt spid="720898">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720898">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0898"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3"/>
          <p:cNvSpPr txBox="1">
            <a:spLocks noChangeArrowheads="1"/>
          </p:cNvSpPr>
          <p:nvPr/>
        </p:nvSpPr>
        <p:spPr bwMode="auto">
          <a:xfrm>
            <a:off x="1828800" y="5851525"/>
            <a:ext cx="5264150" cy="396875"/>
          </a:xfrm>
          <a:prstGeom prst="rect">
            <a:avLst/>
          </a:prstGeom>
          <a:noFill/>
          <a:ln w="9525">
            <a:noFill/>
            <a:miter lim="800000"/>
            <a:headEnd/>
            <a:tailEnd/>
          </a:ln>
        </p:spPr>
        <p:txBody>
          <a:bodyPr wrap="none">
            <a:spAutoFit/>
          </a:bodyPr>
          <a:lstStyle/>
          <a:p>
            <a:pPr algn="l"/>
            <a:r>
              <a:rPr kumimoji="1" lang="zh-CN" altLang="en-US" sz="2000">
                <a:solidFill>
                  <a:srgbClr val="101016"/>
                </a:solidFill>
                <a:latin typeface="Times New Roman" pitchFamily="18" charset="0"/>
              </a:rPr>
              <a:t>图  刃型肖克莱不全位错在（</a:t>
            </a:r>
            <a:r>
              <a:rPr kumimoji="1" lang="en-US" altLang="zh-CN" sz="2000">
                <a:solidFill>
                  <a:srgbClr val="101016"/>
                </a:solidFill>
                <a:latin typeface="Times New Roman" pitchFamily="18" charset="0"/>
              </a:rPr>
              <a:t>110</a:t>
            </a:r>
            <a:r>
              <a:rPr kumimoji="1" lang="zh-CN" altLang="en-US" sz="2000">
                <a:solidFill>
                  <a:srgbClr val="101016"/>
                </a:solidFill>
                <a:latin typeface="Times New Roman" pitchFamily="18" charset="0"/>
              </a:rPr>
              <a:t>）面上的投影</a:t>
            </a:r>
          </a:p>
        </p:txBody>
      </p:sp>
      <p:sp>
        <p:nvSpPr>
          <p:cNvPr id="721924" name="WordArt 4"/>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ontrols>
      <p:control spid="12290" name="ShockwaveFlash1" r:id="rId2" imgW="4800000" imgH="3962953"/>
    </p:controls>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382588" y="2063750"/>
            <a:ext cx="8226425" cy="3879850"/>
            <a:chOff x="241" y="1252"/>
            <a:chExt cx="5182" cy="2444"/>
          </a:xfrm>
        </p:grpSpPr>
        <p:grpSp>
          <p:nvGrpSpPr>
            <p:cNvPr id="72708" name="Group 3"/>
            <p:cNvGrpSpPr>
              <a:grpSpLocks noChangeAspect="1"/>
            </p:cNvGrpSpPr>
            <p:nvPr/>
          </p:nvGrpSpPr>
          <p:grpSpPr bwMode="auto">
            <a:xfrm>
              <a:off x="241" y="1252"/>
              <a:ext cx="5182" cy="1815"/>
              <a:chOff x="738" y="1578"/>
              <a:chExt cx="3324" cy="1164"/>
            </a:xfrm>
          </p:grpSpPr>
          <p:pic>
            <p:nvPicPr>
              <p:cNvPr id="72710" name="Picture 4" descr="图7"/>
              <p:cNvPicPr>
                <a:picLocks noChangeAspect="1" noChangeArrowheads="1"/>
              </p:cNvPicPr>
              <p:nvPr/>
            </p:nvPicPr>
            <p:blipFill>
              <a:blip r:embed="rId2" cstate="print"/>
              <a:srcRect/>
              <a:stretch>
                <a:fillRect/>
              </a:stretch>
            </p:blipFill>
            <p:spPr bwMode="auto">
              <a:xfrm>
                <a:off x="738" y="1578"/>
                <a:ext cx="2046" cy="1164"/>
              </a:xfrm>
              <a:prstGeom prst="rect">
                <a:avLst/>
              </a:prstGeom>
              <a:noFill/>
              <a:ln w="9525">
                <a:noFill/>
                <a:miter lim="800000"/>
                <a:headEnd/>
                <a:tailEnd/>
              </a:ln>
            </p:spPr>
          </p:pic>
          <p:pic>
            <p:nvPicPr>
              <p:cNvPr id="72711" name="Picture 5" descr="weicuo"/>
              <p:cNvPicPr>
                <a:picLocks noChangeAspect="1" noChangeArrowheads="1"/>
              </p:cNvPicPr>
              <p:nvPr/>
            </p:nvPicPr>
            <p:blipFill>
              <a:blip r:embed="rId3" cstate="print"/>
              <a:srcRect l="15366" r="3828"/>
              <a:stretch>
                <a:fillRect/>
              </a:stretch>
            </p:blipFill>
            <p:spPr bwMode="auto">
              <a:xfrm>
                <a:off x="2832" y="1605"/>
                <a:ext cx="1230" cy="1110"/>
              </a:xfrm>
              <a:prstGeom prst="rect">
                <a:avLst/>
              </a:prstGeom>
              <a:noFill/>
              <a:ln w="9525">
                <a:noFill/>
                <a:miter lim="800000"/>
                <a:headEnd/>
                <a:tailEnd/>
              </a:ln>
            </p:spPr>
          </p:pic>
        </p:grpSp>
        <p:sp>
          <p:nvSpPr>
            <p:cNvPr id="72709" name="Text Box 6"/>
            <p:cNvSpPr txBox="1">
              <a:spLocks noChangeArrowheads="1"/>
            </p:cNvSpPr>
            <p:nvPr/>
          </p:nvSpPr>
          <p:spPr bwMode="auto">
            <a:xfrm>
              <a:off x="1490" y="3216"/>
              <a:ext cx="2684" cy="480"/>
            </a:xfrm>
            <a:prstGeom prst="rect">
              <a:avLst/>
            </a:prstGeom>
            <a:noFill/>
            <a:ln w="9525">
              <a:noFill/>
              <a:miter lim="800000"/>
              <a:headEnd/>
              <a:tailEnd/>
            </a:ln>
          </p:spPr>
          <p:txBody>
            <a:bodyPr wrap="none">
              <a:spAutoFit/>
            </a:bodyPr>
            <a:lstStyle/>
            <a:p>
              <a:pPr algn="l"/>
              <a:r>
                <a:rPr kumimoji="1" lang="en-US" altLang="zh-CN" sz="2000">
                  <a:solidFill>
                    <a:srgbClr val="071F0D"/>
                  </a:solidFill>
                  <a:latin typeface="Times New Roman" pitchFamily="18" charset="0"/>
                </a:rPr>
                <a:t>          </a:t>
              </a:r>
              <a:r>
                <a:rPr kumimoji="1" lang="zh-CN" altLang="en-US" sz="2000">
                  <a:solidFill>
                    <a:srgbClr val="071F0D"/>
                  </a:solidFill>
                  <a:latin typeface="Times New Roman" pitchFamily="18" charset="0"/>
                </a:rPr>
                <a:t>（</a:t>
              </a:r>
              <a:r>
                <a:rPr kumimoji="1" lang="en-US" altLang="zh-CN" sz="2000">
                  <a:solidFill>
                    <a:srgbClr val="071F0D"/>
                  </a:solidFill>
                  <a:latin typeface="Times New Roman" pitchFamily="18" charset="0"/>
                </a:rPr>
                <a:t>a</a:t>
              </a:r>
              <a:r>
                <a:rPr kumimoji="1" lang="zh-CN" altLang="en-US" sz="2000">
                  <a:solidFill>
                    <a:srgbClr val="071F0D"/>
                  </a:solidFill>
                  <a:latin typeface="Times New Roman" pitchFamily="18" charset="0"/>
                </a:rPr>
                <a:t>）                               （</a:t>
              </a:r>
              <a:r>
                <a:rPr kumimoji="1" lang="en-US" altLang="zh-CN" sz="2000">
                  <a:solidFill>
                    <a:srgbClr val="071F0D"/>
                  </a:solidFill>
                  <a:latin typeface="Times New Roman" pitchFamily="18" charset="0"/>
                </a:rPr>
                <a:t>b</a:t>
              </a:r>
              <a:r>
                <a:rPr kumimoji="1" lang="zh-CN" altLang="en-US" sz="2000">
                  <a:solidFill>
                    <a:srgbClr val="071F0D"/>
                  </a:solidFill>
                  <a:latin typeface="Times New Roman" pitchFamily="18" charset="0"/>
                </a:rPr>
                <a:t>）</a:t>
              </a:r>
            </a:p>
            <a:p>
              <a:pPr algn="l"/>
              <a:r>
                <a:rPr kumimoji="1" lang="zh-CN" altLang="en-US" sz="2000">
                  <a:solidFill>
                    <a:srgbClr val="071F0D"/>
                  </a:solidFill>
                  <a:latin typeface="宋体" pitchFamily="2" charset="-122"/>
                </a:rPr>
                <a:t>图</a:t>
              </a:r>
              <a:r>
                <a:rPr kumimoji="1" lang="zh-CN" altLang="en-US" sz="2000">
                  <a:solidFill>
                    <a:srgbClr val="071F0D"/>
                  </a:solidFill>
                  <a:latin typeface="Times New Roman" pitchFamily="18" charset="0"/>
                </a:rPr>
                <a:t>   </a:t>
              </a:r>
              <a:r>
                <a:rPr kumimoji="1" lang="zh-CN" altLang="en-US" sz="2000">
                  <a:solidFill>
                    <a:srgbClr val="071F0D"/>
                  </a:solidFill>
                  <a:latin typeface="宋体" pitchFamily="2" charset="-122"/>
                </a:rPr>
                <a:t>肖克莱部分位错及其的柏氏矢量</a:t>
              </a:r>
              <a:r>
                <a:rPr kumimoji="1" lang="zh-CN" altLang="en-US" sz="2400">
                  <a:latin typeface="Times New Roman" pitchFamily="18" charset="0"/>
                </a:rPr>
                <a:t> </a:t>
              </a:r>
            </a:p>
          </p:txBody>
        </p:sp>
      </p:grpSp>
      <p:sp>
        <p:nvSpPr>
          <p:cNvPr id="722951" name="WordArt 7"/>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bwMode="auto">
          <a:xfrm>
            <a:off x="2439988" y="1676400"/>
            <a:ext cx="4264025" cy="4676775"/>
            <a:chOff x="1296" y="569"/>
            <a:chExt cx="3157" cy="3463"/>
          </a:xfrm>
        </p:grpSpPr>
        <p:pic>
          <p:nvPicPr>
            <p:cNvPr id="73732" name="Picture 3" descr="Image00000"/>
            <p:cNvPicPr>
              <a:picLocks noChangeAspect="1" noChangeArrowheads="1"/>
            </p:cNvPicPr>
            <p:nvPr/>
          </p:nvPicPr>
          <p:blipFill>
            <a:blip r:embed="rId2" cstate="print"/>
            <a:srcRect/>
            <a:stretch>
              <a:fillRect/>
            </a:stretch>
          </p:blipFill>
          <p:spPr bwMode="auto">
            <a:xfrm>
              <a:off x="1307" y="569"/>
              <a:ext cx="3146" cy="3463"/>
            </a:xfrm>
            <a:prstGeom prst="rect">
              <a:avLst/>
            </a:prstGeom>
            <a:noFill/>
            <a:ln w="9525">
              <a:noFill/>
              <a:miter lim="800000"/>
              <a:headEnd/>
              <a:tailEnd/>
            </a:ln>
          </p:spPr>
        </p:pic>
        <p:sp>
          <p:nvSpPr>
            <p:cNvPr id="73733" name="Rectangle 4"/>
            <p:cNvSpPr>
              <a:spLocks noChangeAspect="1" noChangeArrowheads="1"/>
            </p:cNvSpPr>
            <p:nvPr/>
          </p:nvSpPr>
          <p:spPr bwMode="auto">
            <a:xfrm>
              <a:off x="1296" y="3744"/>
              <a:ext cx="336" cy="288"/>
            </a:xfrm>
            <a:prstGeom prst="rect">
              <a:avLst/>
            </a:prstGeom>
            <a:solidFill>
              <a:schemeClr val="bg1"/>
            </a:solidFill>
            <a:ln w="9525">
              <a:solidFill>
                <a:schemeClr val="bg1"/>
              </a:solidFill>
              <a:miter lim="800000"/>
              <a:headEnd/>
              <a:tailEnd/>
            </a:ln>
          </p:spPr>
          <p:txBody>
            <a:bodyPr wrap="none" anchor="ctr"/>
            <a:lstStyle/>
            <a:p>
              <a:endParaRPr lang="zh-CN" altLang="en-US"/>
            </a:p>
          </p:txBody>
        </p:sp>
      </p:grpSp>
      <p:sp>
        <p:nvSpPr>
          <p:cNvPr id="723973" name="WordArt 5"/>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4994" name="Rectangle 2"/>
          <p:cNvSpPr>
            <a:spLocks noChangeArrowheads="1"/>
          </p:cNvSpPr>
          <p:nvPr/>
        </p:nvSpPr>
        <p:spPr bwMode="auto">
          <a:xfrm>
            <a:off x="533400" y="1355725"/>
            <a:ext cx="8153400" cy="49117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宋体" pitchFamily="2" charset="-122"/>
              </a:rPr>
              <a:t>肖克莱不全位错有以下的特点：</a:t>
            </a:r>
          </a:p>
          <a:p>
            <a:pPr algn="l">
              <a:lnSpc>
                <a:spcPct val="120000"/>
              </a:lnSpc>
              <a:buClr>
                <a:srgbClr val="FF0066"/>
              </a:buClr>
              <a:buSzPct val="80000"/>
              <a:buFont typeface="Wingdings" pitchFamily="2" charset="2"/>
              <a:buChar char="u"/>
            </a:pPr>
            <a:r>
              <a:rPr kumimoji="1" lang="en-US" altLang="zh-CN" sz="2400" b="1">
                <a:solidFill>
                  <a:srgbClr val="1313FF"/>
                </a:solidFill>
                <a:latin typeface="宋体" pitchFamily="2" charset="-122"/>
              </a:rPr>
              <a:t>(1)</a:t>
            </a:r>
            <a:r>
              <a:rPr kumimoji="1" lang="zh-CN" altLang="en-US" sz="2400" b="1">
                <a:solidFill>
                  <a:srgbClr val="1313FF"/>
                </a:solidFill>
                <a:latin typeface="宋体" pitchFamily="2" charset="-122"/>
              </a:rPr>
              <a:t>位于孪生面上，柏氏矢量沿孪生方向，且小于孪生方向上的原子间距。 </a:t>
            </a:r>
          </a:p>
          <a:p>
            <a:pPr algn="l">
              <a:lnSpc>
                <a:spcPct val="120000"/>
              </a:lnSpc>
              <a:buClr>
                <a:srgbClr val="FF0066"/>
              </a:buClr>
              <a:buSzPct val="80000"/>
              <a:buFont typeface="Wingdings" pitchFamily="2" charset="2"/>
              <a:buChar char="u"/>
            </a:pPr>
            <a:r>
              <a:rPr kumimoji="1" lang="en-US" altLang="zh-CN" sz="2400" b="1">
                <a:solidFill>
                  <a:srgbClr val="000000"/>
                </a:solidFill>
                <a:latin typeface="宋体" pitchFamily="2" charset="-122"/>
              </a:rPr>
              <a:t>(2)</a:t>
            </a:r>
            <a:r>
              <a:rPr kumimoji="1" lang="zh-CN" altLang="en-US" sz="2400" b="1">
                <a:solidFill>
                  <a:srgbClr val="000000"/>
                </a:solidFill>
                <a:latin typeface="宋体" pitchFamily="2" charset="-122"/>
              </a:rPr>
              <a:t>不仅是已滑移区和未滑移区的边界，而且是有层错区和无层错区的边界。</a:t>
            </a:r>
          </a:p>
          <a:p>
            <a:pPr algn="l">
              <a:lnSpc>
                <a:spcPct val="120000"/>
              </a:lnSpc>
              <a:buClr>
                <a:srgbClr val="FF0066"/>
              </a:buClr>
              <a:buSzPct val="80000"/>
              <a:buFont typeface="Wingdings" pitchFamily="2" charset="2"/>
              <a:buChar char="u"/>
            </a:pPr>
            <a:r>
              <a:rPr kumimoji="1" lang="en-US" altLang="zh-CN" sz="2400" b="1">
                <a:solidFill>
                  <a:srgbClr val="000000"/>
                </a:solidFill>
                <a:latin typeface="宋体" pitchFamily="2" charset="-122"/>
              </a:rPr>
              <a:t>(3)</a:t>
            </a:r>
            <a:r>
              <a:rPr kumimoji="1" lang="zh-CN" altLang="en-US" sz="2400" b="1">
                <a:solidFill>
                  <a:srgbClr val="2BBD4E"/>
                </a:solidFill>
                <a:latin typeface="宋体" pitchFamily="2" charset="-122"/>
              </a:rPr>
              <a:t>可以是刃型、螺型或混合型。</a:t>
            </a:r>
          </a:p>
          <a:p>
            <a:pPr algn="l">
              <a:lnSpc>
                <a:spcPct val="120000"/>
              </a:lnSpc>
              <a:buClr>
                <a:srgbClr val="FF0066"/>
              </a:buClr>
              <a:buSzPct val="80000"/>
              <a:buFont typeface="Wingdings" pitchFamily="2" charset="2"/>
              <a:buChar char="u"/>
            </a:pPr>
            <a:r>
              <a:rPr kumimoji="1" lang="en-US" altLang="zh-CN" sz="2400" b="1">
                <a:solidFill>
                  <a:srgbClr val="000000"/>
                </a:solidFill>
                <a:latin typeface="宋体" pitchFamily="2" charset="-122"/>
              </a:rPr>
              <a:t>(4)</a:t>
            </a:r>
            <a:r>
              <a:rPr kumimoji="1" lang="zh-CN" altLang="en-US" sz="2400" b="1">
                <a:solidFill>
                  <a:srgbClr val="1313FF"/>
                </a:solidFill>
                <a:latin typeface="宋体" pitchFamily="2" charset="-122"/>
              </a:rPr>
              <a:t>即使是刃型肖克莱不全位错也只能滑移，不能攀移，因为滑移面上部原子的扩散不会导致层错消失。</a:t>
            </a:r>
          </a:p>
          <a:p>
            <a:pPr algn="l">
              <a:lnSpc>
                <a:spcPct val="120000"/>
              </a:lnSpc>
              <a:buClr>
                <a:srgbClr val="FF0066"/>
              </a:buClr>
              <a:buSzPct val="80000"/>
              <a:buFont typeface="Wingdings" pitchFamily="2" charset="2"/>
              <a:buChar char="u"/>
            </a:pPr>
            <a:r>
              <a:rPr kumimoji="1" lang="en-US" altLang="zh-CN" sz="2400" b="1">
                <a:solidFill>
                  <a:srgbClr val="000000"/>
                </a:solidFill>
                <a:latin typeface="宋体" pitchFamily="2" charset="-122"/>
              </a:rPr>
              <a:t>(6)</a:t>
            </a:r>
            <a:r>
              <a:rPr kumimoji="1" lang="zh-CN" altLang="en-US" sz="2400" b="1">
                <a:solidFill>
                  <a:srgbClr val="000000"/>
                </a:solidFill>
                <a:latin typeface="宋体" pitchFamily="2" charset="-122"/>
              </a:rPr>
              <a:t>即使是螺型肖克莱不全位错也不能交滑移，因为螺型肖克莱不全位错是沿</a:t>
            </a:r>
            <a:r>
              <a:rPr kumimoji="1" lang="en-US" altLang="zh-CN" sz="2400" b="1">
                <a:solidFill>
                  <a:srgbClr val="000000"/>
                </a:solidFill>
                <a:latin typeface="宋体" pitchFamily="2" charset="-122"/>
              </a:rPr>
              <a:t>〈112〉</a:t>
            </a:r>
            <a:r>
              <a:rPr kumimoji="1" lang="zh-CN" altLang="en-US" sz="2400" b="1">
                <a:solidFill>
                  <a:srgbClr val="000000"/>
                </a:solidFill>
                <a:latin typeface="宋体" pitchFamily="2" charset="-122"/>
              </a:rPr>
              <a:t>方向，而不是沿两个</a:t>
            </a:r>
            <a:r>
              <a:rPr kumimoji="1" lang="en-US" altLang="zh-CN" sz="2400" b="1">
                <a:solidFill>
                  <a:srgbClr val="000000"/>
                </a:solidFill>
                <a:latin typeface="宋体" pitchFamily="2" charset="-122"/>
              </a:rPr>
              <a:t>{111}</a:t>
            </a:r>
            <a:r>
              <a:rPr kumimoji="1" lang="zh-CN" altLang="en-US" sz="2400" b="1">
                <a:solidFill>
                  <a:srgbClr val="000000"/>
                </a:solidFill>
                <a:latin typeface="宋体" pitchFamily="2" charset="-122"/>
              </a:rPr>
              <a:t>面的交线</a:t>
            </a:r>
            <a:r>
              <a:rPr kumimoji="1" lang="en-US" altLang="zh-CN" sz="2400" b="1">
                <a:solidFill>
                  <a:srgbClr val="000000"/>
                </a:solidFill>
                <a:latin typeface="宋体" pitchFamily="2" charset="-122"/>
              </a:rPr>
              <a:t>〈110〉</a:t>
            </a:r>
            <a:r>
              <a:rPr kumimoji="1" lang="zh-CN" altLang="en-US" sz="2400" b="1">
                <a:solidFill>
                  <a:srgbClr val="000000"/>
                </a:solidFill>
                <a:latin typeface="宋体" pitchFamily="2" charset="-122"/>
              </a:rPr>
              <a:t>方向，故它不可能交滑移。</a:t>
            </a:r>
            <a:endParaRPr kumimoji="1" lang="zh-CN" altLang="en-US" sz="2400" b="1">
              <a:solidFill>
                <a:srgbClr val="000000"/>
              </a:solidFill>
              <a:latin typeface="Times New Roman" pitchFamily="18" charset="0"/>
            </a:endParaRPr>
          </a:p>
        </p:txBody>
      </p:sp>
      <p:sp>
        <p:nvSpPr>
          <p:cNvPr id="724995"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24994">
                                            <p:txEl>
                                              <p:pRg st="1" end="1"/>
                                            </p:txEl>
                                          </p:spTgt>
                                        </p:tgtEl>
                                        <p:attrNameLst>
                                          <p:attrName>style.visibility</p:attrName>
                                        </p:attrNameLst>
                                      </p:cBhvr>
                                      <p:to>
                                        <p:strVal val="visible"/>
                                      </p:to>
                                    </p:set>
                                    <p:anim calcmode="lin" valueType="num">
                                      <p:cBhvr>
                                        <p:cTn id="7" dur="1000" fill="hold"/>
                                        <p:tgtEl>
                                          <p:spTgt spid="724994">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24994">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24994">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24994">
                                            <p:txEl>
                                              <p:pRg st="2" end="2"/>
                                            </p:txEl>
                                          </p:spTgt>
                                        </p:tgtEl>
                                        <p:attrNameLst>
                                          <p:attrName>style.visibility</p:attrName>
                                        </p:attrNameLst>
                                      </p:cBhvr>
                                      <p:to>
                                        <p:strVal val="visible"/>
                                      </p:to>
                                    </p:set>
                                    <p:anim calcmode="lin" valueType="num">
                                      <p:cBhvr>
                                        <p:cTn id="14" dur="1000" fill="hold"/>
                                        <p:tgtEl>
                                          <p:spTgt spid="724994">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24994">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2499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24994">
                                            <p:txEl>
                                              <p:pRg st="3" end="3"/>
                                            </p:txEl>
                                          </p:spTgt>
                                        </p:tgtEl>
                                        <p:attrNameLst>
                                          <p:attrName>style.visibility</p:attrName>
                                        </p:attrNameLst>
                                      </p:cBhvr>
                                      <p:to>
                                        <p:strVal val="visible"/>
                                      </p:to>
                                    </p:set>
                                    <p:anim calcmode="lin" valueType="num">
                                      <p:cBhvr>
                                        <p:cTn id="21" dur="1000" fill="hold"/>
                                        <p:tgtEl>
                                          <p:spTgt spid="724994">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24994">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2499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24994">
                                            <p:txEl>
                                              <p:pRg st="4" end="4"/>
                                            </p:txEl>
                                          </p:spTgt>
                                        </p:tgtEl>
                                        <p:attrNameLst>
                                          <p:attrName>style.visibility</p:attrName>
                                        </p:attrNameLst>
                                      </p:cBhvr>
                                      <p:to>
                                        <p:strVal val="visible"/>
                                      </p:to>
                                    </p:set>
                                    <p:anim calcmode="lin" valueType="num">
                                      <p:cBhvr>
                                        <p:cTn id="28" dur="1000" fill="hold"/>
                                        <p:tgtEl>
                                          <p:spTgt spid="724994">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724994">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72499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724994">
                                            <p:txEl>
                                              <p:pRg st="5" end="5"/>
                                            </p:txEl>
                                          </p:spTgt>
                                        </p:tgtEl>
                                        <p:attrNameLst>
                                          <p:attrName>style.visibility</p:attrName>
                                        </p:attrNameLst>
                                      </p:cBhvr>
                                      <p:to>
                                        <p:strVal val="visible"/>
                                      </p:to>
                                    </p:set>
                                    <p:anim calcmode="lin" valueType="num">
                                      <p:cBhvr>
                                        <p:cTn id="35" dur="1000" fill="hold"/>
                                        <p:tgtEl>
                                          <p:spTgt spid="724994">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724994">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72499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4994" grpId="0" build="p"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143000" y="1752600"/>
            <a:ext cx="6705600" cy="4191000"/>
            <a:chOff x="720" y="864"/>
            <a:chExt cx="4224" cy="2640"/>
          </a:xfrm>
        </p:grpSpPr>
        <p:grpSp>
          <p:nvGrpSpPr>
            <p:cNvPr id="75780" name="Group 3"/>
            <p:cNvGrpSpPr>
              <a:grpSpLocks noChangeAspect="1"/>
            </p:cNvGrpSpPr>
            <p:nvPr/>
          </p:nvGrpSpPr>
          <p:grpSpPr bwMode="auto">
            <a:xfrm>
              <a:off x="835" y="864"/>
              <a:ext cx="3994" cy="2039"/>
              <a:chOff x="1463" y="1386"/>
              <a:chExt cx="2738" cy="1398"/>
            </a:xfrm>
          </p:grpSpPr>
          <p:pic>
            <p:nvPicPr>
              <p:cNvPr id="75782" name="Picture 4" descr="1-41"/>
              <p:cNvPicPr>
                <a:picLocks noChangeAspect="1" noChangeArrowheads="1"/>
              </p:cNvPicPr>
              <p:nvPr/>
            </p:nvPicPr>
            <p:blipFill>
              <a:blip r:embed="rId2" cstate="print"/>
              <a:srcRect l="34370" b="16815"/>
              <a:stretch>
                <a:fillRect/>
              </a:stretch>
            </p:blipFill>
            <p:spPr bwMode="auto">
              <a:xfrm>
                <a:off x="1463" y="1386"/>
                <a:ext cx="1709" cy="1398"/>
              </a:xfrm>
              <a:prstGeom prst="rect">
                <a:avLst/>
              </a:prstGeom>
              <a:noFill/>
              <a:ln w="9525">
                <a:noFill/>
                <a:miter lim="800000"/>
                <a:headEnd/>
                <a:tailEnd/>
              </a:ln>
            </p:spPr>
          </p:pic>
          <p:pic>
            <p:nvPicPr>
              <p:cNvPr id="75783" name="Picture 5" descr="1-41"/>
              <p:cNvPicPr>
                <a:picLocks noChangeAspect="1" noChangeArrowheads="1"/>
              </p:cNvPicPr>
              <p:nvPr/>
            </p:nvPicPr>
            <p:blipFill>
              <a:blip r:embed="rId3" cstate="print"/>
              <a:srcRect r="63417" b="16815"/>
              <a:stretch>
                <a:fillRect/>
              </a:stretch>
            </p:blipFill>
            <p:spPr bwMode="auto">
              <a:xfrm>
                <a:off x="3249" y="1386"/>
                <a:ext cx="952" cy="1398"/>
              </a:xfrm>
              <a:prstGeom prst="rect">
                <a:avLst/>
              </a:prstGeom>
              <a:noFill/>
              <a:ln w="9525">
                <a:noFill/>
                <a:miter lim="800000"/>
                <a:headEnd/>
                <a:tailEnd/>
              </a:ln>
            </p:spPr>
          </p:pic>
        </p:grpSp>
        <p:sp>
          <p:nvSpPr>
            <p:cNvPr id="75781" name="Text Box 6"/>
            <p:cNvSpPr txBox="1">
              <a:spLocks noChangeArrowheads="1"/>
            </p:cNvSpPr>
            <p:nvPr/>
          </p:nvSpPr>
          <p:spPr bwMode="auto">
            <a:xfrm>
              <a:off x="720" y="3024"/>
              <a:ext cx="4224" cy="480"/>
            </a:xfrm>
            <a:prstGeom prst="rect">
              <a:avLst/>
            </a:prstGeom>
            <a:noFill/>
            <a:ln w="9525">
              <a:noFill/>
              <a:miter lim="800000"/>
              <a:headEnd/>
              <a:tailEnd/>
            </a:ln>
          </p:spPr>
          <p:txBody>
            <a:bodyPr lIns="73152" tIns="36576" rIns="73152" bIns="36576"/>
            <a:lstStyle/>
            <a:p>
              <a:pPr algn="ctr" eaLnBrk="0" hangingPunct="0"/>
              <a:r>
                <a:rPr lang="zh-CN" altLang="en-US" sz="2000">
                  <a:solidFill>
                    <a:srgbClr val="071F0D"/>
                  </a:solidFill>
                  <a:latin typeface="Times New Roman" pitchFamily="18" charset="0"/>
                </a:rPr>
                <a:t>（</a:t>
              </a:r>
              <a:r>
                <a:rPr lang="en-US" altLang="zh-CN" sz="2000">
                  <a:solidFill>
                    <a:srgbClr val="071F0D"/>
                  </a:solidFill>
                  <a:latin typeface="Times New Roman" pitchFamily="18" charset="0"/>
                </a:rPr>
                <a:t>a</a:t>
              </a:r>
              <a:r>
                <a:rPr lang="zh-CN" altLang="en-US" sz="2000">
                  <a:solidFill>
                    <a:srgbClr val="071F0D"/>
                  </a:solidFill>
                  <a:latin typeface="Times New Roman" pitchFamily="18" charset="0"/>
                </a:rPr>
                <a:t>）面心立方结构（</a:t>
              </a:r>
              <a:r>
                <a:rPr lang="en-US" altLang="zh-CN" sz="2000">
                  <a:solidFill>
                    <a:srgbClr val="071F0D"/>
                  </a:solidFill>
                  <a:latin typeface="Times New Roman" pitchFamily="18" charset="0"/>
                </a:rPr>
                <a:t>b</a:t>
              </a:r>
              <a:r>
                <a:rPr lang="zh-CN" altLang="en-US" sz="2000">
                  <a:solidFill>
                    <a:srgbClr val="071F0D"/>
                  </a:solidFill>
                  <a:latin typeface="Times New Roman" pitchFamily="18" charset="0"/>
                </a:rPr>
                <a:t>）面心立方晶胞（</a:t>
              </a:r>
              <a:r>
                <a:rPr lang="en-US" altLang="zh-CN" sz="2000">
                  <a:solidFill>
                    <a:srgbClr val="071F0D"/>
                  </a:solidFill>
                  <a:latin typeface="Times New Roman" pitchFamily="18" charset="0"/>
                </a:rPr>
                <a:t>c</a:t>
              </a:r>
              <a:r>
                <a:rPr lang="zh-CN" altLang="en-US" sz="2000">
                  <a:solidFill>
                    <a:srgbClr val="071F0D"/>
                  </a:solidFill>
                  <a:latin typeface="Times New Roman" pitchFamily="18" charset="0"/>
                </a:rPr>
                <a:t>）密排六方结构</a:t>
              </a:r>
            </a:p>
            <a:p>
              <a:pPr algn="ctr" eaLnBrk="0" hangingPunct="0"/>
              <a:r>
                <a:rPr lang="zh-CN" altLang="en-US" sz="2000">
                  <a:solidFill>
                    <a:srgbClr val="071F0D"/>
                  </a:solidFill>
                  <a:latin typeface="Times New Roman" pitchFamily="18" charset="0"/>
                </a:rPr>
                <a:t>面心立方结构、密排六方结构密排面原子堆垛示意图</a:t>
              </a:r>
              <a:endParaRPr lang="zh-CN" altLang="en-US" sz="2000">
                <a:solidFill>
                  <a:srgbClr val="071F0D"/>
                </a:solidFill>
                <a:latin typeface="Arial Unicode MS" pitchFamily="34" charset="-122"/>
              </a:endParaRPr>
            </a:p>
          </p:txBody>
        </p:sp>
      </p:grpSp>
      <p:sp>
        <p:nvSpPr>
          <p:cNvPr id="726023" name="WordArt 7"/>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
          <p:cNvGrpSpPr>
            <a:grpSpLocks/>
          </p:cNvGrpSpPr>
          <p:nvPr/>
        </p:nvGrpSpPr>
        <p:grpSpPr bwMode="auto">
          <a:xfrm>
            <a:off x="2092325" y="1685925"/>
            <a:ext cx="4805363" cy="4333875"/>
            <a:chOff x="1318" y="1062"/>
            <a:chExt cx="3027" cy="2730"/>
          </a:xfrm>
        </p:grpSpPr>
        <p:pic>
          <p:nvPicPr>
            <p:cNvPr id="76804" name="Picture 4" descr="密排面的堆垛顺序"/>
            <p:cNvPicPr>
              <a:picLocks noChangeAspect="1" noChangeArrowheads="1"/>
            </p:cNvPicPr>
            <p:nvPr/>
          </p:nvPicPr>
          <p:blipFill>
            <a:blip r:embed="rId2" cstate="print"/>
            <a:srcRect/>
            <a:stretch>
              <a:fillRect/>
            </a:stretch>
          </p:blipFill>
          <p:spPr bwMode="auto">
            <a:xfrm>
              <a:off x="1671" y="1062"/>
              <a:ext cx="2322" cy="906"/>
            </a:xfrm>
            <a:prstGeom prst="rect">
              <a:avLst/>
            </a:prstGeom>
            <a:noFill/>
            <a:ln w="9525">
              <a:noFill/>
              <a:miter lim="800000"/>
              <a:headEnd/>
              <a:tailEnd/>
            </a:ln>
          </p:spPr>
        </p:pic>
        <p:sp>
          <p:nvSpPr>
            <p:cNvPr id="76805" name="Text Box 5"/>
            <p:cNvSpPr txBox="1">
              <a:spLocks noChangeArrowheads="1"/>
            </p:cNvSpPr>
            <p:nvPr/>
          </p:nvSpPr>
          <p:spPr bwMode="auto">
            <a:xfrm>
              <a:off x="1318" y="2006"/>
              <a:ext cx="3027" cy="442"/>
            </a:xfrm>
            <a:prstGeom prst="rect">
              <a:avLst/>
            </a:prstGeom>
            <a:noFill/>
            <a:ln w="9525">
              <a:noFill/>
              <a:miter lim="800000"/>
              <a:headEnd/>
              <a:tailEnd/>
            </a:ln>
          </p:spPr>
          <p:txBody>
            <a:bodyPr wrap="none">
              <a:spAutoFit/>
            </a:bodyPr>
            <a:lstStyle/>
            <a:p>
              <a:pPr algn="ctr"/>
              <a:r>
                <a:rPr kumimoji="1" lang="zh-CN" altLang="en-US" sz="2000">
                  <a:solidFill>
                    <a:srgbClr val="101016"/>
                  </a:solidFill>
                  <a:latin typeface="Times New Roman" pitchFamily="18" charset="0"/>
                </a:rPr>
                <a:t>（</a:t>
              </a:r>
              <a:r>
                <a:rPr kumimoji="1" lang="en-US" altLang="zh-CN" sz="2000">
                  <a:solidFill>
                    <a:srgbClr val="101016"/>
                  </a:solidFill>
                  <a:latin typeface="Times New Roman" pitchFamily="18" charset="0"/>
                </a:rPr>
                <a:t>a</a:t>
              </a:r>
              <a:r>
                <a:rPr kumimoji="1" lang="zh-CN" altLang="en-US" sz="2000">
                  <a:solidFill>
                    <a:srgbClr val="101016"/>
                  </a:solidFill>
                  <a:latin typeface="Times New Roman" pitchFamily="18" charset="0"/>
                </a:rPr>
                <a:t>）面心立方结构； （</a:t>
              </a:r>
              <a:r>
                <a:rPr kumimoji="1" lang="en-US" altLang="zh-CN" sz="2000">
                  <a:solidFill>
                    <a:srgbClr val="101016"/>
                  </a:solidFill>
                  <a:latin typeface="Times New Roman" pitchFamily="18" charset="0"/>
                </a:rPr>
                <a:t>b</a:t>
              </a:r>
              <a:r>
                <a:rPr kumimoji="1" lang="zh-CN" altLang="en-US" sz="2000">
                  <a:solidFill>
                    <a:srgbClr val="101016"/>
                  </a:solidFill>
                  <a:latin typeface="Times New Roman" pitchFamily="18" charset="0"/>
                </a:rPr>
                <a:t>）密排六方结构</a:t>
              </a:r>
            </a:p>
            <a:p>
              <a:pPr algn="ctr"/>
              <a:r>
                <a:rPr kumimoji="1" lang="zh-CN" altLang="en-US" sz="2000">
                  <a:solidFill>
                    <a:srgbClr val="101016"/>
                  </a:solidFill>
                  <a:latin typeface="宋体" pitchFamily="2" charset="-122"/>
                </a:rPr>
                <a:t>图</a:t>
              </a:r>
              <a:r>
                <a:rPr kumimoji="1" lang="zh-CN" altLang="en-US" sz="2000">
                  <a:solidFill>
                    <a:srgbClr val="101016"/>
                  </a:solidFill>
                  <a:latin typeface="Times New Roman" pitchFamily="18" charset="0"/>
                </a:rPr>
                <a:t>   </a:t>
              </a:r>
              <a:r>
                <a:rPr kumimoji="1" lang="zh-CN" altLang="en-US" sz="2000">
                  <a:solidFill>
                    <a:srgbClr val="101016"/>
                  </a:solidFill>
                  <a:latin typeface="宋体" pitchFamily="2" charset="-122"/>
                </a:rPr>
                <a:t>密排面的堆垛顺序</a:t>
              </a:r>
              <a:r>
                <a:rPr kumimoji="1" lang="zh-CN" altLang="en-US" sz="2000">
                  <a:solidFill>
                    <a:srgbClr val="101016"/>
                  </a:solidFill>
                  <a:latin typeface="Times New Roman" pitchFamily="18" charset="0"/>
                </a:rPr>
                <a:t> </a:t>
              </a:r>
            </a:p>
          </p:txBody>
        </p:sp>
        <p:pic>
          <p:nvPicPr>
            <p:cNvPr id="76806" name="Picture 7" descr="面心立方结构的堆垛层错"/>
            <p:cNvPicPr>
              <a:picLocks noChangeAspect="1" noChangeArrowheads="1"/>
            </p:cNvPicPr>
            <p:nvPr/>
          </p:nvPicPr>
          <p:blipFill>
            <a:blip r:embed="rId3" cstate="print"/>
            <a:srcRect/>
            <a:stretch>
              <a:fillRect/>
            </a:stretch>
          </p:blipFill>
          <p:spPr bwMode="auto">
            <a:xfrm>
              <a:off x="1671" y="2490"/>
              <a:ext cx="2322" cy="822"/>
            </a:xfrm>
            <a:prstGeom prst="rect">
              <a:avLst/>
            </a:prstGeom>
            <a:noFill/>
            <a:ln w="9525">
              <a:noFill/>
              <a:miter lim="800000"/>
              <a:headEnd/>
              <a:tailEnd/>
            </a:ln>
          </p:spPr>
        </p:pic>
        <p:sp>
          <p:nvSpPr>
            <p:cNvPr id="76807" name="Text Box 8"/>
            <p:cNvSpPr txBox="1">
              <a:spLocks noChangeArrowheads="1"/>
            </p:cNvSpPr>
            <p:nvPr/>
          </p:nvSpPr>
          <p:spPr bwMode="auto">
            <a:xfrm>
              <a:off x="1713" y="3350"/>
              <a:ext cx="2236" cy="442"/>
            </a:xfrm>
            <a:prstGeom prst="rect">
              <a:avLst/>
            </a:prstGeom>
            <a:noFill/>
            <a:ln w="9525">
              <a:noFill/>
              <a:miter lim="800000"/>
              <a:headEnd/>
              <a:tailEnd/>
            </a:ln>
          </p:spPr>
          <p:txBody>
            <a:bodyPr wrap="none">
              <a:spAutoFit/>
            </a:bodyPr>
            <a:lstStyle/>
            <a:p>
              <a:pPr algn="ctr"/>
              <a:r>
                <a:rPr kumimoji="1" lang="en-US" altLang="zh-CN" sz="2000">
                  <a:solidFill>
                    <a:srgbClr val="101016"/>
                  </a:solidFill>
                  <a:latin typeface="Times New Roman" pitchFamily="18" charset="0"/>
                </a:rPr>
                <a:t>a</a:t>
              </a:r>
              <a:r>
                <a:rPr kumimoji="1" lang="zh-CN" altLang="en-US" sz="2000">
                  <a:solidFill>
                    <a:srgbClr val="101016"/>
                  </a:solidFill>
                  <a:latin typeface="Times New Roman" pitchFamily="18" charset="0"/>
                </a:rPr>
                <a:t>）抽出型；  （</a:t>
              </a:r>
              <a:r>
                <a:rPr kumimoji="1" lang="en-US" altLang="zh-CN" sz="2000">
                  <a:solidFill>
                    <a:srgbClr val="101016"/>
                  </a:solidFill>
                  <a:latin typeface="Times New Roman" pitchFamily="18" charset="0"/>
                </a:rPr>
                <a:t>b</a:t>
              </a:r>
              <a:r>
                <a:rPr kumimoji="1" lang="zh-CN" altLang="en-US" sz="2000">
                  <a:solidFill>
                    <a:srgbClr val="101016"/>
                  </a:solidFill>
                  <a:latin typeface="Times New Roman" pitchFamily="18" charset="0"/>
                </a:rPr>
                <a:t>）插入型</a:t>
              </a:r>
            </a:p>
            <a:p>
              <a:pPr algn="ctr"/>
              <a:r>
                <a:rPr kumimoji="1" lang="zh-CN" altLang="en-US" sz="2000">
                  <a:solidFill>
                    <a:srgbClr val="101016"/>
                  </a:solidFill>
                  <a:latin typeface="宋体" pitchFamily="2" charset="-122"/>
                </a:rPr>
                <a:t>图</a:t>
              </a:r>
              <a:r>
                <a:rPr kumimoji="1" lang="zh-CN" altLang="en-US" sz="2000">
                  <a:solidFill>
                    <a:srgbClr val="101016"/>
                  </a:solidFill>
                  <a:latin typeface="Times New Roman" pitchFamily="18" charset="0"/>
                </a:rPr>
                <a:t>    </a:t>
              </a:r>
              <a:r>
                <a:rPr kumimoji="1" lang="zh-CN" altLang="en-US" sz="2000">
                  <a:solidFill>
                    <a:srgbClr val="101016"/>
                  </a:solidFill>
                  <a:latin typeface="宋体" pitchFamily="2" charset="-122"/>
                </a:rPr>
                <a:t>面心立方结构的堆垛层错</a:t>
              </a:r>
              <a:r>
                <a:rPr kumimoji="1" lang="zh-CN" altLang="en-US" sz="2000">
                  <a:solidFill>
                    <a:srgbClr val="101016"/>
                  </a:solidFill>
                  <a:latin typeface="Times New Roman" pitchFamily="18" charset="0"/>
                </a:rPr>
                <a:t> </a:t>
              </a:r>
            </a:p>
          </p:txBody>
        </p:sp>
      </p:grpSp>
      <p:sp>
        <p:nvSpPr>
          <p:cNvPr id="727049" name="WordArt 9"/>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5" name="Group 2"/>
          <p:cNvGrpSpPr>
            <a:grpSpLocks/>
          </p:cNvGrpSpPr>
          <p:nvPr/>
        </p:nvGrpSpPr>
        <p:grpSpPr bwMode="auto">
          <a:xfrm>
            <a:off x="2152650" y="1714500"/>
            <a:ext cx="4686300" cy="4229100"/>
            <a:chOff x="1356" y="1032"/>
            <a:chExt cx="2952" cy="2664"/>
          </a:xfrm>
        </p:grpSpPr>
        <p:sp>
          <p:nvSpPr>
            <p:cNvPr id="13317" name="Text Box 4"/>
            <p:cNvSpPr txBox="1">
              <a:spLocks noChangeArrowheads="1"/>
            </p:cNvSpPr>
            <p:nvPr/>
          </p:nvSpPr>
          <p:spPr bwMode="auto">
            <a:xfrm>
              <a:off x="1710" y="3408"/>
              <a:ext cx="2244" cy="288"/>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正弗兰克不全位错的形成</a:t>
              </a:r>
              <a:r>
                <a:rPr kumimoji="1" lang="zh-CN" altLang="en-US" sz="2400">
                  <a:latin typeface="Times New Roman" pitchFamily="18" charset="0"/>
                </a:rPr>
                <a:t> </a:t>
              </a:r>
            </a:p>
          </p:txBody>
        </p:sp>
      </p:grpSp>
      <p:sp>
        <p:nvSpPr>
          <p:cNvPr id="728069" name="WordArt 5"/>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ontrols>
      <p:control spid="13314" name="ShockwaveFlash1" r:id="rId2" imgW="4686954" imgH="3580952"/>
    </p:controls>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9" name="Group 2"/>
          <p:cNvGrpSpPr>
            <a:grpSpLocks/>
          </p:cNvGrpSpPr>
          <p:nvPr/>
        </p:nvGrpSpPr>
        <p:grpSpPr bwMode="auto">
          <a:xfrm>
            <a:off x="1657350" y="1508125"/>
            <a:ext cx="5676900" cy="4816475"/>
            <a:chOff x="1044" y="576"/>
            <a:chExt cx="3576" cy="3034"/>
          </a:xfrm>
        </p:grpSpPr>
        <p:sp>
          <p:nvSpPr>
            <p:cNvPr id="14341" name="Rectangle 3"/>
            <p:cNvSpPr>
              <a:spLocks noChangeArrowheads="1"/>
            </p:cNvSpPr>
            <p:nvPr/>
          </p:nvSpPr>
          <p:spPr bwMode="auto">
            <a:xfrm>
              <a:off x="1734" y="3360"/>
              <a:ext cx="219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正弗兰克不全位错的形成</a:t>
              </a:r>
            </a:p>
          </p:txBody>
        </p:sp>
      </p:grpSp>
      <p:sp>
        <p:nvSpPr>
          <p:cNvPr id="729093" name="WordArt 5"/>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ontrols>
      <p:control spid="14338" name="ShockwaveFlash1" r:id="rId2" imgW="5676190" imgH="4266667"/>
    </p:controls>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0114" name="Rectangle 2"/>
          <p:cNvSpPr>
            <a:spLocks noChangeArrowheads="1"/>
          </p:cNvSpPr>
          <p:nvPr/>
        </p:nvSpPr>
        <p:spPr bwMode="auto">
          <a:xfrm>
            <a:off x="533400" y="1414463"/>
            <a:ext cx="8153400" cy="315912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宋体" pitchFamily="2" charset="-122"/>
              </a:rPr>
              <a:t>弗兰克不全位错有以下的特点</a:t>
            </a:r>
          </a:p>
          <a:p>
            <a:pPr algn="l">
              <a:lnSpc>
                <a:spcPct val="120000"/>
              </a:lnSpc>
              <a:buClr>
                <a:srgbClr val="FF0066"/>
              </a:buClr>
              <a:buSzPct val="80000"/>
              <a:buFont typeface="Wingdings" pitchFamily="2" charset="2"/>
              <a:buChar char="u"/>
            </a:pPr>
            <a:r>
              <a:rPr kumimoji="1" lang="en-US" altLang="zh-CN" sz="2400" b="1">
                <a:solidFill>
                  <a:srgbClr val="1313FF"/>
                </a:solidFill>
                <a:latin typeface="Times New Roman" pitchFamily="18" charset="0"/>
              </a:rPr>
              <a:t>(1)</a:t>
            </a:r>
            <a:r>
              <a:rPr kumimoji="1" lang="zh-CN" altLang="en-US" sz="2400" b="1">
                <a:solidFill>
                  <a:srgbClr val="1313FF"/>
                </a:solidFill>
                <a:latin typeface="Times New Roman" pitchFamily="18" charset="0"/>
              </a:rPr>
              <a:t>位于</a:t>
            </a:r>
            <a:r>
              <a:rPr kumimoji="1" lang="en-US" altLang="zh-CN" sz="2400" b="1">
                <a:solidFill>
                  <a:srgbClr val="1313FF"/>
                </a:solidFill>
                <a:latin typeface="Times New Roman" pitchFamily="18" charset="0"/>
              </a:rPr>
              <a:t>{111}</a:t>
            </a:r>
            <a:r>
              <a:rPr kumimoji="1" lang="zh-CN" altLang="en-US" sz="2400" b="1">
                <a:solidFill>
                  <a:srgbClr val="1313FF"/>
                </a:solidFill>
                <a:latin typeface="Times New Roman" pitchFamily="18" charset="0"/>
              </a:rPr>
              <a:t>面上，可以是任何形状，包括直线、曲线和封闭环（称为弗兰克位错环）。但无论是什么形状，它总是刃型的，因为</a:t>
            </a:r>
            <a:r>
              <a:rPr kumimoji="1" lang="en-US" altLang="zh-CN" sz="2400" b="1">
                <a:solidFill>
                  <a:srgbClr val="1313FF"/>
                </a:solidFill>
                <a:latin typeface="Times New Roman" pitchFamily="18" charset="0"/>
              </a:rPr>
              <a:t>b</a:t>
            </a:r>
            <a:r>
              <a:rPr kumimoji="1" lang="zh-CN" altLang="en-US" sz="2400" b="1">
                <a:solidFill>
                  <a:srgbClr val="1313FF"/>
                </a:solidFill>
                <a:latin typeface="Times New Roman" pitchFamily="18" charset="0"/>
              </a:rPr>
              <a:t>和</a:t>
            </a:r>
            <a:r>
              <a:rPr kumimoji="1" lang="en-US" altLang="zh-CN" sz="2400" b="1">
                <a:solidFill>
                  <a:srgbClr val="1313FF"/>
                </a:solidFill>
                <a:latin typeface="Times New Roman" pitchFamily="18" charset="0"/>
              </a:rPr>
              <a:t>{111}</a:t>
            </a:r>
            <a:r>
              <a:rPr kumimoji="1" lang="zh-CN" altLang="en-US" sz="2400" b="1">
                <a:solidFill>
                  <a:srgbClr val="1313FF"/>
                </a:solidFill>
                <a:latin typeface="Times New Roman" pitchFamily="18" charset="0"/>
              </a:rPr>
              <a:t>面垂直。</a:t>
            </a:r>
          </a:p>
          <a:p>
            <a:pPr algn="l">
              <a:lnSpc>
                <a:spcPct val="120000"/>
              </a:lnSpc>
              <a:buClr>
                <a:srgbClr val="FF0066"/>
              </a:buClr>
              <a:buSzPct val="80000"/>
              <a:buFont typeface="Wingdings" pitchFamily="2" charset="2"/>
              <a:buChar char="u"/>
            </a:pPr>
            <a:r>
              <a:rPr kumimoji="1" lang="en-US" altLang="zh-CN" sz="2400" b="1">
                <a:solidFill>
                  <a:srgbClr val="071F0D"/>
                </a:solidFill>
                <a:latin typeface="Times New Roman" pitchFamily="18" charset="0"/>
              </a:rPr>
              <a:t>(2)</a:t>
            </a:r>
            <a:r>
              <a:rPr kumimoji="1" lang="zh-CN" altLang="en-US" sz="2400" b="1">
                <a:solidFill>
                  <a:srgbClr val="071F0D"/>
                </a:solidFill>
                <a:latin typeface="Times New Roman" pitchFamily="18" charset="0"/>
              </a:rPr>
              <a:t>由于</a:t>
            </a:r>
            <a:r>
              <a:rPr kumimoji="1" lang="en-US" altLang="zh-CN" sz="2400" b="1">
                <a:solidFill>
                  <a:srgbClr val="071F0D"/>
                </a:solidFill>
                <a:latin typeface="Times New Roman" pitchFamily="18" charset="0"/>
              </a:rPr>
              <a:t>b</a:t>
            </a:r>
            <a:r>
              <a:rPr kumimoji="1" lang="zh-CN" altLang="en-US" sz="2400" b="1">
                <a:solidFill>
                  <a:srgbClr val="071F0D"/>
                </a:solidFill>
                <a:latin typeface="Times New Roman" pitchFamily="18" charset="0"/>
              </a:rPr>
              <a:t>不是</a:t>
            </a:r>
            <a:r>
              <a:rPr kumimoji="1" lang="en-US" altLang="zh-CN" sz="2400" b="1">
                <a:solidFill>
                  <a:srgbClr val="071F0D"/>
                </a:solidFill>
                <a:latin typeface="Times New Roman" pitchFamily="18" charset="0"/>
              </a:rPr>
              <a:t>fcc</a:t>
            </a:r>
            <a:r>
              <a:rPr kumimoji="1" lang="zh-CN" altLang="en-US" sz="2400" b="1">
                <a:solidFill>
                  <a:srgbClr val="071F0D"/>
                </a:solidFill>
                <a:latin typeface="Times New Roman" pitchFamily="18" charset="0"/>
              </a:rPr>
              <a:t>晶体的滑移方向，故弗兰克不全位错不能滑移、只能攀移。这种不可能滑移的位错便称为固定位错，而肖克莱不全位错则是可滑位错。</a:t>
            </a:r>
          </a:p>
        </p:txBody>
      </p:sp>
      <p:sp>
        <p:nvSpPr>
          <p:cNvPr id="730115"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30114">
                                            <p:txEl>
                                              <p:pRg st="1" end="1"/>
                                            </p:txEl>
                                          </p:spTgt>
                                        </p:tgtEl>
                                        <p:attrNameLst>
                                          <p:attrName>style.visibility</p:attrName>
                                        </p:attrNameLst>
                                      </p:cBhvr>
                                      <p:to>
                                        <p:strVal val="visible"/>
                                      </p:to>
                                    </p:set>
                                    <p:anim calcmode="lin" valueType="num">
                                      <p:cBhvr>
                                        <p:cTn id="7" dur="1000" fill="hold"/>
                                        <p:tgtEl>
                                          <p:spTgt spid="730114">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30114">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30114">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30114">
                                            <p:txEl>
                                              <p:pRg st="2" end="2"/>
                                            </p:txEl>
                                          </p:spTgt>
                                        </p:tgtEl>
                                        <p:attrNameLst>
                                          <p:attrName>style.visibility</p:attrName>
                                        </p:attrNameLst>
                                      </p:cBhvr>
                                      <p:to>
                                        <p:strVal val="visible"/>
                                      </p:to>
                                    </p:set>
                                    <p:anim calcmode="lin" valueType="num">
                                      <p:cBhvr>
                                        <p:cTn id="14" dur="1000" fill="hold"/>
                                        <p:tgtEl>
                                          <p:spTgt spid="730114">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30114">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301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0114" grpId="0" build="p"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1139" name="Text Box 3"/>
          <p:cNvSpPr txBox="1">
            <a:spLocks noChangeArrowheads="1"/>
          </p:cNvSpPr>
          <p:nvPr/>
        </p:nvSpPr>
        <p:spPr bwMode="auto">
          <a:xfrm>
            <a:off x="533400" y="1295400"/>
            <a:ext cx="8077200" cy="40354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400" b="1">
                <a:solidFill>
                  <a:srgbClr val="FB359D"/>
                </a:solidFill>
                <a:latin typeface="宋体" pitchFamily="2" charset="-122"/>
              </a:rPr>
              <a:t>3.</a:t>
            </a:r>
            <a:r>
              <a:rPr kumimoji="1" lang="zh-CN" altLang="en-US" sz="2400" b="1">
                <a:solidFill>
                  <a:srgbClr val="FB359D"/>
                </a:solidFill>
                <a:latin typeface="宋体" pitchFamily="2" charset="-122"/>
              </a:rPr>
              <a:t>位错反应</a:t>
            </a: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位错之间相互转换</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即柏氏矢量的合成与分解</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称为位错反应。</a:t>
            </a:r>
          </a:p>
          <a:p>
            <a:pPr algn="l">
              <a:lnSpc>
                <a:spcPct val="120000"/>
              </a:lnSpc>
              <a:buClr>
                <a:srgbClr val="FF0066"/>
              </a:buClr>
              <a:buFont typeface="Wingdings" pitchFamily="2" charset="2"/>
              <a:buChar char="u"/>
            </a:pPr>
            <a:r>
              <a:rPr kumimoji="1" lang="zh-CN" altLang="en-US" sz="2400" b="1">
                <a:solidFill>
                  <a:srgbClr val="000000"/>
                </a:solidFill>
                <a:latin typeface="宋体" pitchFamily="2" charset="-122"/>
              </a:rPr>
              <a:t>位错反应能否进行取决于两个条件：</a:t>
            </a: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a:t>
            </a:r>
            <a:r>
              <a:rPr kumimoji="1" lang="en-US" altLang="zh-CN" sz="2400" b="1">
                <a:solidFill>
                  <a:srgbClr val="1313FF"/>
                </a:solidFill>
                <a:latin typeface="宋体" pitchFamily="2" charset="-122"/>
              </a:rPr>
              <a:t>1</a:t>
            </a:r>
            <a:r>
              <a:rPr kumimoji="1" lang="zh-CN" altLang="en-US" sz="2400" b="1">
                <a:solidFill>
                  <a:srgbClr val="1313FF"/>
                </a:solidFill>
                <a:latin typeface="宋体" pitchFamily="2" charset="-122"/>
              </a:rPr>
              <a:t>）必须满足几何条件即柏氏矢量的守恒性；</a:t>
            </a:r>
          </a:p>
          <a:p>
            <a:pPr algn="l">
              <a:lnSpc>
                <a:spcPct val="120000"/>
              </a:lnSpc>
              <a:buClr>
                <a:srgbClr val="FF0066"/>
              </a:buClr>
              <a:buFont typeface="Wingdings" pitchFamily="2" charset="2"/>
              <a:buChar char="u"/>
            </a:pPr>
            <a:endParaRPr kumimoji="1" lang="zh-CN" altLang="en-US" sz="2400" b="1">
              <a:solidFill>
                <a:srgbClr val="1313FF"/>
              </a:solidFill>
              <a:latin typeface="宋体" pitchFamily="2" charset="-122"/>
            </a:endParaRPr>
          </a:p>
          <a:p>
            <a:pPr algn="l">
              <a:lnSpc>
                <a:spcPct val="120000"/>
              </a:lnSpc>
              <a:buClr>
                <a:srgbClr val="FF0066"/>
              </a:buClr>
              <a:buFont typeface="Wingdings" pitchFamily="2" charset="2"/>
              <a:buChar char="u"/>
            </a:pPr>
            <a:endParaRPr kumimoji="1" lang="zh-CN" altLang="en-US" sz="2400" b="1">
              <a:solidFill>
                <a:srgbClr val="1313FF"/>
              </a:solidFill>
              <a:latin typeface="宋体" pitchFamily="2" charset="-122"/>
            </a:endParaRPr>
          </a:p>
          <a:p>
            <a:pPr algn="l">
              <a:lnSpc>
                <a:spcPct val="120000"/>
              </a:lnSpc>
              <a:buClr>
                <a:srgbClr val="FF0066"/>
              </a:buClr>
              <a:buFont typeface="Wingdings" pitchFamily="2" charset="2"/>
              <a:buChar char="u"/>
            </a:pPr>
            <a:r>
              <a:rPr kumimoji="1" lang="zh-CN" altLang="en-US" sz="2400" b="1">
                <a:solidFill>
                  <a:srgbClr val="1313FF"/>
                </a:solidFill>
                <a:latin typeface="宋体" pitchFamily="2" charset="-122"/>
              </a:rPr>
              <a:t>（</a:t>
            </a:r>
            <a:r>
              <a:rPr kumimoji="1" lang="en-US" altLang="zh-CN" sz="2400" b="1">
                <a:solidFill>
                  <a:srgbClr val="1313FF"/>
                </a:solidFill>
                <a:latin typeface="宋体" pitchFamily="2" charset="-122"/>
              </a:rPr>
              <a:t>2</a:t>
            </a:r>
            <a:r>
              <a:rPr kumimoji="1" lang="zh-CN" altLang="en-US" sz="2400" b="1">
                <a:solidFill>
                  <a:srgbClr val="1313FF"/>
                </a:solidFill>
                <a:latin typeface="宋体" pitchFamily="2" charset="-122"/>
              </a:rPr>
              <a:t>）必须满足能量条件，反应后诸位错的总能量小于反应前诸位错的总能量。</a:t>
            </a:r>
          </a:p>
        </p:txBody>
      </p:sp>
      <p:graphicFrame>
        <p:nvGraphicFramePr>
          <p:cNvPr id="731140" name="Object 4"/>
          <p:cNvGraphicFramePr>
            <a:graphicFrameLocks noChangeAspect="1"/>
          </p:cNvGraphicFramePr>
          <p:nvPr/>
        </p:nvGraphicFramePr>
        <p:xfrm>
          <a:off x="3162300" y="3733800"/>
          <a:ext cx="2686050" cy="717550"/>
        </p:xfrm>
        <a:graphic>
          <a:graphicData uri="http://schemas.openxmlformats.org/presentationml/2006/ole">
            <p:oleObj spid="_x0000_s15362" name="Equation" r:id="rId3" imgW="901440" imgH="253800" progId="">
              <p:embed/>
            </p:oleObj>
          </a:graphicData>
        </a:graphic>
      </p:graphicFrame>
      <p:graphicFrame>
        <p:nvGraphicFramePr>
          <p:cNvPr id="731141" name="Object 5"/>
          <p:cNvGraphicFramePr>
            <a:graphicFrameLocks noChangeAspect="1"/>
          </p:cNvGraphicFramePr>
          <p:nvPr/>
        </p:nvGraphicFramePr>
        <p:xfrm>
          <a:off x="3228975" y="5334000"/>
          <a:ext cx="2686050" cy="717550"/>
        </p:xfrm>
        <a:graphic>
          <a:graphicData uri="http://schemas.openxmlformats.org/presentationml/2006/ole">
            <p:oleObj spid="_x0000_s15363" name="Equation" r:id="rId4" imgW="901440" imgH="253800" progId="">
              <p:embed/>
            </p:oleObj>
          </a:graphicData>
        </a:graphic>
      </p:graphicFrame>
      <p:sp>
        <p:nvSpPr>
          <p:cNvPr id="731142" name="WordArt 6"/>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31139">
                                            <p:txEl>
                                              <p:pRg st="1" end="1"/>
                                            </p:txEl>
                                          </p:spTgt>
                                        </p:tgtEl>
                                        <p:attrNameLst>
                                          <p:attrName>style.visibility</p:attrName>
                                        </p:attrNameLst>
                                      </p:cBhvr>
                                      <p:to>
                                        <p:strVal val="visible"/>
                                      </p:to>
                                    </p:set>
                                    <p:anim calcmode="lin" valueType="num">
                                      <p:cBhvr>
                                        <p:cTn id="7" dur="1000" fill="hold"/>
                                        <p:tgtEl>
                                          <p:spTgt spid="731139">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31139">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31139">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31139">
                                            <p:txEl>
                                              <p:pRg st="2" end="2"/>
                                            </p:txEl>
                                          </p:spTgt>
                                        </p:tgtEl>
                                        <p:attrNameLst>
                                          <p:attrName>style.visibility</p:attrName>
                                        </p:attrNameLst>
                                      </p:cBhvr>
                                      <p:to>
                                        <p:strVal val="visible"/>
                                      </p:to>
                                    </p:set>
                                    <p:anim calcmode="lin" valueType="num">
                                      <p:cBhvr>
                                        <p:cTn id="14" dur="1000" fill="hold"/>
                                        <p:tgtEl>
                                          <p:spTgt spid="731139">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31139">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3113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31139">
                                            <p:txEl>
                                              <p:pRg st="3" end="3"/>
                                            </p:txEl>
                                          </p:spTgt>
                                        </p:tgtEl>
                                        <p:attrNameLst>
                                          <p:attrName>style.visibility</p:attrName>
                                        </p:attrNameLst>
                                      </p:cBhvr>
                                      <p:to>
                                        <p:strVal val="visible"/>
                                      </p:to>
                                    </p:set>
                                    <p:anim calcmode="lin" valueType="num">
                                      <p:cBhvr>
                                        <p:cTn id="21" dur="1000" fill="hold"/>
                                        <p:tgtEl>
                                          <p:spTgt spid="731139">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31139">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31139">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731140"/>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55" presetClass="entr" presetSubtype="0" fill="hold" grpId="0" nodeType="clickEffect">
                                  <p:stCondLst>
                                    <p:cond delay="0"/>
                                  </p:stCondLst>
                                  <p:childTnLst>
                                    <p:set>
                                      <p:cBhvr>
                                        <p:cTn id="31" dur="1" fill="hold">
                                          <p:stCondLst>
                                            <p:cond delay="0"/>
                                          </p:stCondLst>
                                        </p:cTn>
                                        <p:tgtEl>
                                          <p:spTgt spid="731139">
                                            <p:txEl>
                                              <p:pRg st="6" end="6"/>
                                            </p:txEl>
                                          </p:spTgt>
                                        </p:tgtEl>
                                        <p:attrNameLst>
                                          <p:attrName>style.visibility</p:attrName>
                                        </p:attrNameLst>
                                      </p:cBhvr>
                                      <p:to>
                                        <p:strVal val="visible"/>
                                      </p:to>
                                    </p:set>
                                    <p:anim calcmode="lin" valueType="num">
                                      <p:cBhvr>
                                        <p:cTn id="32" dur="1000" fill="hold"/>
                                        <p:tgtEl>
                                          <p:spTgt spid="731139">
                                            <p:txEl>
                                              <p:pRg st="6" end="6"/>
                                            </p:txEl>
                                          </p:spTgt>
                                        </p:tgtEl>
                                        <p:attrNameLst>
                                          <p:attrName>ppt_w</p:attrName>
                                        </p:attrNameLst>
                                      </p:cBhvr>
                                      <p:tavLst>
                                        <p:tav tm="0">
                                          <p:val>
                                            <p:strVal val="#ppt_w*0.70"/>
                                          </p:val>
                                        </p:tav>
                                        <p:tav tm="100000">
                                          <p:val>
                                            <p:strVal val="#ppt_w"/>
                                          </p:val>
                                        </p:tav>
                                      </p:tavLst>
                                    </p:anim>
                                    <p:anim calcmode="lin" valueType="num">
                                      <p:cBhvr>
                                        <p:cTn id="33" dur="1000" fill="hold"/>
                                        <p:tgtEl>
                                          <p:spTgt spid="731139">
                                            <p:txEl>
                                              <p:pRg st="6" end="6"/>
                                            </p:txEl>
                                          </p:spTgt>
                                        </p:tgtEl>
                                        <p:attrNameLst>
                                          <p:attrName>ppt_h</p:attrName>
                                        </p:attrNameLst>
                                      </p:cBhvr>
                                      <p:tavLst>
                                        <p:tav tm="0">
                                          <p:val>
                                            <p:strVal val="#ppt_h"/>
                                          </p:val>
                                        </p:tav>
                                        <p:tav tm="100000">
                                          <p:val>
                                            <p:strVal val="#ppt_h"/>
                                          </p:val>
                                        </p:tav>
                                      </p:tavLst>
                                    </p:anim>
                                    <p:animEffect transition="in" filter="fade">
                                      <p:cBhvr>
                                        <p:cTn id="34" dur="1000"/>
                                        <p:tgtEl>
                                          <p:spTgt spid="731139">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311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1139"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eaLnBrk="1" hangingPunct="1"/>
            <a:r>
              <a:rPr lang="zh-CN" altLang="en-US" smtClean="0"/>
              <a:t>思考题</a:t>
            </a:r>
          </a:p>
        </p:txBody>
      </p:sp>
      <p:sp>
        <p:nvSpPr>
          <p:cNvPr id="732163" name="Rectangle 3"/>
          <p:cNvSpPr>
            <a:spLocks noChangeArrowheads="1"/>
          </p:cNvSpPr>
          <p:nvPr/>
        </p:nvSpPr>
        <p:spPr bwMode="auto">
          <a:xfrm>
            <a:off x="457200" y="1752600"/>
            <a:ext cx="8229600" cy="968375"/>
          </a:xfrm>
          <a:prstGeom prst="rect">
            <a:avLst/>
          </a:prstGeom>
          <a:noFill/>
          <a:ln w="9525">
            <a:noFill/>
            <a:miter lim="800000"/>
            <a:headEnd/>
            <a:tailEnd/>
          </a:ln>
        </p:spPr>
        <p:txBody>
          <a:bodyPr>
            <a:spAutoFit/>
          </a:bodyPr>
          <a:lstStyle/>
          <a:p>
            <a:pPr algn="l">
              <a:lnSpc>
                <a:spcPct val="120000"/>
              </a:lnSpc>
              <a:buClr>
                <a:srgbClr val="FF0066"/>
              </a:buClr>
              <a:buSzPct val="80000"/>
              <a:buFont typeface="Wingdings" pitchFamily="2" charset="2"/>
              <a:buChar char="u"/>
            </a:pPr>
            <a:r>
              <a:rPr kumimoji="1" lang="zh-CN" altLang="en-US" sz="2400" b="1">
                <a:solidFill>
                  <a:srgbClr val="FB359D"/>
                </a:solidFill>
                <a:latin typeface="宋体" pitchFamily="2" charset="-122"/>
              </a:rPr>
              <a:t>判定下列位错反应能否进行？若能进行，试在晶胞上作出矢量图。</a:t>
            </a:r>
            <a:endParaRPr kumimoji="1" lang="zh-CN" altLang="en-US" sz="2400" b="1">
              <a:solidFill>
                <a:srgbClr val="000000"/>
              </a:solidFill>
              <a:latin typeface="Times New Roman" pitchFamily="18" charset="0"/>
            </a:endParaRPr>
          </a:p>
        </p:txBody>
      </p:sp>
      <p:graphicFrame>
        <p:nvGraphicFramePr>
          <p:cNvPr id="732164" name="Object 4"/>
          <p:cNvGraphicFramePr>
            <a:graphicFrameLocks noChangeAspect="1"/>
          </p:cNvGraphicFramePr>
          <p:nvPr/>
        </p:nvGraphicFramePr>
        <p:xfrm>
          <a:off x="2282825" y="2895600"/>
          <a:ext cx="4425950" cy="2879725"/>
        </p:xfrm>
        <a:graphic>
          <a:graphicData uri="http://schemas.openxmlformats.org/presentationml/2006/ole">
            <p:oleObj spid="_x0000_s16386" name="Equation" r:id="rId3" imgW="1854000" imgH="120636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32163">
                                            <p:txEl>
                                              <p:pRg st="0" end="0"/>
                                            </p:txEl>
                                          </p:spTgt>
                                        </p:tgtEl>
                                        <p:attrNameLst>
                                          <p:attrName>style.visibility</p:attrName>
                                        </p:attrNameLst>
                                      </p:cBhvr>
                                      <p:to>
                                        <p:strVal val="visible"/>
                                      </p:to>
                                    </p:set>
                                    <p:animEffect transition="in" filter="wipe(up)">
                                      <p:cBhvr>
                                        <p:cTn id="7" dur="500"/>
                                        <p:tgtEl>
                                          <p:spTgt spid="7321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32164"/>
                                        </p:tgtEl>
                                        <p:attrNameLst>
                                          <p:attrName>style.visibility</p:attrName>
                                        </p:attrNameLst>
                                      </p:cBhvr>
                                      <p:to>
                                        <p:strVal val="visible"/>
                                      </p:to>
                                    </p:set>
                                    <p:animEffect transition="in" filter="wipe(up)">
                                      <p:cBhvr>
                                        <p:cTn id="12" dur="500"/>
                                        <p:tgtEl>
                                          <p:spTgt spid="732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2163" grpId="0" build="p" autoUpdateAnimBg="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3"/>
          <p:cNvSpPr txBox="1">
            <a:spLocks noChangeArrowheads="1"/>
          </p:cNvSpPr>
          <p:nvPr/>
        </p:nvSpPr>
        <p:spPr bwMode="auto">
          <a:xfrm>
            <a:off x="2787650" y="5775325"/>
            <a:ext cx="3414713" cy="39687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a:t>
            </a:r>
            <a:r>
              <a:rPr kumimoji="1" lang="en-US" altLang="zh-CN" sz="2000">
                <a:solidFill>
                  <a:srgbClr val="071F0D"/>
                </a:solidFill>
                <a:latin typeface="Times New Roman" pitchFamily="18" charset="0"/>
              </a:rPr>
              <a:t>fcc</a:t>
            </a:r>
            <a:r>
              <a:rPr kumimoji="1" lang="zh-CN" altLang="en-US" sz="2000">
                <a:solidFill>
                  <a:srgbClr val="071F0D"/>
                </a:solidFill>
                <a:latin typeface="Times New Roman" pitchFamily="18" charset="0"/>
              </a:rPr>
              <a:t>晶体中扩展位错的结构</a:t>
            </a:r>
          </a:p>
        </p:txBody>
      </p:sp>
      <p:sp>
        <p:nvSpPr>
          <p:cNvPr id="17412" name="Text Box 4"/>
          <p:cNvSpPr txBox="1">
            <a:spLocks noChangeArrowheads="1"/>
          </p:cNvSpPr>
          <p:nvPr/>
        </p:nvSpPr>
        <p:spPr bwMode="auto">
          <a:xfrm>
            <a:off x="457200" y="1447800"/>
            <a:ext cx="7651750" cy="53022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u"/>
            </a:pPr>
            <a:r>
              <a:rPr kumimoji="1" lang="en-US" altLang="zh-CN" sz="2400" b="1">
                <a:solidFill>
                  <a:srgbClr val="FB359D"/>
                </a:solidFill>
                <a:latin typeface="宋体" pitchFamily="2" charset="-122"/>
              </a:rPr>
              <a:t>4.</a:t>
            </a:r>
            <a:r>
              <a:rPr kumimoji="1" lang="zh-CN" altLang="en-US" sz="2400" b="1">
                <a:solidFill>
                  <a:srgbClr val="FB359D"/>
                </a:solidFill>
                <a:latin typeface="宋体" pitchFamily="2" charset="-122"/>
              </a:rPr>
              <a:t>扩展位错</a:t>
            </a:r>
            <a:endParaRPr kumimoji="1" lang="zh-CN" altLang="en-US" sz="2400" b="1">
              <a:solidFill>
                <a:srgbClr val="1313FF"/>
              </a:solidFill>
              <a:latin typeface="宋体" pitchFamily="2" charset="-122"/>
            </a:endParaRPr>
          </a:p>
        </p:txBody>
      </p:sp>
      <p:sp>
        <p:nvSpPr>
          <p:cNvPr id="733189" name="WordArt 5"/>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ontrols>
      <p:control spid="17410" name="ShockwaveFlash1" r:id="rId2" imgW="4952381" imgH="3794492"/>
    </p:controls>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457200" y="1185863"/>
            <a:ext cx="8229600" cy="4986337"/>
            <a:chOff x="288" y="747"/>
            <a:chExt cx="5184" cy="3141"/>
          </a:xfrm>
        </p:grpSpPr>
        <p:sp>
          <p:nvSpPr>
            <p:cNvPr id="78852" name="Rectangle 3"/>
            <p:cNvSpPr>
              <a:spLocks noChangeArrowheads="1"/>
            </p:cNvSpPr>
            <p:nvPr/>
          </p:nvSpPr>
          <p:spPr bwMode="auto">
            <a:xfrm>
              <a:off x="288" y="747"/>
              <a:ext cx="5184" cy="3141"/>
            </a:xfrm>
            <a:prstGeom prst="rect">
              <a:avLst/>
            </a:prstGeom>
            <a:noFill/>
            <a:ln w="9525">
              <a:noFill/>
              <a:miter lim="800000"/>
              <a:headEnd/>
              <a:tailEnd/>
            </a:ln>
          </p:spPr>
          <p:txBody>
            <a:bodyPr>
              <a:spAutoFit/>
            </a:bodyPr>
            <a:lstStyle/>
            <a:p>
              <a:pPr algn="l">
                <a:lnSpc>
                  <a:spcPct val="120000"/>
                </a:lnSpc>
                <a:buClr>
                  <a:schemeClr val="hlink"/>
                </a:buClr>
                <a:buSzPct val="80000"/>
                <a:buFont typeface="Wingdings" pitchFamily="2" charset="2"/>
                <a:buChar char="v"/>
              </a:pPr>
              <a:r>
                <a:rPr kumimoji="1" lang="zh-CN" altLang="en-US" sz="2800" b="1">
                  <a:solidFill>
                    <a:srgbClr val="FB359D"/>
                  </a:solidFill>
                  <a:latin typeface="宋体" pitchFamily="2" charset="-122"/>
                </a:rPr>
                <a:t>扩展位错：</a:t>
              </a:r>
            </a:p>
            <a:p>
              <a:pPr algn="l">
                <a:lnSpc>
                  <a:spcPct val="120000"/>
                </a:lnSpc>
                <a:buClr>
                  <a:schemeClr val="hlink"/>
                </a:buClr>
                <a:buSzPct val="80000"/>
                <a:buFont typeface="Wingdings" pitchFamily="2" charset="2"/>
                <a:buChar char="v"/>
              </a:pPr>
              <a:r>
                <a:rPr kumimoji="1" lang="zh-CN" altLang="en-US" sz="2400" b="1">
                  <a:solidFill>
                    <a:srgbClr val="1313FF"/>
                  </a:solidFill>
                  <a:latin typeface="宋体" pitchFamily="2" charset="-122"/>
                </a:rPr>
                <a:t>在面心立方晶体中，能量最低的全位错是处在</a:t>
              </a:r>
              <a:r>
                <a:rPr kumimoji="1" lang="en-US" altLang="zh-CN" sz="2400" b="1">
                  <a:solidFill>
                    <a:srgbClr val="1313FF"/>
                  </a:solidFill>
                  <a:latin typeface="宋体" pitchFamily="2" charset="-122"/>
                </a:rPr>
                <a:t>{111}</a:t>
              </a:r>
              <a:r>
                <a:rPr kumimoji="1" lang="zh-CN" altLang="en-US" sz="2400" b="1">
                  <a:solidFill>
                    <a:srgbClr val="1313FF"/>
                  </a:solidFill>
                  <a:latin typeface="宋体" pitchFamily="2" charset="-122"/>
                </a:rPr>
                <a:t>面上的柏氏矢量为      的单位位错。</a:t>
              </a:r>
            </a:p>
            <a:p>
              <a:pPr algn="l">
                <a:lnSpc>
                  <a:spcPct val="120000"/>
                </a:lnSpc>
                <a:buClr>
                  <a:schemeClr val="hlink"/>
                </a:buClr>
                <a:buSzPct val="80000"/>
                <a:buFont typeface="Wingdings" pitchFamily="2" charset="2"/>
                <a:buChar char="v"/>
              </a:pPr>
              <a:r>
                <a:rPr kumimoji="1" lang="zh-CN" altLang="en-US" sz="2400" b="1">
                  <a:solidFill>
                    <a:srgbClr val="1313FF"/>
                  </a:solidFill>
                  <a:latin typeface="宋体" pitchFamily="2" charset="-122"/>
                </a:rPr>
                <a:t>它可以分解为两个肖克莱不全位错：</a:t>
              </a:r>
            </a:p>
            <a:p>
              <a:pPr algn="l">
                <a:lnSpc>
                  <a:spcPct val="120000"/>
                </a:lnSpc>
                <a:buClr>
                  <a:schemeClr val="hlink"/>
                </a:buClr>
                <a:buSzPct val="80000"/>
                <a:buFont typeface="Wingdings" pitchFamily="2" charset="2"/>
                <a:buChar char="v"/>
              </a:pPr>
              <a:endParaRPr kumimoji="1" lang="zh-CN" altLang="en-US" sz="2400" b="1">
                <a:solidFill>
                  <a:srgbClr val="1313FF"/>
                </a:solidFill>
                <a:latin typeface="宋体" pitchFamily="2" charset="-122"/>
              </a:endParaRPr>
            </a:p>
            <a:p>
              <a:pPr algn="l">
                <a:lnSpc>
                  <a:spcPct val="120000"/>
                </a:lnSpc>
                <a:buClr>
                  <a:schemeClr val="hlink"/>
                </a:buClr>
                <a:buSzPct val="80000"/>
                <a:buFont typeface="Wingdings" pitchFamily="2" charset="2"/>
                <a:buChar char="v"/>
              </a:pPr>
              <a:r>
                <a:rPr kumimoji="1" lang="zh-CN" altLang="en-US" sz="2400" b="1">
                  <a:solidFill>
                    <a:srgbClr val="1313FF"/>
                  </a:solidFill>
                  <a:latin typeface="宋体" pitchFamily="2" charset="-122"/>
                </a:rPr>
                <a:t>由于这两个不全位错位于同一滑移面上，彼此同号且其柏氏矢量的夹角</a:t>
              </a:r>
              <a:r>
                <a:rPr kumimoji="1" lang="en-US" altLang="zh-CN" sz="2400" b="1">
                  <a:solidFill>
                    <a:srgbClr val="1313FF"/>
                  </a:solidFill>
                  <a:latin typeface="宋体" pitchFamily="2" charset="-122"/>
                </a:rPr>
                <a:t>θ</a:t>
              </a:r>
              <a:r>
                <a:rPr kumimoji="1" lang="zh-CN" altLang="en-US" sz="2400" b="1">
                  <a:solidFill>
                    <a:srgbClr val="1313FF"/>
                  </a:solidFill>
                  <a:latin typeface="宋体" pitchFamily="2" charset="-122"/>
                </a:rPr>
                <a:t>为</a:t>
              </a:r>
              <a:r>
                <a:rPr kumimoji="1" lang="en-US" altLang="zh-CN" sz="2400" b="1">
                  <a:solidFill>
                    <a:srgbClr val="1313FF"/>
                  </a:solidFill>
                  <a:latin typeface="宋体" pitchFamily="2" charset="-122"/>
                </a:rPr>
                <a:t>60</a:t>
              </a:r>
              <a:r>
                <a:rPr kumimoji="1" lang="en-US" altLang="zh-CN" sz="2400" b="1" baseline="30000">
                  <a:solidFill>
                    <a:srgbClr val="1313FF"/>
                  </a:solidFill>
                  <a:latin typeface="宋体" pitchFamily="2" charset="-122"/>
                </a:rPr>
                <a:t>o</a:t>
              </a:r>
              <a:r>
                <a:rPr kumimoji="1" lang="en-US" altLang="zh-CN" sz="2400" b="1">
                  <a:solidFill>
                    <a:srgbClr val="1313FF"/>
                  </a:solidFill>
                  <a:latin typeface="宋体" pitchFamily="2" charset="-122"/>
                </a:rPr>
                <a:t>&lt;90</a:t>
              </a:r>
              <a:r>
                <a:rPr kumimoji="1" lang="en-US" altLang="zh-CN" sz="2400" b="1" baseline="30000">
                  <a:solidFill>
                    <a:srgbClr val="1313FF"/>
                  </a:solidFill>
                  <a:latin typeface="宋体" pitchFamily="2" charset="-122"/>
                </a:rPr>
                <a:t>o</a:t>
              </a:r>
              <a:r>
                <a:rPr kumimoji="1" lang="zh-CN" altLang="en-US" sz="2400" b="1">
                  <a:solidFill>
                    <a:srgbClr val="1313FF"/>
                  </a:solidFill>
                  <a:latin typeface="宋体" pitchFamily="2" charset="-122"/>
                </a:rPr>
                <a:t>，故它们必然相互排斥并分开，其间夹着一片堆垛层错区，直到层错的表面张力</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等于层错能</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和不全位错的斥力相平衡时，不全位错的运动才停止，形成稳定的位错组态。这种两个不全位错夹一片层错的整个位错组态称为扩展位错。</a:t>
              </a:r>
            </a:p>
          </p:txBody>
        </p:sp>
        <p:pic>
          <p:nvPicPr>
            <p:cNvPr id="78853" name="Picture 4" descr="8"/>
            <p:cNvPicPr>
              <a:picLocks noChangeAspect="1" noChangeArrowheads="1"/>
            </p:cNvPicPr>
            <p:nvPr/>
          </p:nvPicPr>
          <p:blipFill>
            <a:blip r:embed="rId2" cstate="print"/>
            <a:srcRect/>
            <a:stretch>
              <a:fillRect/>
            </a:stretch>
          </p:blipFill>
          <p:spPr bwMode="auto">
            <a:xfrm>
              <a:off x="1349" y="1371"/>
              <a:ext cx="475" cy="295"/>
            </a:xfrm>
            <a:prstGeom prst="rect">
              <a:avLst/>
            </a:prstGeom>
            <a:noFill/>
            <a:ln w="9525">
              <a:noFill/>
              <a:miter lim="800000"/>
              <a:headEnd/>
              <a:tailEnd/>
            </a:ln>
          </p:spPr>
        </p:pic>
        <p:pic>
          <p:nvPicPr>
            <p:cNvPr id="78854" name="Picture 5" descr="9"/>
            <p:cNvPicPr>
              <a:picLocks noChangeAspect="1" noChangeArrowheads="1"/>
            </p:cNvPicPr>
            <p:nvPr/>
          </p:nvPicPr>
          <p:blipFill>
            <a:blip r:embed="rId3" cstate="print"/>
            <a:srcRect/>
            <a:stretch>
              <a:fillRect/>
            </a:stretch>
          </p:blipFill>
          <p:spPr bwMode="auto">
            <a:xfrm>
              <a:off x="2114" y="1947"/>
              <a:ext cx="1195" cy="295"/>
            </a:xfrm>
            <a:prstGeom prst="rect">
              <a:avLst/>
            </a:prstGeom>
            <a:noFill/>
            <a:ln w="9525">
              <a:noFill/>
              <a:miter lim="800000"/>
              <a:headEnd/>
              <a:tailEnd/>
            </a:ln>
          </p:spPr>
        </p:pic>
      </p:grpSp>
      <p:sp>
        <p:nvSpPr>
          <p:cNvPr id="734215" name="WordArt 7"/>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2"/>
          <p:cNvSpPr txBox="1">
            <a:spLocks noChangeArrowheads="1"/>
          </p:cNvSpPr>
          <p:nvPr/>
        </p:nvSpPr>
        <p:spPr bwMode="auto">
          <a:xfrm>
            <a:off x="533400" y="1300163"/>
            <a:ext cx="7651750" cy="53022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u"/>
            </a:pPr>
            <a:r>
              <a:rPr kumimoji="1" lang="en-US" altLang="zh-CN" sz="2400" b="1">
                <a:solidFill>
                  <a:srgbClr val="FB359D"/>
                </a:solidFill>
                <a:latin typeface="宋体" pitchFamily="2" charset="-122"/>
              </a:rPr>
              <a:t>5.</a:t>
            </a:r>
            <a:r>
              <a:rPr kumimoji="1" lang="zh-CN" altLang="en-US" sz="2400" b="1">
                <a:solidFill>
                  <a:srgbClr val="FB359D"/>
                </a:solidFill>
                <a:latin typeface="宋体" pitchFamily="2" charset="-122"/>
              </a:rPr>
              <a:t>位错的增殖</a:t>
            </a:r>
            <a:endParaRPr kumimoji="1" lang="zh-CN" altLang="en-US" sz="2400" b="1">
              <a:solidFill>
                <a:srgbClr val="1313FF"/>
              </a:solidFill>
              <a:latin typeface="宋体" pitchFamily="2" charset="-122"/>
            </a:endParaRPr>
          </a:p>
        </p:txBody>
      </p:sp>
      <p:sp>
        <p:nvSpPr>
          <p:cNvPr id="18436" name="Text Box 4"/>
          <p:cNvSpPr txBox="1">
            <a:spLocks noChangeArrowheads="1"/>
          </p:cNvSpPr>
          <p:nvPr/>
        </p:nvSpPr>
        <p:spPr bwMode="auto">
          <a:xfrm>
            <a:off x="3295650" y="5851525"/>
            <a:ext cx="2400300" cy="39687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a:t>
            </a:r>
            <a:r>
              <a:rPr kumimoji="1" lang="en-US" altLang="zh-CN" sz="2000">
                <a:solidFill>
                  <a:srgbClr val="071F0D"/>
                </a:solidFill>
                <a:latin typeface="Times New Roman" pitchFamily="18" charset="0"/>
              </a:rPr>
              <a:t>F—R</a:t>
            </a:r>
            <a:r>
              <a:rPr kumimoji="1" lang="zh-CN" altLang="en-US" sz="2000">
                <a:solidFill>
                  <a:srgbClr val="071F0D"/>
                </a:solidFill>
                <a:latin typeface="Times New Roman" pitchFamily="18" charset="0"/>
              </a:rPr>
              <a:t>源动作过程</a:t>
            </a:r>
          </a:p>
        </p:txBody>
      </p:sp>
      <p:sp>
        <p:nvSpPr>
          <p:cNvPr id="735237" name="WordArt 5"/>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ontrols>
      <p:control spid="18434" name="ShockwaveFlash1" r:id="rId2" imgW="5257143" imgH="3696216"/>
    </p:controls>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6258" name="Text Box 2"/>
          <p:cNvSpPr txBox="1">
            <a:spLocks noChangeArrowheads="1"/>
          </p:cNvSpPr>
          <p:nvPr/>
        </p:nvSpPr>
        <p:spPr bwMode="auto">
          <a:xfrm>
            <a:off x="533400" y="1546225"/>
            <a:ext cx="8153400" cy="447357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v"/>
            </a:pPr>
            <a:r>
              <a:rPr kumimoji="1" lang="zh-CN" altLang="en-US" sz="2400" b="1">
                <a:solidFill>
                  <a:srgbClr val="FB359D"/>
                </a:solidFill>
                <a:latin typeface="宋体" pitchFamily="2" charset="-122"/>
              </a:rPr>
              <a:t>弗兰克</a:t>
            </a:r>
            <a:r>
              <a:rPr kumimoji="1" lang="en-US" altLang="zh-CN" sz="2400" b="1">
                <a:solidFill>
                  <a:srgbClr val="FB359D"/>
                </a:solidFill>
                <a:latin typeface="宋体" pitchFamily="2" charset="-122"/>
              </a:rPr>
              <a:t>-</a:t>
            </a:r>
            <a:r>
              <a:rPr kumimoji="1" lang="zh-CN" altLang="en-US" sz="2400" b="1">
                <a:solidFill>
                  <a:srgbClr val="FB359D"/>
                </a:solidFill>
                <a:latin typeface="宋体" pitchFamily="2" charset="-122"/>
              </a:rPr>
              <a:t>瑞德</a:t>
            </a:r>
            <a:r>
              <a:rPr kumimoji="1" lang="en-US" altLang="zh-CN" sz="2400" b="1">
                <a:solidFill>
                  <a:srgbClr val="FB359D"/>
                </a:solidFill>
                <a:latin typeface="宋体" pitchFamily="2" charset="-122"/>
              </a:rPr>
              <a:t>(Frank-Read)</a:t>
            </a:r>
            <a:r>
              <a:rPr kumimoji="1" lang="zh-CN" altLang="en-US" sz="2400" b="1">
                <a:solidFill>
                  <a:srgbClr val="FB359D"/>
                </a:solidFill>
                <a:latin typeface="宋体" pitchFamily="2" charset="-122"/>
              </a:rPr>
              <a:t>位错源</a:t>
            </a:r>
          </a:p>
          <a:p>
            <a:pPr algn="l" eaLnBrk="0" hangingPunct="0">
              <a:lnSpc>
                <a:spcPct val="120000"/>
              </a:lnSpc>
              <a:buFont typeface="Wingdings" pitchFamily="2" charset="2"/>
              <a:buChar char="v"/>
            </a:pPr>
            <a:r>
              <a:rPr kumimoji="1" lang="zh-CN" altLang="en-US" sz="2400" b="1">
                <a:solidFill>
                  <a:srgbClr val="1313FF"/>
                </a:solidFill>
                <a:latin typeface="宋体" pitchFamily="2" charset="-122"/>
              </a:rPr>
              <a:t>刃型位错的两端被位错网点钉住不能运动。若沿柏氏矢量</a:t>
            </a:r>
            <a:r>
              <a:rPr kumimoji="1" lang="en-US" altLang="zh-CN" sz="2400" b="1">
                <a:solidFill>
                  <a:srgbClr val="1313FF"/>
                </a:solidFill>
                <a:latin typeface="宋体" pitchFamily="2" charset="-122"/>
              </a:rPr>
              <a:t>b</a:t>
            </a:r>
            <a:r>
              <a:rPr kumimoji="1" lang="zh-CN" altLang="en-US" sz="2400" b="1">
                <a:solidFill>
                  <a:srgbClr val="1313FF"/>
                </a:solidFill>
                <a:latin typeface="宋体" pitchFamily="2" charset="-122"/>
              </a:rPr>
              <a:t>方向施加一切应力，使位错沿滑移面向前滑移运动。</a:t>
            </a:r>
          </a:p>
          <a:p>
            <a:pPr algn="l" eaLnBrk="0" hangingPunct="0">
              <a:lnSpc>
                <a:spcPct val="120000"/>
              </a:lnSpc>
              <a:buFont typeface="Wingdings" pitchFamily="2" charset="2"/>
              <a:buChar char="v"/>
            </a:pPr>
            <a:r>
              <a:rPr kumimoji="1" lang="zh-CN" altLang="en-US" sz="2400" b="1">
                <a:solidFill>
                  <a:srgbClr val="071F0D"/>
                </a:solidFill>
                <a:latin typeface="宋体" pitchFamily="2" charset="-122"/>
              </a:rPr>
              <a:t>作用于位错线上的力</a:t>
            </a:r>
            <a:r>
              <a:rPr kumimoji="1" lang="en-US" altLang="zh-CN" sz="2400" b="1">
                <a:solidFill>
                  <a:srgbClr val="071F0D"/>
                </a:solidFill>
                <a:latin typeface="宋体" pitchFamily="2" charset="-122"/>
              </a:rPr>
              <a:t>,</a:t>
            </a:r>
            <a:r>
              <a:rPr kumimoji="1" lang="zh-CN" altLang="en-US" sz="2400" b="1">
                <a:solidFill>
                  <a:srgbClr val="071F0D"/>
                </a:solidFill>
                <a:latin typeface="宋体" pitchFamily="2" charset="-122"/>
              </a:rPr>
              <a:t>总是与位错线本身垂直，所以弯曲后的位错每一小段继续沿它的法线方向向外扩展，其两端则分别绕节点</a:t>
            </a:r>
            <a:r>
              <a:rPr kumimoji="1" lang="en-US" altLang="zh-CN" sz="2400" b="1">
                <a:solidFill>
                  <a:srgbClr val="071F0D"/>
                </a:solidFill>
                <a:latin typeface="宋体" pitchFamily="2" charset="-122"/>
              </a:rPr>
              <a:t>A</a:t>
            </a:r>
            <a:r>
              <a:rPr kumimoji="1" lang="zh-CN" altLang="en-US" sz="2400" b="1">
                <a:solidFill>
                  <a:srgbClr val="071F0D"/>
                </a:solidFill>
                <a:latin typeface="宋体" pitchFamily="2" charset="-122"/>
              </a:rPr>
              <a:t>，</a:t>
            </a:r>
            <a:r>
              <a:rPr kumimoji="1" lang="en-US" altLang="zh-CN" sz="2400" b="1">
                <a:solidFill>
                  <a:srgbClr val="071F0D"/>
                </a:solidFill>
                <a:latin typeface="宋体" pitchFamily="2" charset="-122"/>
              </a:rPr>
              <a:t>B</a:t>
            </a:r>
            <a:r>
              <a:rPr kumimoji="1" lang="zh-CN" altLang="en-US" sz="2400" b="1">
                <a:solidFill>
                  <a:srgbClr val="071F0D"/>
                </a:solidFill>
                <a:latin typeface="宋体" pitchFamily="2" charset="-122"/>
              </a:rPr>
              <a:t>发生回转。</a:t>
            </a:r>
          </a:p>
          <a:p>
            <a:pPr algn="l" eaLnBrk="0" hangingPunct="0">
              <a:lnSpc>
                <a:spcPct val="120000"/>
              </a:lnSpc>
              <a:buFont typeface="Wingdings" pitchFamily="2" charset="2"/>
              <a:buChar char="v"/>
            </a:pPr>
            <a:r>
              <a:rPr kumimoji="1" lang="zh-CN" altLang="en-US" sz="2400" b="1">
                <a:solidFill>
                  <a:srgbClr val="1313FF"/>
                </a:solidFill>
                <a:latin typeface="宋体" pitchFamily="2" charset="-122"/>
              </a:rPr>
              <a:t>当两端弯出来的线段相互靠近时，由于该两线段平行于柏氏矢量</a:t>
            </a:r>
            <a:r>
              <a:rPr kumimoji="1" lang="en-US" altLang="zh-CN" sz="2400" b="1">
                <a:solidFill>
                  <a:srgbClr val="1313FF"/>
                </a:solidFill>
                <a:latin typeface="宋体" pitchFamily="2" charset="-122"/>
              </a:rPr>
              <a:t>b</a:t>
            </a:r>
            <a:r>
              <a:rPr kumimoji="1" lang="zh-CN" altLang="en-US" sz="2400" b="1">
                <a:solidFill>
                  <a:srgbClr val="1313FF"/>
                </a:solidFill>
                <a:latin typeface="宋体" pitchFamily="2" charset="-122"/>
              </a:rPr>
              <a:t>，但位错线方向却相反，分别属于左螺和右螺位错，因此会互相抵消，形成一闭合的位错环以及位错环内的一小段弯曲位错线。</a:t>
            </a:r>
          </a:p>
        </p:txBody>
      </p:sp>
      <p:sp>
        <p:nvSpPr>
          <p:cNvPr id="736259" name="WordArt 3"/>
          <p:cNvSpPr>
            <a:spLocks noChangeArrowheads="1" noChangeShapeType="1" noTextEdit="1"/>
          </p:cNvSpPr>
          <p:nvPr/>
        </p:nvSpPr>
        <p:spPr bwMode="auto">
          <a:xfrm>
            <a:off x="3505200" y="466725"/>
            <a:ext cx="2057400" cy="457200"/>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2.2 </a:t>
            </a:r>
            <a:r>
              <a:rPr lang="zh-CN" altLang="en-US" sz="3600" kern="10">
                <a:ln w="9525">
                  <a:solidFill>
                    <a:srgbClr val="0000FF"/>
                  </a:solidFill>
                  <a:round/>
                  <a:headEnd/>
                  <a:tailEnd/>
                </a:ln>
                <a:solidFill>
                  <a:srgbClr val="0000FF"/>
                </a:solidFill>
                <a:latin typeface="宋体"/>
                <a:ea typeface="宋体"/>
              </a:rPr>
              <a:t>线缺陷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36258">
                                            <p:txEl>
                                              <p:pRg st="1" end="1"/>
                                            </p:txEl>
                                          </p:spTgt>
                                        </p:tgtEl>
                                        <p:attrNameLst>
                                          <p:attrName>style.visibility</p:attrName>
                                        </p:attrNameLst>
                                      </p:cBhvr>
                                      <p:to>
                                        <p:strVal val="visible"/>
                                      </p:to>
                                    </p:set>
                                    <p:anim calcmode="lin" valueType="num">
                                      <p:cBhvr>
                                        <p:cTn id="7" dur="1000" fill="hold"/>
                                        <p:tgtEl>
                                          <p:spTgt spid="736258">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36258">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36258">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36258">
                                            <p:txEl>
                                              <p:pRg st="2" end="2"/>
                                            </p:txEl>
                                          </p:spTgt>
                                        </p:tgtEl>
                                        <p:attrNameLst>
                                          <p:attrName>style.visibility</p:attrName>
                                        </p:attrNameLst>
                                      </p:cBhvr>
                                      <p:to>
                                        <p:strVal val="visible"/>
                                      </p:to>
                                    </p:set>
                                    <p:anim calcmode="lin" valueType="num">
                                      <p:cBhvr>
                                        <p:cTn id="14" dur="1000" fill="hold"/>
                                        <p:tgtEl>
                                          <p:spTgt spid="736258">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36258">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36258">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36258">
                                            <p:txEl>
                                              <p:pRg st="3" end="3"/>
                                            </p:txEl>
                                          </p:spTgt>
                                        </p:tgtEl>
                                        <p:attrNameLst>
                                          <p:attrName>style.visibility</p:attrName>
                                        </p:attrNameLst>
                                      </p:cBhvr>
                                      <p:to>
                                        <p:strVal val="visible"/>
                                      </p:to>
                                    </p:set>
                                    <p:anim calcmode="lin" valueType="num">
                                      <p:cBhvr>
                                        <p:cTn id="21" dur="1000" fill="hold"/>
                                        <p:tgtEl>
                                          <p:spTgt spid="736258">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736258">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73625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6258" grpId="0" build="p"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pPr eaLnBrk="1" hangingPunct="1"/>
            <a:r>
              <a:rPr lang="zh-CN" altLang="en-US" smtClean="0">
                <a:latin typeface="Times New Roman" pitchFamily="18" charset="0"/>
              </a:rPr>
              <a:t>第三节   面缺陷</a:t>
            </a:r>
          </a:p>
        </p:txBody>
      </p:sp>
      <p:sp>
        <p:nvSpPr>
          <p:cNvPr id="737283" name="Text Box 3"/>
          <p:cNvSpPr txBox="1">
            <a:spLocks noChangeArrowheads="1"/>
          </p:cNvSpPr>
          <p:nvPr/>
        </p:nvSpPr>
        <p:spPr bwMode="auto">
          <a:xfrm>
            <a:off x="533400" y="1641475"/>
            <a:ext cx="8153400" cy="2136775"/>
          </a:xfrm>
          <a:prstGeom prst="rect">
            <a:avLst/>
          </a:prstGeom>
          <a:noFill/>
          <a:ln w="9525">
            <a:noFill/>
            <a:miter lim="800000"/>
            <a:headEnd/>
            <a:tailEnd/>
          </a:ln>
        </p:spPr>
        <p:txBody>
          <a:bodyPr>
            <a:spAutoFit/>
          </a:bodyPr>
          <a:lstStyle/>
          <a:p>
            <a:pPr algn="just">
              <a:spcBef>
                <a:spcPct val="20000"/>
              </a:spcBef>
              <a:buClr>
                <a:schemeClr val="hlink"/>
              </a:buClr>
              <a:buSzPct val="80000"/>
              <a:buFont typeface="Wingdings" pitchFamily="2" charset="2"/>
              <a:buChar char="v"/>
            </a:pPr>
            <a:r>
              <a:rPr kumimoji="1" lang="zh-CN" altLang="en-US" sz="2400" b="1">
                <a:solidFill>
                  <a:srgbClr val="FF0066"/>
                </a:solidFill>
                <a:latin typeface="Times New Roman" pitchFamily="18" charset="0"/>
              </a:rPr>
              <a:t>面缺陷的定义</a:t>
            </a:r>
          </a:p>
          <a:p>
            <a:pPr algn="l">
              <a:spcBef>
                <a:spcPct val="20000"/>
              </a:spcBef>
              <a:buClr>
                <a:schemeClr val="hlink"/>
              </a:buClr>
              <a:buSzPct val="80000"/>
              <a:buFont typeface="Wingdings" pitchFamily="2" charset="2"/>
              <a:buChar char="v"/>
            </a:pPr>
            <a:r>
              <a:rPr kumimoji="1" lang="zh-CN" altLang="en-US" sz="2400" b="1">
                <a:solidFill>
                  <a:srgbClr val="1313FF"/>
                </a:solidFill>
                <a:latin typeface="Times New Roman" pitchFamily="18" charset="0"/>
              </a:rPr>
              <a:t>面缺陷：在两个方向上尺寸很大，在一个方向上尺寸很小的缺陷。</a:t>
            </a:r>
            <a:r>
              <a:rPr kumimoji="1" lang="zh-CN" altLang="en-US" sz="2400" b="1">
                <a:solidFill>
                  <a:srgbClr val="101016"/>
                </a:solidFill>
                <a:latin typeface="Times New Roman" pitchFamily="18" charset="0"/>
              </a:rPr>
              <a:t> </a:t>
            </a:r>
          </a:p>
          <a:p>
            <a:pPr algn="just">
              <a:spcBef>
                <a:spcPct val="20000"/>
              </a:spcBef>
              <a:buClr>
                <a:schemeClr val="hlink"/>
              </a:buClr>
              <a:buSzPct val="80000"/>
              <a:buFont typeface="Wingdings" pitchFamily="2" charset="2"/>
              <a:buChar char="v"/>
            </a:pPr>
            <a:r>
              <a:rPr kumimoji="1" lang="zh-CN" altLang="en-US" sz="2400" b="1">
                <a:solidFill>
                  <a:srgbClr val="FF0066"/>
                </a:solidFill>
                <a:latin typeface="Times New Roman" pitchFamily="18" charset="0"/>
              </a:rPr>
              <a:t>面缺陷的类型</a:t>
            </a:r>
          </a:p>
          <a:p>
            <a:pPr algn="l">
              <a:spcBef>
                <a:spcPct val="20000"/>
              </a:spcBef>
              <a:buClr>
                <a:schemeClr val="hlink"/>
              </a:buClr>
              <a:buSzPct val="80000"/>
              <a:buFont typeface="Wingdings" pitchFamily="2" charset="2"/>
              <a:buChar char="v"/>
            </a:pPr>
            <a:r>
              <a:rPr kumimoji="1" lang="zh-CN" altLang="en-US" sz="2400" b="1">
                <a:solidFill>
                  <a:srgbClr val="1313FF"/>
                </a:solidFill>
                <a:latin typeface="Times New Roman" pitchFamily="18" charset="0"/>
              </a:rPr>
              <a:t>金属中常见的面缺陷有表面、晶界、亚晶界和相界。</a:t>
            </a:r>
            <a:r>
              <a:rPr kumimoji="1" lang="zh-CN" altLang="en-US" sz="2400">
                <a:solidFill>
                  <a:srgbClr val="000000"/>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37283">
                                            <p:txEl>
                                              <p:pRg st="0" end="0"/>
                                            </p:txEl>
                                          </p:spTgt>
                                        </p:tgtEl>
                                        <p:attrNameLst>
                                          <p:attrName>style.visibility</p:attrName>
                                        </p:attrNameLst>
                                      </p:cBhvr>
                                      <p:to>
                                        <p:strVal val="visible"/>
                                      </p:to>
                                    </p:set>
                                    <p:anim calcmode="lin" valueType="num">
                                      <p:cBhvr>
                                        <p:cTn id="7" dur="1000" fill="hold"/>
                                        <p:tgtEl>
                                          <p:spTgt spid="73728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73728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73728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37283">
                                            <p:txEl>
                                              <p:pRg st="1" end="1"/>
                                            </p:txEl>
                                          </p:spTgt>
                                        </p:tgtEl>
                                        <p:attrNameLst>
                                          <p:attrName>style.visibility</p:attrName>
                                        </p:attrNameLst>
                                      </p:cBhvr>
                                      <p:to>
                                        <p:strVal val="visible"/>
                                      </p:to>
                                    </p:set>
                                    <p:anim calcmode="lin" valueType="num">
                                      <p:cBhvr>
                                        <p:cTn id="14" dur="1000" fill="hold"/>
                                        <p:tgtEl>
                                          <p:spTgt spid="73728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73728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73728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37283">
                                            <p:txEl>
                                              <p:pRg st="2" end="2"/>
                                            </p:txEl>
                                          </p:spTgt>
                                        </p:tgtEl>
                                        <p:attrNameLst>
                                          <p:attrName>style.visibility</p:attrName>
                                        </p:attrNameLst>
                                      </p:cBhvr>
                                      <p:to>
                                        <p:strVal val="visible"/>
                                      </p:to>
                                    </p:set>
                                    <p:anim calcmode="lin" valueType="num">
                                      <p:cBhvr>
                                        <p:cTn id="21" dur="1000" fill="hold"/>
                                        <p:tgtEl>
                                          <p:spTgt spid="73728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73728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73728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37283">
                                            <p:txEl>
                                              <p:pRg st="3" end="3"/>
                                            </p:txEl>
                                          </p:spTgt>
                                        </p:tgtEl>
                                        <p:attrNameLst>
                                          <p:attrName>style.visibility</p:attrName>
                                        </p:attrNameLst>
                                      </p:cBhvr>
                                      <p:to>
                                        <p:strVal val="visible"/>
                                      </p:to>
                                    </p:set>
                                    <p:anim calcmode="lin" valueType="num">
                                      <p:cBhvr>
                                        <p:cTn id="28" dur="1000" fill="hold"/>
                                        <p:tgtEl>
                                          <p:spTgt spid="73728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73728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7372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283" grpId="0" build="p" autoUpdateAnimBg="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7" name="Text Box 3"/>
          <p:cNvSpPr txBox="1">
            <a:spLocks noChangeArrowheads="1"/>
          </p:cNvSpPr>
          <p:nvPr/>
        </p:nvSpPr>
        <p:spPr bwMode="auto">
          <a:xfrm>
            <a:off x="457200" y="1908175"/>
            <a:ext cx="8153400" cy="228282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v"/>
            </a:pPr>
            <a:r>
              <a:rPr kumimoji="1" lang="en-US" altLang="zh-CN" sz="2400" b="1">
                <a:solidFill>
                  <a:srgbClr val="FB359D"/>
                </a:solidFill>
                <a:latin typeface="Times New Roman" pitchFamily="18" charset="0"/>
              </a:rPr>
              <a:t> </a:t>
            </a:r>
            <a:r>
              <a:rPr kumimoji="1" lang="zh-CN" altLang="en-US" sz="2400" b="1">
                <a:solidFill>
                  <a:srgbClr val="1313FF"/>
                </a:solidFill>
                <a:latin typeface="宋体" pitchFamily="2" charset="-122"/>
              </a:rPr>
              <a:t>从原子结合的角度看，表面原子的结合键数也减少，因此表面原子有强烈的倾向与环境中的原子或分子相互作用。</a:t>
            </a:r>
          </a:p>
          <a:p>
            <a:pPr algn="l" eaLnBrk="0" hangingPunct="0">
              <a:lnSpc>
                <a:spcPct val="120000"/>
              </a:lnSpc>
              <a:buFont typeface="Wingdings" pitchFamily="2" charset="2"/>
              <a:buChar char="v"/>
            </a:pPr>
            <a:r>
              <a:rPr kumimoji="1" lang="zh-CN" altLang="en-US" sz="2400" b="1">
                <a:solidFill>
                  <a:srgbClr val="2BBD4E"/>
                </a:solidFill>
                <a:latin typeface="宋体" pitchFamily="2" charset="-122"/>
              </a:rPr>
              <a:t>晶体表层原子在不均匀力场作用下会偏离其平衡位置而移向晶体内部，但是正、负离子</a:t>
            </a:r>
            <a:r>
              <a:rPr kumimoji="1" lang="en-US" altLang="zh-CN" sz="2400" b="1">
                <a:solidFill>
                  <a:srgbClr val="2BBD4E"/>
                </a:solidFill>
                <a:latin typeface="宋体" pitchFamily="2" charset="-122"/>
              </a:rPr>
              <a:t>(</a:t>
            </a:r>
            <a:r>
              <a:rPr kumimoji="1" lang="zh-CN" altLang="en-US" sz="2400" b="1">
                <a:solidFill>
                  <a:srgbClr val="2BBD4E"/>
                </a:solidFill>
                <a:latin typeface="宋体" pitchFamily="2" charset="-122"/>
              </a:rPr>
              <a:t>或正、负电荷</a:t>
            </a:r>
            <a:r>
              <a:rPr kumimoji="1" lang="en-US" altLang="zh-CN" sz="2400" b="1">
                <a:solidFill>
                  <a:srgbClr val="2BBD4E"/>
                </a:solidFill>
                <a:latin typeface="宋体" pitchFamily="2" charset="-122"/>
              </a:rPr>
              <a:t>)</a:t>
            </a:r>
            <a:r>
              <a:rPr kumimoji="1" lang="zh-CN" altLang="en-US" sz="2400" b="1">
                <a:solidFill>
                  <a:srgbClr val="2BBD4E"/>
                </a:solidFill>
                <a:latin typeface="宋体" pitchFamily="2" charset="-122"/>
              </a:rPr>
              <a:t>偏离的程度不同，结果在晶体表面产生了双电层。</a:t>
            </a:r>
          </a:p>
        </p:txBody>
      </p:sp>
      <p:grpSp>
        <p:nvGrpSpPr>
          <p:cNvPr id="2" name="Group 4"/>
          <p:cNvGrpSpPr>
            <a:grpSpLocks/>
          </p:cNvGrpSpPr>
          <p:nvPr/>
        </p:nvGrpSpPr>
        <p:grpSpPr bwMode="auto">
          <a:xfrm>
            <a:off x="2117725" y="4267200"/>
            <a:ext cx="4754563" cy="2301875"/>
            <a:chOff x="1334" y="2688"/>
            <a:chExt cx="2995" cy="1450"/>
          </a:xfrm>
        </p:grpSpPr>
        <p:sp>
          <p:nvSpPr>
            <p:cNvPr id="81928" name="Text Box 5"/>
            <p:cNvSpPr txBox="1">
              <a:spLocks noChangeArrowheads="1"/>
            </p:cNvSpPr>
            <p:nvPr/>
          </p:nvSpPr>
          <p:spPr bwMode="auto">
            <a:xfrm>
              <a:off x="1854" y="3888"/>
              <a:ext cx="195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离子晶体表面的双电层</a:t>
              </a:r>
              <a:endParaRPr kumimoji="1" lang="zh-CN" altLang="en-US" sz="2000">
                <a:solidFill>
                  <a:srgbClr val="071F0D"/>
                </a:solidFill>
                <a:latin typeface="Times New Roman" pitchFamily="18" charset="0"/>
              </a:endParaRPr>
            </a:p>
          </p:txBody>
        </p:sp>
        <p:pic>
          <p:nvPicPr>
            <p:cNvPr id="81929" name="Picture 6" descr="Image00001"/>
            <p:cNvPicPr>
              <a:picLocks noChangeAspect="1" noChangeArrowheads="1"/>
            </p:cNvPicPr>
            <p:nvPr/>
          </p:nvPicPr>
          <p:blipFill>
            <a:blip r:embed="rId2" cstate="print"/>
            <a:srcRect/>
            <a:stretch>
              <a:fillRect/>
            </a:stretch>
          </p:blipFill>
          <p:spPr bwMode="auto">
            <a:xfrm>
              <a:off x="1334" y="2688"/>
              <a:ext cx="2995" cy="1188"/>
            </a:xfrm>
            <a:prstGeom prst="rect">
              <a:avLst/>
            </a:prstGeom>
            <a:noFill/>
            <a:ln w="9525">
              <a:noFill/>
              <a:miter lim="800000"/>
              <a:headEnd/>
              <a:tailEnd/>
            </a:ln>
          </p:spPr>
        </p:pic>
      </p:grpSp>
      <p:grpSp>
        <p:nvGrpSpPr>
          <p:cNvPr id="81924" name="Group 7"/>
          <p:cNvGrpSpPr>
            <a:grpSpLocks/>
          </p:cNvGrpSpPr>
          <p:nvPr/>
        </p:nvGrpSpPr>
        <p:grpSpPr bwMode="auto">
          <a:xfrm>
            <a:off x="457200" y="1447800"/>
            <a:ext cx="7391400" cy="604838"/>
            <a:chOff x="240" y="1011"/>
            <a:chExt cx="4656" cy="381"/>
          </a:xfrm>
        </p:grpSpPr>
        <p:sp>
          <p:nvSpPr>
            <p:cNvPr id="81926" name="Rectangle 8"/>
            <p:cNvSpPr>
              <a:spLocks noChangeArrowheads="1"/>
            </p:cNvSpPr>
            <p:nvPr/>
          </p:nvSpPr>
          <p:spPr bwMode="auto">
            <a:xfrm>
              <a:off x="336" y="1011"/>
              <a:ext cx="4560" cy="381"/>
            </a:xfrm>
            <a:prstGeom prst="rect">
              <a:avLst/>
            </a:prstGeom>
            <a:noFill/>
            <a:ln w="9525">
              <a:noFill/>
              <a:miter lim="800000"/>
              <a:headEnd/>
              <a:tailEnd/>
            </a:ln>
          </p:spPr>
          <p:txBody>
            <a:bodyPr>
              <a:spAutoFit/>
            </a:bodyPr>
            <a:lstStyle/>
            <a:p>
              <a:pPr algn="l">
                <a:lnSpc>
                  <a:spcPct val="120000"/>
                </a:lnSpc>
              </a:pPr>
              <a:r>
                <a:rPr lang="en-US" altLang="zh-CN" sz="2800" b="1">
                  <a:solidFill>
                    <a:srgbClr val="FF0066"/>
                  </a:solidFill>
                  <a:latin typeface="Times New Roman" pitchFamily="18" charset="0"/>
                </a:rPr>
                <a:t>§2.3.1 </a:t>
              </a:r>
              <a:r>
                <a:rPr lang="zh-CN" altLang="en-US" sz="2800" b="1">
                  <a:solidFill>
                    <a:srgbClr val="FF0066"/>
                  </a:solidFill>
                  <a:latin typeface="Times New Roman" pitchFamily="18" charset="0"/>
                </a:rPr>
                <a:t>外表面</a:t>
              </a:r>
            </a:p>
          </p:txBody>
        </p:sp>
        <p:pic>
          <p:nvPicPr>
            <p:cNvPr id="81927" name="Picture 9" descr="title1"/>
            <p:cNvPicPr>
              <a:picLocks noChangeAspect="1" noChangeArrowheads="1" noCrop="1"/>
            </p:cNvPicPr>
            <p:nvPr/>
          </p:nvPicPr>
          <p:blipFill>
            <a:blip r:embed="rId3" cstate="print"/>
            <a:srcRect/>
            <a:stretch>
              <a:fillRect/>
            </a:stretch>
          </p:blipFill>
          <p:spPr bwMode="auto">
            <a:xfrm>
              <a:off x="240" y="1152"/>
              <a:ext cx="156" cy="162"/>
            </a:xfrm>
            <a:prstGeom prst="rect">
              <a:avLst/>
            </a:prstGeom>
            <a:noFill/>
            <a:ln w="9525">
              <a:noFill/>
              <a:miter lim="800000"/>
              <a:headEnd/>
              <a:tailEnd/>
            </a:ln>
          </p:spPr>
        </p:pic>
      </p:grpSp>
      <p:sp>
        <p:nvSpPr>
          <p:cNvPr id="738315" name="WordArt 11"/>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38307">
                                            <p:txEl>
                                              <p:pRg st="0" end="0"/>
                                            </p:txEl>
                                          </p:spTgt>
                                        </p:tgtEl>
                                        <p:attrNameLst>
                                          <p:attrName>style.visibility</p:attrName>
                                        </p:attrNameLst>
                                      </p:cBhvr>
                                      <p:to>
                                        <p:strVal val="visible"/>
                                      </p:to>
                                    </p:set>
                                    <p:anim calcmode="lin" valueType="num">
                                      <p:cBhvr>
                                        <p:cTn id="7" dur="1000" fill="hold"/>
                                        <p:tgtEl>
                                          <p:spTgt spid="738307">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738307">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73830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38307">
                                            <p:txEl>
                                              <p:pRg st="1" end="1"/>
                                            </p:txEl>
                                          </p:spTgt>
                                        </p:tgtEl>
                                        <p:attrNameLst>
                                          <p:attrName>style.visibility</p:attrName>
                                        </p:attrNameLst>
                                      </p:cBhvr>
                                      <p:to>
                                        <p:strVal val="visible"/>
                                      </p:to>
                                    </p:set>
                                    <p:anim calcmode="lin" valueType="num">
                                      <p:cBhvr>
                                        <p:cTn id="14" dur="1000" fill="hold"/>
                                        <p:tgtEl>
                                          <p:spTgt spid="738307">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738307">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73830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8307" grpId="0" build="p" autoUpdateAnimBg="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0" name="Text Box 2"/>
          <p:cNvSpPr txBox="1">
            <a:spLocks noChangeArrowheads="1"/>
          </p:cNvSpPr>
          <p:nvPr/>
        </p:nvSpPr>
        <p:spPr bwMode="auto">
          <a:xfrm>
            <a:off x="533400" y="1489075"/>
            <a:ext cx="8153400" cy="44735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zh-CN" altLang="en-US" sz="2400" b="1">
                <a:solidFill>
                  <a:srgbClr val="2BBD4E"/>
                </a:solidFill>
                <a:latin typeface="宋体" pitchFamily="2" charset="-122"/>
              </a:rPr>
              <a:t>晶体内部的原子处于其他原子的包围中，处于均匀的力场中，总合力为零，处于能量最低的状态。而表面原子却不同，它与气相</a:t>
            </a:r>
            <a:r>
              <a:rPr kumimoji="1" lang="en-US" altLang="zh-CN" sz="2400" b="1">
                <a:solidFill>
                  <a:srgbClr val="2BBD4E"/>
                </a:solidFill>
                <a:latin typeface="宋体" pitchFamily="2" charset="-122"/>
              </a:rPr>
              <a:t>(</a:t>
            </a:r>
            <a:r>
              <a:rPr kumimoji="1" lang="zh-CN" altLang="en-US" sz="2400" b="1">
                <a:solidFill>
                  <a:srgbClr val="2BBD4E"/>
                </a:solidFill>
                <a:latin typeface="宋体" pitchFamily="2" charset="-122"/>
              </a:rPr>
              <a:t>或液相</a:t>
            </a:r>
            <a:r>
              <a:rPr kumimoji="1" lang="en-US" altLang="zh-CN" sz="2400" b="1">
                <a:solidFill>
                  <a:srgbClr val="2BBD4E"/>
                </a:solidFill>
                <a:latin typeface="宋体" pitchFamily="2" charset="-122"/>
              </a:rPr>
              <a:t>)</a:t>
            </a:r>
            <a:r>
              <a:rPr kumimoji="1" lang="zh-CN" altLang="en-US" sz="2400" b="1">
                <a:solidFill>
                  <a:srgbClr val="2BBD4E"/>
                </a:solidFill>
                <a:latin typeface="宋体" pitchFamily="2" charset="-122"/>
              </a:rPr>
              <a:t>接触，处于不均匀的力场之中，其能量较高，高出的能量称为表面自由能。</a:t>
            </a:r>
          </a:p>
          <a:p>
            <a:pPr algn="l" eaLnBrk="0" hangingPunct="0">
              <a:lnSpc>
                <a:spcPct val="120000"/>
              </a:lnSpc>
              <a:buClr>
                <a:srgbClr val="FF0066"/>
              </a:buClr>
              <a:buFont typeface="Wingdings" pitchFamily="2" charset="2"/>
              <a:buChar char="u"/>
            </a:pPr>
            <a:r>
              <a:rPr kumimoji="1" lang="zh-CN" altLang="en-US" sz="2400" b="1">
                <a:solidFill>
                  <a:srgbClr val="1313FF"/>
                </a:solidFill>
                <a:latin typeface="宋体" pitchFamily="2" charset="-122"/>
              </a:rPr>
              <a:t>晶体中不同晶面的表面能数值不同，这是由于表面能的本质是表面原子的不饱和键，而不同晶面上的原子密度不同，密排面的原子密度最大，则该面上任一原子与相邻晶面原子的作用键数最少，故以密排面作为表面时不饱和键数最少，表面能量低。晶体总是力图处于最低的自由能状态，所以一定体积的晶体的平衡几何外形应满足表面能总和为最小。</a:t>
            </a:r>
          </a:p>
        </p:txBody>
      </p:sp>
      <p:sp>
        <p:nvSpPr>
          <p:cNvPr id="739331" name="WordArt 3"/>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39330">
                                            <p:txEl>
                                              <p:pRg st="0" end="0"/>
                                            </p:txEl>
                                          </p:spTgt>
                                        </p:tgtEl>
                                        <p:attrNameLst>
                                          <p:attrName>style.visibility</p:attrName>
                                        </p:attrNameLst>
                                      </p:cBhvr>
                                      <p:to>
                                        <p:strVal val="visible"/>
                                      </p:to>
                                    </p:set>
                                    <p:anim calcmode="lin" valueType="num">
                                      <p:cBhvr>
                                        <p:cTn id="7" dur="1000" fill="hold"/>
                                        <p:tgtEl>
                                          <p:spTgt spid="739330">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739330">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739330">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39330">
                                            <p:txEl>
                                              <p:pRg st="1" end="1"/>
                                            </p:txEl>
                                          </p:spTgt>
                                        </p:tgtEl>
                                        <p:attrNameLst>
                                          <p:attrName>style.visibility</p:attrName>
                                        </p:attrNameLst>
                                      </p:cBhvr>
                                      <p:to>
                                        <p:strVal val="visible"/>
                                      </p:to>
                                    </p:set>
                                    <p:anim calcmode="lin" valueType="num">
                                      <p:cBhvr>
                                        <p:cTn id="14" dur="1000" fill="hold"/>
                                        <p:tgtEl>
                                          <p:spTgt spid="739330">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739330">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73933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9330" grpId="0" build="p" autoUpdateAnimBg="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355" name="Text Box 3"/>
          <p:cNvSpPr txBox="1">
            <a:spLocks noChangeArrowheads="1"/>
          </p:cNvSpPr>
          <p:nvPr/>
        </p:nvSpPr>
        <p:spPr bwMode="auto">
          <a:xfrm>
            <a:off x="533400" y="1946275"/>
            <a:ext cx="8153400" cy="14065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zh-CN" altLang="en-US" sz="2400" b="1">
                <a:solidFill>
                  <a:srgbClr val="1313FF"/>
                </a:solidFill>
                <a:latin typeface="宋体" pitchFamily="2" charset="-122"/>
              </a:rPr>
              <a:t>属于同一固相但位向不同的晶粒之间的界面称为晶界；而每个晶粒有时又由若干个位向稍有差异的亚晶粒所组成，相邻亚晶粒间的界面称为亚晶界。</a:t>
            </a:r>
          </a:p>
        </p:txBody>
      </p:sp>
      <p:grpSp>
        <p:nvGrpSpPr>
          <p:cNvPr id="2" name="Group 4"/>
          <p:cNvGrpSpPr>
            <a:grpSpLocks/>
          </p:cNvGrpSpPr>
          <p:nvPr/>
        </p:nvGrpSpPr>
        <p:grpSpPr bwMode="auto">
          <a:xfrm>
            <a:off x="1944688" y="3429000"/>
            <a:ext cx="5254625" cy="3114675"/>
            <a:chOff x="1105" y="1872"/>
            <a:chExt cx="3453" cy="2255"/>
          </a:xfrm>
        </p:grpSpPr>
        <p:grpSp>
          <p:nvGrpSpPr>
            <p:cNvPr id="83976" name="Group 5"/>
            <p:cNvGrpSpPr>
              <a:grpSpLocks noChangeAspect="1"/>
            </p:cNvGrpSpPr>
            <p:nvPr/>
          </p:nvGrpSpPr>
          <p:grpSpPr bwMode="auto">
            <a:xfrm>
              <a:off x="1105" y="1872"/>
              <a:ext cx="3453" cy="1814"/>
              <a:chOff x="513" y="1139"/>
              <a:chExt cx="3887" cy="2042"/>
            </a:xfrm>
          </p:grpSpPr>
          <p:pic>
            <p:nvPicPr>
              <p:cNvPr id="83978" name="Picture 6" descr="Image00003"/>
              <p:cNvPicPr>
                <a:picLocks noChangeAspect="1" noChangeArrowheads="1"/>
              </p:cNvPicPr>
              <p:nvPr/>
            </p:nvPicPr>
            <p:blipFill>
              <a:blip r:embed="rId2" cstate="print"/>
              <a:srcRect/>
              <a:stretch>
                <a:fillRect/>
              </a:stretch>
            </p:blipFill>
            <p:spPr bwMode="auto">
              <a:xfrm>
                <a:off x="513" y="1139"/>
                <a:ext cx="2319" cy="2042"/>
              </a:xfrm>
              <a:prstGeom prst="rect">
                <a:avLst/>
              </a:prstGeom>
              <a:noFill/>
              <a:ln w="9525">
                <a:noFill/>
                <a:miter lim="800000"/>
                <a:headEnd/>
                <a:tailEnd/>
              </a:ln>
            </p:spPr>
          </p:pic>
          <p:pic>
            <p:nvPicPr>
              <p:cNvPr id="83979" name="Picture 7" descr="Image00004"/>
              <p:cNvPicPr>
                <a:picLocks noChangeAspect="1" noChangeArrowheads="1"/>
              </p:cNvPicPr>
              <p:nvPr/>
            </p:nvPicPr>
            <p:blipFill>
              <a:blip r:embed="rId3" cstate="print"/>
              <a:srcRect/>
              <a:stretch>
                <a:fillRect/>
              </a:stretch>
            </p:blipFill>
            <p:spPr bwMode="auto">
              <a:xfrm>
                <a:off x="3024" y="1139"/>
                <a:ext cx="1376" cy="2041"/>
              </a:xfrm>
              <a:prstGeom prst="rect">
                <a:avLst/>
              </a:prstGeom>
              <a:noFill/>
              <a:ln w="9525">
                <a:noFill/>
                <a:miter lim="800000"/>
                <a:headEnd/>
                <a:tailEnd/>
              </a:ln>
            </p:spPr>
          </p:pic>
        </p:grpSp>
        <p:sp>
          <p:nvSpPr>
            <p:cNvPr id="83977" name="Text Box 8"/>
            <p:cNvSpPr txBox="1">
              <a:spLocks noChangeArrowheads="1"/>
            </p:cNvSpPr>
            <p:nvPr/>
          </p:nvSpPr>
          <p:spPr bwMode="auto">
            <a:xfrm>
              <a:off x="1934" y="3839"/>
              <a:ext cx="1874" cy="288"/>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晶界与亚晶界示意图</a:t>
              </a:r>
            </a:p>
          </p:txBody>
        </p:sp>
      </p:grpSp>
      <p:sp>
        <p:nvSpPr>
          <p:cNvPr id="740362" name="WordArt 10"/>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grpSp>
        <p:nvGrpSpPr>
          <p:cNvPr id="83973" name="Group 11"/>
          <p:cNvGrpSpPr>
            <a:grpSpLocks/>
          </p:cNvGrpSpPr>
          <p:nvPr/>
        </p:nvGrpSpPr>
        <p:grpSpPr bwMode="auto">
          <a:xfrm>
            <a:off x="457200" y="1447800"/>
            <a:ext cx="7391400" cy="604838"/>
            <a:chOff x="240" y="1011"/>
            <a:chExt cx="4656" cy="381"/>
          </a:xfrm>
        </p:grpSpPr>
        <p:sp>
          <p:nvSpPr>
            <p:cNvPr id="83974" name="Rectangle 12"/>
            <p:cNvSpPr>
              <a:spLocks noChangeArrowheads="1"/>
            </p:cNvSpPr>
            <p:nvPr/>
          </p:nvSpPr>
          <p:spPr bwMode="auto">
            <a:xfrm>
              <a:off x="336" y="1011"/>
              <a:ext cx="4560" cy="381"/>
            </a:xfrm>
            <a:prstGeom prst="rect">
              <a:avLst/>
            </a:prstGeom>
            <a:noFill/>
            <a:ln w="9525">
              <a:noFill/>
              <a:miter lim="800000"/>
              <a:headEnd/>
              <a:tailEnd/>
            </a:ln>
          </p:spPr>
          <p:txBody>
            <a:bodyPr>
              <a:spAutoFit/>
            </a:bodyPr>
            <a:lstStyle/>
            <a:p>
              <a:pPr algn="l">
                <a:lnSpc>
                  <a:spcPct val="120000"/>
                </a:lnSpc>
              </a:pPr>
              <a:r>
                <a:rPr lang="en-US" altLang="zh-CN" sz="2800" b="1">
                  <a:solidFill>
                    <a:srgbClr val="FF0066"/>
                  </a:solidFill>
                  <a:latin typeface="Times New Roman" pitchFamily="18" charset="0"/>
                </a:rPr>
                <a:t>§2.3.1 </a:t>
              </a:r>
              <a:r>
                <a:rPr lang="zh-CN" altLang="en-US" sz="2800" b="1">
                  <a:solidFill>
                    <a:srgbClr val="FF0066"/>
                  </a:solidFill>
                  <a:latin typeface="Times New Roman" pitchFamily="18" charset="0"/>
                </a:rPr>
                <a:t>外表面</a:t>
              </a:r>
            </a:p>
          </p:txBody>
        </p:sp>
        <p:pic>
          <p:nvPicPr>
            <p:cNvPr id="83975" name="Picture 13" descr="title1"/>
            <p:cNvPicPr>
              <a:picLocks noChangeAspect="1" noChangeArrowheads="1" noCrop="1"/>
            </p:cNvPicPr>
            <p:nvPr/>
          </p:nvPicPr>
          <p:blipFill>
            <a:blip r:embed="rId4" cstate="print"/>
            <a:srcRect/>
            <a:stretch>
              <a:fillRect/>
            </a:stretch>
          </p:blipFill>
          <p:spPr bwMode="auto">
            <a:xfrm>
              <a:off x="240" y="1152"/>
              <a:ext cx="156" cy="162"/>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40355">
                                            <p:txEl>
                                              <p:pRg st="0" end="0"/>
                                            </p:txEl>
                                          </p:spTgt>
                                        </p:tgtEl>
                                        <p:attrNameLst>
                                          <p:attrName>style.visibility</p:attrName>
                                        </p:attrNameLst>
                                      </p:cBhvr>
                                      <p:to>
                                        <p:strVal val="visible"/>
                                      </p:to>
                                    </p:set>
                                    <p:anim calcmode="lin" valueType="num">
                                      <p:cBhvr>
                                        <p:cTn id="7" dur="500" fill="hold"/>
                                        <p:tgtEl>
                                          <p:spTgt spid="74035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4035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0355" grpId="0" build="p" autoUpdateAnimBg="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1378" name="Text Box 2"/>
          <p:cNvSpPr txBox="1">
            <a:spLocks noChangeArrowheads="1"/>
          </p:cNvSpPr>
          <p:nvPr/>
        </p:nvSpPr>
        <p:spPr bwMode="auto">
          <a:xfrm>
            <a:off x="457200" y="1433513"/>
            <a:ext cx="8153400" cy="184467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u"/>
            </a:pPr>
            <a:r>
              <a:rPr kumimoji="1" lang="en-US" altLang="zh-CN" sz="2400" b="1">
                <a:solidFill>
                  <a:srgbClr val="FB359D"/>
                </a:solidFill>
                <a:latin typeface="宋体" pitchFamily="2" charset="-122"/>
              </a:rPr>
              <a:t>1.</a:t>
            </a:r>
            <a:r>
              <a:rPr kumimoji="1" lang="zh-CN" altLang="en-US" sz="2400" b="1">
                <a:solidFill>
                  <a:srgbClr val="FB359D"/>
                </a:solidFill>
                <a:latin typeface="宋体" pitchFamily="2" charset="-122"/>
              </a:rPr>
              <a:t>小角度晶界</a:t>
            </a:r>
          </a:p>
          <a:p>
            <a:pPr algn="l" eaLnBrk="0" hangingPunct="0">
              <a:lnSpc>
                <a:spcPct val="120000"/>
              </a:lnSpc>
              <a:buFont typeface="Wingdings" pitchFamily="2" charset="2"/>
              <a:buChar char="u"/>
            </a:pPr>
            <a:r>
              <a:rPr kumimoji="1" lang="zh-CN" altLang="en-US" sz="2400" b="1">
                <a:solidFill>
                  <a:srgbClr val="2BBD4E"/>
                </a:solidFill>
                <a:latin typeface="宋体" pitchFamily="2" charset="-122"/>
              </a:rPr>
              <a:t>相邻晶粒的位向差小于</a:t>
            </a:r>
            <a:r>
              <a:rPr kumimoji="1" lang="en-US" altLang="zh-CN" sz="2400" b="1">
                <a:solidFill>
                  <a:srgbClr val="2BBD4E"/>
                </a:solidFill>
                <a:latin typeface="宋体" pitchFamily="2" charset="-122"/>
              </a:rPr>
              <a:t>10°</a:t>
            </a:r>
            <a:r>
              <a:rPr kumimoji="1" lang="zh-CN" altLang="en-US" sz="2400" b="1">
                <a:solidFill>
                  <a:srgbClr val="2BBD4E"/>
                </a:solidFill>
                <a:latin typeface="宋体" pitchFamily="2" charset="-122"/>
              </a:rPr>
              <a:t>的晶界称为小角度晶界。</a:t>
            </a:r>
          </a:p>
          <a:p>
            <a:pPr algn="l" eaLnBrk="0" hangingPunct="0">
              <a:lnSpc>
                <a:spcPct val="120000"/>
              </a:lnSpc>
              <a:buFont typeface="Wingdings" pitchFamily="2" charset="2"/>
              <a:buChar char="u"/>
            </a:pPr>
            <a:r>
              <a:rPr kumimoji="1" lang="zh-CN" altLang="en-US" sz="2400" b="1">
                <a:solidFill>
                  <a:srgbClr val="1313FF"/>
                </a:solidFill>
                <a:latin typeface="宋体" pitchFamily="2" charset="-122"/>
              </a:rPr>
              <a:t>最简单的小角度晶界是对称倾斜晶界，其晶界可看成是由一列平行的刃型位错所构成。</a:t>
            </a:r>
          </a:p>
        </p:txBody>
      </p:sp>
      <p:sp>
        <p:nvSpPr>
          <p:cNvPr id="19460" name="Text Box 4"/>
          <p:cNvSpPr txBox="1">
            <a:spLocks noChangeArrowheads="1"/>
          </p:cNvSpPr>
          <p:nvPr/>
        </p:nvSpPr>
        <p:spPr bwMode="auto">
          <a:xfrm>
            <a:off x="3451225" y="6019800"/>
            <a:ext cx="2089150" cy="39687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对称倾斜晶界</a:t>
            </a:r>
          </a:p>
        </p:txBody>
      </p:sp>
      <p:sp>
        <p:nvSpPr>
          <p:cNvPr id="741381" name="WordArt 5"/>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ontrols>
      <p:control spid="19458" name="ShockwaveFlash1" r:id="rId2" imgW="4001058" imgH="2591162"/>
    </p:controls>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41378">
                                            <p:txEl>
                                              <p:pRg st="1" end="1"/>
                                            </p:txEl>
                                          </p:spTgt>
                                        </p:tgtEl>
                                        <p:attrNameLst>
                                          <p:attrName>style.visibility</p:attrName>
                                        </p:attrNameLst>
                                      </p:cBhvr>
                                      <p:to>
                                        <p:strVal val="visible"/>
                                      </p:to>
                                    </p:set>
                                    <p:anim calcmode="lin" valueType="num">
                                      <p:cBhvr>
                                        <p:cTn id="7" dur="1000" fill="hold"/>
                                        <p:tgtEl>
                                          <p:spTgt spid="741378">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41378">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41378">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41378">
                                            <p:txEl>
                                              <p:pRg st="2" end="2"/>
                                            </p:txEl>
                                          </p:spTgt>
                                        </p:tgtEl>
                                        <p:attrNameLst>
                                          <p:attrName>style.visibility</p:attrName>
                                        </p:attrNameLst>
                                      </p:cBhvr>
                                      <p:to>
                                        <p:strVal val="visible"/>
                                      </p:to>
                                    </p:set>
                                    <p:anim calcmode="lin" valueType="num">
                                      <p:cBhvr>
                                        <p:cTn id="14" dur="1000" fill="hold"/>
                                        <p:tgtEl>
                                          <p:spTgt spid="741378">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41378">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4137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1378" grpId="0" build="p" autoUpdateAnimBg="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2402" name="Text Box 2"/>
          <p:cNvSpPr txBox="1">
            <a:spLocks noChangeArrowheads="1"/>
          </p:cNvSpPr>
          <p:nvPr/>
        </p:nvSpPr>
        <p:spPr bwMode="auto">
          <a:xfrm>
            <a:off x="533400" y="1679575"/>
            <a:ext cx="4038600" cy="403542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zh-CN" altLang="en-US" sz="2400" b="1">
                <a:solidFill>
                  <a:srgbClr val="1313FF"/>
                </a:solidFill>
                <a:latin typeface="宋体" pitchFamily="2" charset="-122"/>
              </a:rPr>
              <a:t>扭转晶界是小角度晶界的一种类型，它可看成是两部分晶体绕某一轴在一个共同的晶面上相对扭转一个</a:t>
            </a:r>
            <a:r>
              <a:rPr kumimoji="1" lang="en-US" altLang="zh-CN" sz="2400" b="1">
                <a:solidFill>
                  <a:srgbClr val="1313FF"/>
                </a:solidFill>
                <a:latin typeface="宋体" pitchFamily="2" charset="-122"/>
              </a:rPr>
              <a:t>θ</a:t>
            </a:r>
            <a:r>
              <a:rPr kumimoji="1" lang="zh-CN" altLang="en-US" sz="2400" b="1">
                <a:solidFill>
                  <a:srgbClr val="1313FF"/>
                </a:solidFill>
                <a:latin typeface="宋体" pitchFamily="2" charset="-122"/>
              </a:rPr>
              <a:t>角所构成的，扭转轴垂直于这一共同的晶面。</a:t>
            </a:r>
          </a:p>
          <a:p>
            <a:pPr algn="l" eaLnBrk="0" hangingPunct="0">
              <a:lnSpc>
                <a:spcPct val="120000"/>
              </a:lnSpc>
              <a:buClr>
                <a:srgbClr val="FF0066"/>
              </a:buClr>
              <a:buFont typeface="Wingdings" pitchFamily="2" charset="2"/>
              <a:buChar char="u"/>
            </a:pPr>
            <a:r>
              <a:rPr kumimoji="1" lang="zh-CN" altLang="en-US" sz="2400" b="1">
                <a:solidFill>
                  <a:srgbClr val="1313FF"/>
                </a:solidFill>
              </a:rPr>
              <a:t>扭转</a:t>
            </a:r>
            <a:r>
              <a:rPr kumimoji="1" lang="zh-CN" altLang="en-US" sz="2400" b="1">
                <a:solidFill>
                  <a:srgbClr val="1313FF"/>
                </a:solidFill>
                <a:latin typeface="宋体" pitchFamily="2" charset="-122"/>
              </a:rPr>
              <a:t>晶界的结构可看成是由互相交叉的螺型位错所组成。</a:t>
            </a:r>
          </a:p>
        </p:txBody>
      </p:sp>
      <p:sp>
        <p:nvSpPr>
          <p:cNvPr id="20484" name="Text Box 4"/>
          <p:cNvSpPr txBox="1">
            <a:spLocks noChangeArrowheads="1"/>
          </p:cNvSpPr>
          <p:nvPr/>
        </p:nvSpPr>
        <p:spPr bwMode="auto">
          <a:xfrm>
            <a:off x="5257800" y="5257800"/>
            <a:ext cx="2343150" cy="396875"/>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Times New Roman" pitchFamily="18" charset="0"/>
              </a:rPr>
              <a:t>图  </a:t>
            </a:r>
            <a:r>
              <a:rPr kumimoji="1" lang="zh-CN" altLang="en-US" sz="2000">
                <a:solidFill>
                  <a:srgbClr val="071F0D"/>
                </a:solidFill>
                <a:latin typeface="宋体" pitchFamily="2" charset="-122"/>
              </a:rPr>
              <a:t>扭转晶界的形成</a:t>
            </a:r>
            <a:endParaRPr kumimoji="1" lang="zh-CN" altLang="en-US" sz="2000">
              <a:solidFill>
                <a:srgbClr val="071F0D"/>
              </a:solidFill>
              <a:latin typeface="Times New Roman" pitchFamily="18" charset="0"/>
            </a:endParaRPr>
          </a:p>
        </p:txBody>
      </p:sp>
      <p:sp>
        <p:nvSpPr>
          <p:cNvPr id="742405" name="WordArt 5"/>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ontrols>
      <p:control spid="20482" name="ShockwaveFlash1" r:id="rId2" imgW="3847619" imgH="3352381"/>
    </p:controls>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42402">
                                            <p:txEl>
                                              <p:pRg st="0" end="0"/>
                                            </p:txEl>
                                          </p:spTgt>
                                        </p:tgtEl>
                                        <p:attrNameLst>
                                          <p:attrName>style.visibility</p:attrName>
                                        </p:attrNameLst>
                                      </p:cBhvr>
                                      <p:to>
                                        <p:strVal val="visible"/>
                                      </p:to>
                                    </p:set>
                                    <p:anim calcmode="lin" valueType="num">
                                      <p:cBhvr>
                                        <p:cTn id="7" dur="500" fill="hold"/>
                                        <p:tgtEl>
                                          <p:spTgt spid="74240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42402">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742402">
                                            <p:txEl>
                                              <p:pRg st="1" end="1"/>
                                            </p:txEl>
                                          </p:spTgt>
                                        </p:tgtEl>
                                        <p:attrNameLst>
                                          <p:attrName>style.visibility</p:attrName>
                                        </p:attrNameLst>
                                      </p:cBhvr>
                                      <p:to>
                                        <p:strVal val="visible"/>
                                      </p:to>
                                    </p:set>
                                    <p:anim calcmode="lin" valueType="num">
                                      <p:cBhvr>
                                        <p:cTn id="13" dur="500" fill="hold"/>
                                        <p:tgtEl>
                                          <p:spTgt spid="742402">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742402">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2402" grpId="0" build="p"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6" name="Text Box 2"/>
          <p:cNvSpPr txBox="1">
            <a:spLocks noChangeArrowheads="1"/>
          </p:cNvSpPr>
          <p:nvPr/>
        </p:nvSpPr>
        <p:spPr bwMode="auto">
          <a:xfrm>
            <a:off x="533400" y="1752600"/>
            <a:ext cx="4343400" cy="3233738"/>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en-US" altLang="zh-CN" sz="2800" b="1">
                <a:solidFill>
                  <a:srgbClr val="FB359D"/>
                </a:solidFill>
                <a:latin typeface="宋体" pitchFamily="2" charset="-122"/>
              </a:rPr>
              <a:t>2.</a:t>
            </a:r>
            <a:r>
              <a:rPr kumimoji="1" lang="zh-CN" altLang="en-US" sz="2800" b="1">
                <a:solidFill>
                  <a:srgbClr val="FB359D"/>
                </a:solidFill>
                <a:latin typeface="宋体" pitchFamily="2" charset="-122"/>
              </a:rPr>
              <a:t>大角度晶界</a:t>
            </a:r>
          </a:p>
          <a:p>
            <a:pPr algn="l" eaLnBrk="0" hangingPunct="0">
              <a:lnSpc>
                <a:spcPct val="120000"/>
              </a:lnSpc>
              <a:buClr>
                <a:srgbClr val="FF0066"/>
              </a:buClr>
              <a:buFont typeface="Wingdings" pitchFamily="2" charset="2"/>
              <a:buChar char="u"/>
            </a:pPr>
            <a:r>
              <a:rPr kumimoji="1" lang="zh-CN" altLang="en-US" sz="2400" b="1">
                <a:solidFill>
                  <a:srgbClr val="2BBD4E"/>
                </a:solidFill>
                <a:latin typeface="宋体" pitchFamily="2" charset="-122"/>
              </a:rPr>
              <a:t>相邻晶粒的位向差大于</a:t>
            </a:r>
            <a:r>
              <a:rPr kumimoji="1" lang="en-US" altLang="zh-CN" sz="2400" b="1">
                <a:solidFill>
                  <a:srgbClr val="2BBD4E"/>
                </a:solidFill>
                <a:latin typeface="宋体" pitchFamily="2" charset="-122"/>
              </a:rPr>
              <a:t>10°</a:t>
            </a:r>
            <a:r>
              <a:rPr kumimoji="1" lang="zh-CN" altLang="en-US" sz="2400" b="1">
                <a:solidFill>
                  <a:srgbClr val="2BBD4E"/>
                </a:solidFill>
                <a:latin typeface="宋体" pitchFamily="2" charset="-122"/>
              </a:rPr>
              <a:t>的晶界称为大角度晶界。</a:t>
            </a:r>
          </a:p>
          <a:p>
            <a:pPr algn="l" eaLnBrk="0" hangingPunct="0">
              <a:lnSpc>
                <a:spcPct val="120000"/>
              </a:lnSpc>
              <a:buClr>
                <a:srgbClr val="FF0066"/>
              </a:buClr>
              <a:buFont typeface="Wingdings" pitchFamily="2" charset="2"/>
              <a:buChar char="u"/>
            </a:pPr>
            <a:r>
              <a:rPr kumimoji="1" lang="zh-CN" altLang="en-US" sz="2400" b="1">
                <a:solidFill>
                  <a:srgbClr val="1313FF"/>
                </a:solidFill>
                <a:latin typeface="宋体" pitchFamily="2" charset="-122"/>
              </a:rPr>
              <a:t>大角度晶界的结构较复杂，原子排列很不规则，由不规则的台阶组成的。晶界可看成坏区与好区交替相间组合而成。</a:t>
            </a:r>
          </a:p>
        </p:txBody>
      </p:sp>
      <p:grpSp>
        <p:nvGrpSpPr>
          <p:cNvPr id="2" name="Group 3"/>
          <p:cNvGrpSpPr>
            <a:grpSpLocks/>
          </p:cNvGrpSpPr>
          <p:nvPr/>
        </p:nvGrpSpPr>
        <p:grpSpPr bwMode="auto">
          <a:xfrm>
            <a:off x="4745038" y="2193925"/>
            <a:ext cx="3789362" cy="3368675"/>
            <a:chOff x="1638" y="1968"/>
            <a:chExt cx="2387" cy="2122"/>
          </a:xfrm>
        </p:grpSpPr>
        <p:pic>
          <p:nvPicPr>
            <p:cNvPr id="84997" name="Picture 4" descr="Image00000"/>
            <p:cNvPicPr>
              <a:picLocks noChangeAspect="1" noChangeArrowheads="1"/>
            </p:cNvPicPr>
            <p:nvPr/>
          </p:nvPicPr>
          <p:blipFill>
            <a:blip r:embed="rId2" cstate="print"/>
            <a:srcRect/>
            <a:stretch>
              <a:fillRect/>
            </a:stretch>
          </p:blipFill>
          <p:spPr bwMode="auto">
            <a:xfrm>
              <a:off x="1638" y="1968"/>
              <a:ext cx="2387" cy="1813"/>
            </a:xfrm>
            <a:prstGeom prst="rect">
              <a:avLst/>
            </a:prstGeom>
            <a:noFill/>
            <a:ln w="9525">
              <a:noFill/>
              <a:miter lim="800000"/>
              <a:headEnd/>
              <a:tailEnd/>
            </a:ln>
          </p:spPr>
        </p:pic>
        <p:sp>
          <p:nvSpPr>
            <p:cNvPr id="84998" name="Text Box 5"/>
            <p:cNvSpPr txBox="1">
              <a:spLocks noChangeArrowheads="1"/>
            </p:cNvSpPr>
            <p:nvPr/>
          </p:nvSpPr>
          <p:spPr bwMode="auto">
            <a:xfrm>
              <a:off x="2094" y="3840"/>
              <a:ext cx="147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大角度晶界模型</a:t>
              </a:r>
            </a:p>
          </p:txBody>
        </p:sp>
      </p:grpSp>
      <p:sp>
        <p:nvSpPr>
          <p:cNvPr id="743430" name="WordArt 6"/>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43426">
                                            <p:txEl>
                                              <p:pRg st="1" end="1"/>
                                            </p:txEl>
                                          </p:spTgt>
                                        </p:tgtEl>
                                        <p:attrNameLst>
                                          <p:attrName>style.visibility</p:attrName>
                                        </p:attrNameLst>
                                      </p:cBhvr>
                                      <p:to>
                                        <p:strVal val="visible"/>
                                      </p:to>
                                    </p:set>
                                    <p:anim calcmode="lin" valueType="num">
                                      <p:cBhvr>
                                        <p:cTn id="7" dur="1000" fill="hold"/>
                                        <p:tgtEl>
                                          <p:spTgt spid="743426">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43426">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4342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43426">
                                            <p:txEl>
                                              <p:pRg st="2" end="2"/>
                                            </p:txEl>
                                          </p:spTgt>
                                        </p:tgtEl>
                                        <p:attrNameLst>
                                          <p:attrName>style.visibility</p:attrName>
                                        </p:attrNameLst>
                                      </p:cBhvr>
                                      <p:to>
                                        <p:strVal val="visible"/>
                                      </p:to>
                                    </p:set>
                                    <p:anim calcmode="lin" valueType="num">
                                      <p:cBhvr>
                                        <p:cTn id="14" dur="1000" fill="hold"/>
                                        <p:tgtEl>
                                          <p:spTgt spid="743426">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743426">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74342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3426" grpId="0" build="p" autoUpdateAnimBg="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4450" name="Text Box 2"/>
          <p:cNvSpPr txBox="1">
            <a:spLocks noChangeArrowheads="1"/>
          </p:cNvSpPr>
          <p:nvPr/>
        </p:nvSpPr>
        <p:spPr bwMode="auto">
          <a:xfrm>
            <a:off x="533400" y="1622425"/>
            <a:ext cx="4038600" cy="4473575"/>
          </a:xfrm>
          <a:prstGeom prst="rect">
            <a:avLst/>
          </a:prstGeom>
          <a:noFill/>
          <a:ln w="9525">
            <a:noFill/>
            <a:miter lim="800000"/>
            <a:headEnd/>
            <a:tailEnd/>
          </a:ln>
        </p:spPr>
        <p:txBody>
          <a:bodyPr>
            <a:spAutoFit/>
          </a:bodyPr>
          <a:lstStyle/>
          <a:p>
            <a:pPr algn="l" eaLnBrk="0" hangingPunct="0">
              <a:lnSpc>
                <a:spcPct val="120000"/>
              </a:lnSpc>
              <a:buClr>
                <a:srgbClr val="FF0066"/>
              </a:buClr>
              <a:buFont typeface="Wingdings" pitchFamily="2" charset="2"/>
              <a:buChar char="u"/>
            </a:pPr>
            <a:r>
              <a:rPr kumimoji="1" lang="zh-CN" altLang="en-US" sz="2400" b="1">
                <a:latin typeface="宋体" pitchFamily="2" charset="-122"/>
              </a:rPr>
              <a:t>大角度晶界的“重合位置点阵”模型。在二维正方点阵中，当两个相邻晶粒的位向差为</a:t>
            </a:r>
            <a:r>
              <a:rPr kumimoji="1" lang="en-US" altLang="zh-CN" sz="2400" b="1">
                <a:latin typeface="宋体" pitchFamily="2" charset="-122"/>
              </a:rPr>
              <a:t>37°</a:t>
            </a:r>
            <a:r>
              <a:rPr kumimoji="1" lang="zh-CN" altLang="en-US" sz="2400" b="1">
                <a:latin typeface="宋体" pitchFamily="2" charset="-122"/>
              </a:rPr>
              <a:t>时，设想两晶粒的点阵彼此通过晶界向对方延伸，其中一些原子将出现有规律的相互重合，由这些原子重合位置所组成比原来晶体点阵大的新点阵，通常称为重合位置点阵。</a:t>
            </a:r>
          </a:p>
        </p:txBody>
      </p:sp>
      <p:grpSp>
        <p:nvGrpSpPr>
          <p:cNvPr id="2" name="Group 3"/>
          <p:cNvGrpSpPr>
            <a:grpSpLocks/>
          </p:cNvGrpSpPr>
          <p:nvPr/>
        </p:nvGrpSpPr>
        <p:grpSpPr bwMode="auto">
          <a:xfrm>
            <a:off x="4648200" y="2209800"/>
            <a:ext cx="3886200" cy="3581400"/>
            <a:chOff x="1508" y="1968"/>
            <a:chExt cx="2648" cy="2256"/>
          </a:xfrm>
        </p:grpSpPr>
        <p:pic>
          <p:nvPicPr>
            <p:cNvPr id="86021" name="Picture 4" descr="Image00001"/>
            <p:cNvPicPr>
              <a:picLocks noChangeAspect="1" noChangeArrowheads="1"/>
            </p:cNvPicPr>
            <p:nvPr/>
          </p:nvPicPr>
          <p:blipFill>
            <a:blip r:embed="rId2" cstate="print"/>
            <a:srcRect/>
            <a:stretch>
              <a:fillRect/>
            </a:stretch>
          </p:blipFill>
          <p:spPr bwMode="auto">
            <a:xfrm>
              <a:off x="1508" y="1968"/>
              <a:ext cx="2648" cy="1814"/>
            </a:xfrm>
            <a:prstGeom prst="rect">
              <a:avLst/>
            </a:prstGeom>
            <a:noFill/>
            <a:ln w="9525">
              <a:noFill/>
              <a:miter lim="800000"/>
              <a:headEnd/>
              <a:tailEnd/>
            </a:ln>
          </p:spPr>
        </p:pic>
        <p:sp>
          <p:nvSpPr>
            <p:cNvPr id="86022" name="Text Box 5"/>
            <p:cNvSpPr txBox="1">
              <a:spLocks noChangeArrowheads="1"/>
            </p:cNvSpPr>
            <p:nvPr/>
          </p:nvSpPr>
          <p:spPr bwMode="auto">
            <a:xfrm>
              <a:off x="1990" y="3744"/>
              <a:ext cx="1690" cy="480"/>
            </a:xfrm>
            <a:prstGeom prst="rect">
              <a:avLst/>
            </a:prstGeom>
            <a:noFill/>
            <a:ln w="9525">
              <a:noFill/>
              <a:miter lim="800000"/>
              <a:headEnd/>
              <a:tailEnd/>
            </a:ln>
          </p:spPr>
          <p:txBody>
            <a:bodyPr>
              <a:spAutoFit/>
            </a:bodyPr>
            <a:lstStyle/>
            <a:p>
              <a:pPr algn="ctr"/>
              <a:r>
                <a:rPr kumimoji="1" lang="zh-CN" altLang="en-US" sz="2000">
                  <a:solidFill>
                    <a:srgbClr val="071F0D"/>
                  </a:solidFill>
                  <a:latin typeface="宋体" pitchFamily="2" charset="-122"/>
                </a:rPr>
                <a:t>图 重合位置点阵模型</a:t>
              </a:r>
              <a:r>
                <a:rPr kumimoji="1" lang="zh-CN" altLang="en-US" sz="2400">
                  <a:latin typeface="Times New Roman" pitchFamily="18" charset="0"/>
                </a:rPr>
                <a:t> </a:t>
              </a:r>
            </a:p>
          </p:txBody>
        </p:sp>
      </p:grpSp>
      <p:sp>
        <p:nvSpPr>
          <p:cNvPr id="744454" name="WordArt 6"/>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44450">
                                            <p:txEl>
                                              <p:pRg st="0" end="0"/>
                                            </p:txEl>
                                          </p:spTgt>
                                        </p:tgtEl>
                                        <p:attrNameLst>
                                          <p:attrName>style.visibility</p:attrName>
                                        </p:attrNameLst>
                                      </p:cBhvr>
                                      <p:to>
                                        <p:strVal val="visible"/>
                                      </p:to>
                                    </p:set>
                                    <p:anim calcmode="lin" valueType="num">
                                      <p:cBhvr>
                                        <p:cTn id="7" dur="1000" fill="hold"/>
                                        <p:tgtEl>
                                          <p:spTgt spid="744450">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744450">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744450">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4450" grpId="0" build="p" autoUpdateAnimBg="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5474" name="Text Box 2"/>
          <p:cNvSpPr txBox="1">
            <a:spLocks noChangeArrowheads="1"/>
          </p:cNvSpPr>
          <p:nvPr/>
        </p:nvSpPr>
        <p:spPr bwMode="auto">
          <a:xfrm>
            <a:off x="533400" y="1600200"/>
            <a:ext cx="3902075" cy="3233738"/>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v"/>
            </a:pPr>
            <a:r>
              <a:rPr kumimoji="1" lang="en-US" altLang="zh-CN" sz="2800" b="1">
                <a:solidFill>
                  <a:srgbClr val="FB359D"/>
                </a:solidFill>
                <a:latin typeface="宋体" pitchFamily="2" charset="-122"/>
              </a:rPr>
              <a:t>3.</a:t>
            </a:r>
            <a:r>
              <a:rPr kumimoji="1" lang="zh-CN" altLang="en-US" sz="2800" b="1">
                <a:solidFill>
                  <a:srgbClr val="FB359D"/>
                </a:solidFill>
                <a:latin typeface="宋体" pitchFamily="2" charset="-122"/>
              </a:rPr>
              <a:t>孪晶界</a:t>
            </a:r>
            <a:endParaRPr kumimoji="1" lang="zh-CN" altLang="en-US" sz="2400" b="1">
              <a:solidFill>
                <a:srgbClr val="1313FF"/>
              </a:solidFill>
              <a:latin typeface="宋体" pitchFamily="2" charset="-122"/>
            </a:endParaRPr>
          </a:p>
          <a:p>
            <a:pPr algn="l" eaLnBrk="0" hangingPunct="0">
              <a:lnSpc>
                <a:spcPct val="120000"/>
              </a:lnSpc>
              <a:buFont typeface="Wingdings" pitchFamily="2" charset="2"/>
              <a:buChar char="v"/>
            </a:pPr>
            <a:r>
              <a:rPr kumimoji="1" lang="zh-CN" altLang="en-US" sz="2400" b="1">
                <a:solidFill>
                  <a:srgbClr val="1313FF"/>
                </a:solidFill>
                <a:latin typeface="宋体" pitchFamily="2" charset="-122"/>
              </a:rPr>
              <a:t>孪晶是指两个晶体</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或一个晶体的两部分</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沿一个公共晶面构成镜面对称的位向关系，这两个晶体就称为</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孪晶</a:t>
            </a:r>
            <a:r>
              <a:rPr kumimoji="1" lang="en-US" altLang="zh-CN" sz="2400" b="1">
                <a:solidFill>
                  <a:srgbClr val="1313FF"/>
                </a:solidFill>
                <a:latin typeface="宋体" pitchFamily="2" charset="-122"/>
              </a:rPr>
              <a:t>(twin)</a:t>
            </a:r>
            <a:r>
              <a:rPr kumimoji="1" lang="en-US" altLang="zh-CN" sz="2400" b="1">
                <a:solidFill>
                  <a:srgbClr val="1313FF"/>
                </a:solidFill>
                <a:latin typeface="Times New Roman" pitchFamily="18" charset="0"/>
              </a:rPr>
              <a:t>”</a:t>
            </a:r>
            <a:r>
              <a:rPr kumimoji="1" lang="zh-CN" altLang="en-US" sz="2400" b="1">
                <a:solidFill>
                  <a:srgbClr val="1313FF"/>
                </a:solidFill>
                <a:latin typeface="宋体" pitchFamily="2" charset="-122"/>
              </a:rPr>
              <a:t>，此公共晶面就称孪晶面。</a:t>
            </a:r>
          </a:p>
        </p:txBody>
      </p:sp>
      <p:grpSp>
        <p:nvGrpSpPr>
          <p:cNvPr id="2" name="Group 3"/>
          <p:cNvGrpSpPr>
            <a:grpSpLocks/>
          </p:cNvGrpSpPr>
          <p:nvPr/>
        </p:nvGrpSpPr>
        <p:grpSpPr bwMode="auto">
          <a:xfrm>
            <a:off x="5029200" y="2209800"/>
            <a:ext cx="3268663" cy="3444875"/>
            <a:chOff x="1802" y="1872"/>
            <a:chExt cx="2059" cy="2170"/>
          </a:xfrm>
        </p:grpSpPr>
        <p:sp>
          <p:nvSpPr>
            <p:cNvPr id="87045" name="Text Box 4"/>
            <p:cNvSpPr txBox="1">
              <a:spLocks noChangeArrowheads="1"/>
            </p:cNvSpPr>
            <p:nvPr/>
          </p:nvSpPr>
          <p:spPr bwMode="auto">
            <a:xfrm>
              <a:off x="2414" y="3792"/>
              <a:ext cx="83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孪晶界</a:t>
              </a:r>
            </a:p>
          </p:txBody>
        </p:sp>
        <p:pic>
          <p:nvPicPr>
            <p:cNvPr id="87046" name="Picture 5" descr="Image00002"/>
            <p:cNvPicPr>
              <a:picLocks noChangeAspect="1" noChangeArrowheads="1"/>
            </p:cNvPicPr>
            <p:nvPr/>
          </p:nvPicPr>
          <p:blipFill>
            <a:blip r:embed="rId2" cstate="print"/>
            <a:srcRect/>
            <a:stretch>
              <a:fillRect/>
            </a:stretch>
          </p:blipFill>
          <p:spPr bwMode="auto">
            <a:xfrm>
              <a:off x="1802" y="1872"/>
              <a:ext cx="2059" cy="1836"/>
            </a:xfrm>
            <a:prstGeom prst="rect">
              <a:avLst/>
            </a:prstGeom>
            <a:noFill/>
            <a:ln w="9525">
              <a:noFill/>
              <a:miter lim="800000"/>
              <a:headEnd/>
              <a:tailEnd/>
            </a:ln>
          </p:spPr>
        </p:pic>
      </p:grpSp>
      <p:sp>
        <p:nvSpPr>
          <p:cNvPr id="745478" name="WordArt 6"/>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45474">
                                            <p:txEl>
                                              <p:pRg st="1" end="1"/>
                                            </p:txEl>
                                          </p:spTgt>
                                        </p:tgtEl>
                                        <p:attrNameLst>
                                          <p:attrName>style.visibility</p:attrName>
                                        </p:attrNameLst>
                                      </p:cBhvr>
                                      <p:to>
                                        <p:strVal val="visible"/>
                                      </p:to>
                                    </p:set>
                                    <p:anim calcmode="lin" valueType="num">
                                      <p:cBhvr>
                                        <p:cTn id="7" dur="1000" fill="hold"/>
                                        <p:tgtEl>
                                          <p:spTgt spid="745474">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745474">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745474">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5474" grpId="0" build="p" autoUpdateAnimBg="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2830513" y="1701800"/>
            <a:ext cx="3482975" cy="4318000"/>
            <a:chOff x="2990" y="1072"/>
            <a:chExt cx="2194" cy="2720"/>
          </a:xfrm>
        </p:grpSpPr>
        <p:pic>
          <p:nvPicPr>
            <p:cNvPr id="88068" name="Picture 5" descr="孪生变形"/>
            <p:cNvPicPr>
              <a:picLocks noChangeAspect="1" noChangeArrowheads="1" noCrop="1"/>
            </p:cNvPicPr>
            <p:nvPr/>
          </p:nvPicPr>
          <p:blipFill>
            <a:blip r:embed="rId2" cstate="print"/>
            <a:srcRect/>
            <a:stretch>
              <a:fillRect/>
            </a:stretch>
          </p:blipFill>
          <p:spPr bwMode="auto">
            <a:xfrm>
              <a:off x="2990" y="1072"/>
              <a:ext cx="2194" cy="2720"/>
            </a:xfrm>
            <a:prstGeom prst="rect">
              <a:avLst/>
            </a:prstGeom>
            <a:noFill/>
            <a:ln w="9525">
              <a:noFill/>
              <a:miter lim="800000"/>
              <a:headEnd/>
              <a:tailEnd/>
            </a:ln>
          </p:spPr>
        </p:pic>
        <p:sp>
          <p:nvSpPr>
            <p:cNvPr id="88069" name="Rectangle 6"/>
            <p:cNvSpPr>
              <a:spLocks noChangeArrowheads="1"/>
            </p:cNvSpPr>
            <p:nvPr/>
          </p:nvSpPr>
          <p:spPr bwMode="auto">
            <a:xfrm>
              <a:off x="3744" y="3648"/>
              <a:ext cx="624" cy="144"/>
            </a:xfrm>
            <a:prstGeom prst="rect">
              <a:avLst/>
            </a:prstGeom>
            <a:solidFill>
              <a:schemeClr val="bg1"/>
            </a:solidFill>
            <a:ln w="9525">
              <a:solidFill>
                <a:schemeClr val="bg1"/>
              </a:solidFill>
              <a:miter lim="800000"/>
              <a:headEnd/>
              <a:tailEnd/>
            </a:ln>
          </p:spPr>
          <p:txBody>
            <a:bodyPr wrap="none" anchor="ctr"/>
            <a:lstStyle/>
            <a:p>
              <a:endParaRPr lang="zh-CN" altLang="en-US"/>
            </a:p>
          </p:txBody>
        </p:sp>
      </p:grpSp>
      <p:sp>
        <p:nvSpPr>
          <p:cNvPr id="750599" name="WordArt 7"/>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6498" name="Text Box 2"/>
          <p:cNvSpPr txBox="1">
            <a:spLocks noChangeArrowheads="1"/>
          </p:cNvSpPr>
          <p:nvPr/>
        </p:nvSpPr>
        <p:spPr bwMode="auto">
          <a:xfrm>
            <a:off x="533400" y="1489075"/>
            <a:ext cx="8153400" cy="140652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u"/>
            </a:pPr>
            <a:r>
              <a:rPr kumimoji="1" lang="en-US" altLang="zh-CN" sz="2400" b="1">
                <a:solidFill>
                  <a:srgbClr val="FB359D"/>
                </a:solidFill>
                <a:latin typeface="宋体" pitchFamily="2" charset="-122"/>
              </a:rPr>
              <a:t>4.</a:t>
            </a:r>
            <a:r>
              <a:rPr kumimoji="1" lang="zh-CN" altLang="en-US" sz="2400" b="1">
                <a:solidFill>
                  <a:srgbClr val="FB359D"/>
                </a:solidFill>
                <a:latin typeface="宋体" pitchFamily="2" charset="-122"/>
              </a:rPr>
              <a:t>相界</a:t>
            </a:r>
            <a:endParaRPr kumimoji="1" lang="zh-CN" altLang="en-US" sz="2400" b="1">
              <a:solidFill>
                <a:srgbClr val="1313FF"/>
              </a:solidFill>
              <a:latin typeface="宋体" pitchFamily="2" charset="-122"/>
            </a:endParaRPr>
          </a:p>
          <a:p>
            <a:pPr algn="l" eaLnBrk="0" hangingPunct="0">
              <a:lnSpc>
                <a:spcPct val="120000"/>
              </a:lnSpc>
              <a:buFont typeface="Wingdings" pitchFamily="2" charset="2"/>
              <a:buChar char="u"/>
            </a:pPr>
            <a:r>
              <a:rPr kumimoji="1" lang="zh-CN" altLang="en-US" sz="2400" b="1">
                <a:solidFill>
                  <a:srgbClr val="1313FF"/>
                </a:solidFill>
                <a:latin typeface="宋体" pitchFamily="2" charset="-122"/>
              </a:rPr>
              <a:t>具有不同结构的两相之间的分界面称为</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相界</a:t>
            </a:r>
            <a:r>
              <a:rPr kumimoji="1" lang="zh-CN" altLang="en-US" sz="2400" b="1">
                <a:solidFill>
                  <a:srgbClr val="1313FF"/>
                </a:solidFill>
                <a:latin typeface="Times New Roman" pitchFamily="18" charset="0"/>
              </a:rPr>
              <a:t>”</a:t>
            </a:r>
            <a:r>
              <a:rPr kumimoji="1" lang="zh-CN" altLang="en-US" sz="2400" b="1">
                <a:solidFill>
                  <a:srgbClr val="1313FF"/>
                </a:solidFill>
                <a:latin typeface="宋体" pitchFamily="2" charset="-122"/>
              </a:rPr>
              <a:t>。按结构特点，相界面可分为共格、半共格和非共格相界三种类型。</a:t>
            </a:r>
          </a:p>
        </p:txBody>
      </p:sp>
      <p:grpSp>
        <p:nvGrpSpPr>
          <p:cNvPr id="2" name="Group 3"/>
          <p:cNvGrpSpPr>
            <a:grpSpLocks/>
          </p:cNvGrpSpPr>
          <p:nvPr/>
        </p:nvGrpSpPr>
        <p:grpSpPr bwMode="auto">
          <a:xfrm>
            <a:off x="579438" y="2963863"/>
            <a:ext cx="3840162" cy="3360737"/>
            <a:chOff x="1622" y="1253"/>
            <a:chExt cx="2419" cy="2117"/>
          </a:xfrm>
        </p:grpSpPr>
        <p:pic>
          <p:nvPicPr>
            <p:cNvPr id="89096" name="Picture 4" descr="wspic"/>
            <p:cNvPicPr>
              <a:picLocks noChangeAspect="1" noChangeArrowheads="1"/>
            </p:cNvPicPr>
            <p:nvPr/>
          </p:nvPicPr>
          <p:blipFill>
            <a:blip r:embed="rId2" cstate="print"/>
            <a:srcRect/>
            <a:stretch>
              <a:fillRect/>
            </a:stretch>
          </p:blipFill>
          <p:spPr bwMode="auto">
            <a:xfrm>
              <a:off x="1622" y="1253"/>
              <a:ext cx="2419" cy="1814"/>
            </a:xfrm>
            <a:prstGeom prst="rect">
              <a:avLst/>
            </a:prstGeom>
            <a:noFill/>
            <a:ln w="9525">
              <a:noFill/>
              <a:miter lim="800000"/>
              <a:headEnd/>
              <a:tailEnd/>
            </a:ln>
          </p:spPr>
        </p:pic>
        <p:sp>
          <p:nvSpPr>
            <p:cNvPr id="89097" name="Text Box 5"/>
            <p:cNvSpPr txBox="1">
              <a:spLocks noChangeArrowheads="1"/>
            </p:cNvSpPr>
            <p:nvPr/>
          </p:nvSpPr>
          <p:spPr bwMode="auto">
            <a:xfrm>
              <a:off x="1774" y="3120"/>
              <a:ext cx="211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具有完善共格关系的相界</a:t>
              </a:r>
            </a:p>
          </p:txBody>
        </p:sp>
      </p:grpSp>
      <p:grpSp>
        <p:nvGrpSpPr>
          <p:cNvPr id="3" name="Group 6"/>
          <p:cNvGrpSpPr>
            <a:grpSpLocks/>
          </p:cNvGrpSpPr>
          <p:nvPr/>
        </p:nvGrpSpPr>
        <p:grpSpPr bwMode="auto">
          <a:xfrm>
            <a:off x="4618038" y="2955925"/>
            <a:ext cx="3840162" cy="3292475"/>
            <a:chOff x="1622" y="1008"/>
            <a:chExt cx="2419" cy="2074"/>
          </a:xfrm>
        </p:grpSpPr>
        <p:pic>
          <p:nvPicPr>
            <p:cNvPr id="89094" name="Picture 7" descr="jibian"/>
            <p:cNvPicPr>
              <a:picLocks noChangeAspect="1" noChangeArrowheads="1"/>
            </p:cNvPicPr>
            <p:nvPr/>
          </p:nvPicPr>
          <p:blipFill>
            <a:blip r:embed="rId3" cstate="print"/>
            <a:srcRect/>
            <a:stretch>
              <a:fillRect/>
            </a:stretch>
          </p:blipFill>
          <p:spPr bwMode="auto">
            <a:xfrm>
              <a:off x="1622" y="1008"/>
              <a:ext cx="2419" cy="1814"/>
            </a:xfrm>
            <a:prstGeom prst="rect">
              <a:avLst/>
            </a:prstGeom>
            <a:noFill/>
            <a:ln w="9525">
              <a:noFill/>
              <a:miter lim="800000"/>
              <a:headEnd/>
              <a:tailEnd/>
            </a:ln>
          </p:spPr>
        </p:pic>
        <p:sp>
          <p:nvSpPr>
            <p:cNvPr id="89095" name="Text Box 8"/>
            <p:cNvSpPr txBox="1">
              <a:spLocks noChangeArrowheads="1"/>
            </p:cNvSpPr>
            <p:nvPr/>
          </p:nvSpPr>
          <p:spPr bwMode="auto">
            <a:xfrm>
              <a:off x="1774" y="2832"/>
              <a:ext cx="211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具有弹性畸变的共格相界</a:t>
              </a:r>
            </a:p>
          </p:txBody>
        </p:sp>
      </p:grpSp>
      <p:sp>
        <p:nvSpPr>
          <p:cNvPr id="746505" name="WordArt 9"/>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46498">
                                            <p:txEl>
                                              <p:pRg st="1" end="1"/>
                                            </p:txEl>
                                          </p:spTgt>
                                        </p:tgtEl>
                                        <p:attrNameLst>
                                          <p:attrName>style.visibility</p:attrName>
                                        </p:attrNameLst>
                                      </p:cBhvr>
                                      <p:to>
                                        <p:strVal val="visible"/>
                                      </p:to>
                                    </p:set>
                                    <p:anim calcmode="lin" valueType="num">
                                      <p:cBhvr>
                                        <p:cTn id="7" dur="500" fill="hold"/>
                                        <p:tgtEl>
                                          <p:spTgt spid="746498">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746498">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up)">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6498" grpId="0" build="p" autoUpdateAnimBg="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579438" y="2270125"/>
            <a:ext cx="3840162" cy="3444875"/>
            <a:chOff x="1622" y="720"/>
            <a:chExt cx="2419" cy="2170"/>
          </a:xfrm>
        </p:grpSpPr>
        <p:pic>
          <p:nvPicPr>
            <p:cNvPr id="90118" name="Picture 3" descr="ban"/>
            <p:cNvPicPr>
              <a:picLocks noChangeAspect="1" noChangeArrowheads="1"/>
            </p:cNvPicPr>
            <p:nvPr/>
          </p:nvPicPr>
          <p:blipFill>
            <a:blip r:embed="rId2" cstate="print"/>
            <a:srcRect/>
            <a:stretch>
              <a:fillRect/>
            </a:stretch>
          </p:blipFill>
          <p:spPr bwMode="auto">
            <a:xfrm>
              <a:off x="1622" y="720"/>
              <a:ext cx="2419" cy="1814"/>
            </a:xfrm>
            <a:prstGeom prst="rect">
              <a:avLst/>
            </a:prstGeom>
            <a:noFill/>
            <a:ln w="9525">
              <a:noFill/>
              <a:miter lim="800000"/>
              <a:headEnd/>
              <a:tailEnd/>
            </a:ln>
          </p:spPr>
        </p:pic>
        <p:sp>
          <p:nvSpPr>
            <p:cNvPr id="90119" name="Text Box 4"/>
            <p:cNvSpPr txBox="1">
              <a:spLocks noChangeArrowheads="1"/>
            </p:cNvSpPr>
            <p:nvPr/>
          </p:nvSpPr>
          <p:spPr bwMode="auto">
            <a:xfrm>
              <a:off x="2214" y="2640"/>
              <a:ext cx="123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半共格界面</a:t>
              </a:r>
            </a:p>
          </p:txBody>
        </p:sp>
      </p:grpSp>
      <p:grpSp>
        <p:nvGrpSpPr>
          <p:cNvPr id="3" name="Group 5"/>
          <p:cNvGrpSpPr>
            <a:grpSpLocks/>
          </p:cNvGrpSpPr>
          <p:nvPr/>
        </p:nvGrpSpPr>
        <p:grpSpPr bwMode="auto">
          <a:xfrm>
            <a:off x="4572000" y="2239963"/>
            <a:ext cx="3840163" cy="3368675"/>
            <a:chOff x="1622" y="720"/>
            <a:chExt cx="2419" cy="2122"/>
          </a:xfrm>
        </p:grpSpPr>
        <p:pic>
          <p:nvPicPr>
            <p:cNvPr id="90116" name="Picture 6" descr="fei"/>
            <p:cNvPicPr>
              <a:picLocks noChangeAspect="1" noChangeArrowheads="1"/>
            </p:cNvPicPr>
            <p:nvPr/>
          </p:nvPicPr>
          <p:blipFill>
            <a:blip r:embed="rId3" cstate="print"/>
            <a:srcRect/>
            <a:stretch>
              <a:fillRect/>
            </a:stretch>
          </p:blipFill>
          <p:spPr bwMode="auto">
            <a:xfrm>
              <a:off x="1622" y="720"/>
              <a:ext cx="2419" cy="1814"/>
            </a:xfrm>
            <a:prstGeom prst="rect">
              <a:avLst/>
            </a:prstGeom>
            <a:noFill/>
            <a:ln w="9525">
              <a:noFill/>
              <a:miter lim="800000"/>
              <a:headEnd/>
              <a:tailEnd/>
            </a:ln>
          </p:spPr>
        </p:pic>
        <p:sp>
          <p:nvSpPr>
            <p:cNvPr id="90117" name="Text Box 7"/>
            <p:cNvSpPr txBox="1">
              <a:spLocks noChangeArrowheads="1"/>
            </p:cNvSpPr>
            <p:nvPr/>
          </p:nvSpPr>
          <p:spPr bwMode="auto">
            <a:xfrm>
              <a:off x="2214" y="2592"/>
              <a:ext cx="1236" cy="250"/>
            </a:xfrm>
            <a:prstGeom prst="rect">
              <a:avLst/>
            </a:prstGeom>
            <a:noFill/>
            <a:ln w="9525">
              <a:noFill/>
              <a:miter lim="800000"/>
              <a:headEnd/>
              <a:tailEnd/>
            </a:ln>
          </p:spPr>
          <p:txBody>
            <a:bodyPr wrap="none">
              <a:spAutoFit/>
            </a:bodyPr>
            <a:lstStyle/>
            <a:p>
              <a:pPr algn="l"/>
              <a:r>
                <a:rPr kumimoji="1" lang="zh-CN" altLang="en-US" sz="2000">
                  <a:solidFill>
                    <a:srgbClr val="071F0D"/>
                  </a:solidFill>
                  <a:latin typeface="宋体" pitchFamily="2" charset="-122"/>
                </a:rPr>
                <a:t>图  非共格界面</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Text Box 2"/>
          <p:cNvSpPr txBox="1">
            <a:spLocks noChangeArrowheads="1"/>
          </p:cNvSpPr>
          <p:nvPr/>
        </p:nvSpPr>
        <p:spPr bwMode="auto">
          <a:xfrm>
            <a:off x="577850" y="1433513"/>
            <a:ext cx="8108950" cy="4548187"/>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u"/>
            </a:pPr>
            <a:r>
              <a:rPr kumimoji="1" lang="en-US" altLang="zh-CN" sz="2800" b="1">
                <a:solidFill>
                  <a:srgbClr val="FB359D"/>
                </a:solidFill>
                <a:latin typeface="宋体" pitchFamily="2" charset="-122"/>
              </a:rPr>
              <a:t>4.</a:t>
            </a:r>
            <a:r>
              <a:rPr kumimoji="1" lang="zh-CN" altLang="en-US" sz="2800" b="1">
                <a:solidFill>
                  <a:srgbClr val="FB359D"/>
                </a:solidFill>
                <a:latin typeface="宋体" pitchFamily="2" charset="-122"/>
              </a:rPr>
              <a:t>晶界特性</a:t>
            </a:r>
            <a:endParaRPr kumimoji="1" lang="zh-CN" altLang="en-US" sz="2400" b="1">
              <a:solidFill>
                <a:srgbClr val="1313FF"/>
              </a:solidFill>
              <a:latin typeface="宋体" pitchFamily="2" charset="-122"/>
            </a:endParaRPr>
          </a:p>
          <a:p>
            <a:pPr algn="l" eaLnBrk="0" hangingPunct="0">
              <a:lnSpc>
                <a:spcPct val="120000"/>
              </a:lnSpc>
              <a:buFont typeface="Wingdings" pitchFamily="2" charset="2"/>
              <a:buChar char="u"/>
            </a:pPr>
            <a:r>
              <a:rPr kumimoji="1" lang="en-US" altLang="zh-CN" sz="2400" b="1">
                <a:solidFill>
                  <a:srgbClr val="1313FF"/>
                </a:solidFill>
                <a:latin typeface="宋体" pitchFamily="2" charset="-122"/>
              </a:rPr>
              <a:t>1.</a:t>
            </a:r>
            <a:r>
              <a:rPr kumimoji="1" lang="zh-CN" altLang="en-US" sz="2400" b="1">
                <a:solidFill>
                  <a:srgbClr val="1313FF"/>
                </a:solidFill>
                <a:latin typeface="宋体" pitchFamily="2" charset="-122"/>
              </a:rPr>
              <a:t>晶界处点阵畸变大，存在晶界能。晶粒的长大和晶界的平直化都能减少晶界面积，从而降低晶界的总能量。</a:t>
            </a:r>
          </a:p>
          <a:p>
            <a:pPr algn="l" eaLnBrk="0" hangingPunct="0">
              <a:lnSpc>
                <a:spcPct val="120000"/>
              </a:lnSpc>
              <a:buFont typeface="Wingdings" pitchFamily="2" charset="2"/>
              <a:buChar char="u"/>
            </a:pPr>
            <a:r>
              <a:rPr kumimoji="1" lang="en-US" altLang="zh-CN" sz="2400" b="1">
                <a:solidFill>
                  <a:srgbClr val="2BBD4E"/>
                </a:solidFill>
                <a:latin typeface="宋体" pitchFamily="2" charset="-122"/>
              </a:rPr>
              <a:t>2.</a:t>
            </a:r>
            <a:r>
              <a:rPr kumimoji="1" lang="zh-CN" altLang="en-US" sz="2400" b="1">
                <a:solidFill>
                  <a:srgbClr val="2BBD4E"/>
                </a:solidFill>
                <a:latin typeface="宋体" pitchFamily="2" charset="-122"/>
              </a:rPr>
              <a:t>晶界处原子排列不规则，在常温下晶界的存在会对位错的运动起阻碍作用，致使塑性变形抗力提高，宏观表现为晶界较晶内具有较高的强度和硬度。晶粒越细</a:t>
            </a:r>
            <a:r>
              <a:rPr kumimoji="1" lang="en-US" altLang="zh-CN" sz="2400" b="1">
                <a:solidFill>
                  <a:srgbClr val="2BBD4E"/>
                </a:solidFill>
                <a:latin typeface="宋体" pitchFamily="2" charset="-122"/>
              </a:rPr>
              <a:t>,</a:t>
            </a:r>
            <a:r>
              <a:rPr kumimoji="1" lang="zh-CN" altLang="en-US" sz="2400" b="1">
                <a:solidFill>
                  <a:srgbClr val="2BBD4E"/>
                </a:solidFill>
                <a:latin typeface="宋体" pitchFamily="2" charset="-122"/>
              </a:rPr>
              <a:t>材料的强度越高，这就是细晶强化。</a:t>
            </a:r>
          </a:p>
          <a:p>
            <a:pPr algn="l" eaLnBrk="0" hangingPunct="0">
              <a:lnSpc>
                <a:spcPct val="120000"/>
              </a:lnSpc>
              <a:buFont typeface="Wingdings" pitchFamily="2" charset="2"/>
              <a:buChar char="u"/>
            </a:pPr>
            <a:r>
              <a:rPr kumimoji="1" lang="en-US" altLang="zh-CN" sz="2400" b="1">
                <a:solidFill>
                  <a:srgbClr val="1313FF"/>
                </a:solidFill>
                <a:latin typeface="宋体" pitchFamily="2" charset="-122"/>
              </a:rPr>
              <a:t>3.</a:t>
            </a:r>
            <a:r>
              <a:rPr kumimoji="1" lang="zh-CN" altLang="en-US" sz="2400" b="1">
                <a:solidFill>
                  <a:srgbClr val="1313FF"/>
                </a:solidFill>
                <a:latin typeface="宋体" pitchFamily="2" charset="-122"/>
              </a:rPr>
              <a:t>晶界处原子偏离平衡位置，具有较高的动能，并且晶界处存在较多的缺陷如空穴、杂质原子和位错等，故晶界处原子的扩散速度比在晶内快得多。</a:t>
            </a:r>
          </a:p>
        </p:txBody>
      </p:sp>
      <p:sp>
        <p:nvSpPr>
          <p:cNvPr id="748547" name="WordArt 3"/>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48546">
                                            <p:txEl>
                                              <p:pRg st="1" end="1"/>
                                            </p:txEl>
                                          </p:spTgt>
                                        </p:tgtEl>
                                        <p:attrNameLst>
                                          <p:attrName>style.visibility</p:attrName>
                                        </p:attrNameLst>
                                      </p:cBhvr>
                                      <p:to>
                                        <p:strVal val="visible"/>
                                      </p:to>
                                    </p:set>
                                    <p:anim calcmode="lin" valueType="num">
                                      <p:cBhvr>
                                        <p:cTn id="7" dur="500" fill="hold"/>
                                        <p:tgtEl>
                                          <p:spTgt spid="748546">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748546">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748546">
                                            <p:txEl>
                                              <p:pRg st="2" end="2"/>
                                            </p:txEl>
                                          </p:spTgt>
                                        </p:tgtEl>
                                        <p:attrNameLst>
                                          <p:attrName>style.visibility</p:attrName>
                                        </p:attrNameLst>
                                      </p:cBhvr>
                                      <p:to>
                                        <p:strVal val="visible"/>
                                      </p:to>
                                    </p:set>
                                    <p:anim calcmode="lin" valueType="num">
                                      <p:cBhvr>
                                        <p:cTn id="13" dur="500" fill="hold"/>
                                        <p:tgtEl>
                                          <p:spTgt spid="748546">
                                            <p:txEl>
                                              <p:pRg st="2" end="2"/>
                                            </p:txEl>
                                          </p:spTgt>
                                        </p:tgtEl>
                                        <p:attrNameLst>
                                          <p:attrName>ppt_w</p:attrName>
                                        </p:attrNameLst>
                                      </p:cBhvr>
                                      <p:tavLst>
                                        <p:tav tm="0">
                                          <p:val>
                                            <p:fltVal val="0"/>
                                          </p:val>
                                        </p:tav>
                                        <p:tav tm="100000">
                                          <p:val>
                                            <p:strVal val="#ppt_w"/>
                                          </p:val>
                                        </p:tav>
                                      </p:tavLst>
                                    </p:anim>
                                    <p:anim calcmode="lin" valueType="num">
                                      <p:cBhvr>
                                        <p:cTn id="14" dur="500" fill="hold"/>
                                        <p:tgtEl>
                                          <p:spTgt spid="748546">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748546">
                                            <p:txEl>
                                              <p:pRg st="3" end="3"/>
                                            </p:txEl>
                                          </p:spTgt>
                                        </p:tgtEl>
                                        <p:attrNameLst>
                                          <p:attrName>style.visibility</p:attrName>
                                        </p:attrNameLst>
                                      </p:cBhvr>
                                      <p:to>
                                        <p:strVal val="visible"/>
                                      </p:to>
                                    </p:set>
                                    <p:anim calcmode="lin" valueType="num">
                                      <p:cBhvr>
                                        <p:cTn id="19" dur="500" fill="hold"/>
                                        <p:tgtEl>
                                          <p:spTgt spid="748546">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748546">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8546" grpId="0" build="p" autoUpdateAnimBg="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9570" name="Text Box 2"/>
          <p:cNvSpPr txBox="1">
            <a:spLocks noChangeArrowheads="1"/>
          </p:cNvSpPr>
          <p:nvPr/>
        </p:nvSpPr>
        <p:spPr bwMode="auto">
          <a:xfrm>
            <a:off x="533400" y="1470025"/>
            <a:ext cx="8153400" cy="4473575"/>
          </a:xfrm>
          <a:prstGeom prst="rect">
            <a:avLst/>
          </a:prstGeom>
          <a:noFill/>
          <a:ln w="9525">
            <a:noFill/>
            <a:miter lim="800000"/>
            <a:headEnd/>
            <a:tailEnd/>
          </a:ln>
        </p:spPr>
        <p:txBody>
          <a:bodyPr>
            <a:spAutoFit/>
          </a:bodyPr>
          <a:lstStyle/>
          <a:p>
            <a:pPr algn="l" eaLnBrk="0" hangingPunct="0">
              <a:lnSpc>
                <a:spcPct val="120000"/>
              </a:lnSpc>
              <a:buFont typeface="Wingdings" pitchFamily="2" charset="2"/>
              <a:buChar char="v"/>
            </a:pPr>
            <a:r>
              <a:rPr kumimoji="1" lang="en-US" altLang="zh-CN" sz="2400" b="1">
                <a:solidFill>
                  <a:srgbClr val="1313FF"/>
                </a:solidFill>
                <a:latin typeface="宋体" pitchFamily="2" charset="-122"/>
              </a:rPr>
              <a:t>4.</a:t>
            </a:r>
            <a:r>
              <a:rPr kumimoji="1" lang="zh-CN" altLang="en-US" sz="2400" b="1">
                <a:solidFill>
                  <a:srgbClr val="1313FF"/>
                </a:solidFill>
                <a:latin typeface="宋体" pitchFamily="2" charset="-122"/>
              </a:rPr>
              <a:t>在固态相变过程中</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由于晶界能量较高且原子活动能力较大</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所以新相易于在晶界处优先形核</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原始晶粒越细</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晶界越多</a:t>
            </a:r>
            <a:r>
              <a:rPr kumimoji="1" lang="en-US" altLang="zh-CN" sz="2400" b="1">
                <a:solidFill>
                  <a:srgbClr val="1313FF"/>
                </a:solidFill>
                <a:latin typeface="宋体" pitchFamily="2" charset="-122"/>
              </a:rPr>
              <a:t>,</a:t>
            </a:r>
            <a:r>
              <a:rPr kumimoji="1" lang="zh-CN" altLang="en-US" sz="2400" b="1">
                <a:solidFill>
                  <a:srgbClr val="1313FF"/>
                </a:solidFill>
                <a:latin typeface="宋体" pitchFamily="2" charset="-122"/>
              </a:rPr>
              <a:t>则新相形核率也相应越高。</a:t>
            </a:r>
          </a:p>
          <a:p>
            <a:pPr algn="l" eaLnBrk="0" hangingPunct="0">
              <a:lnSpc>
                <a:spcPct val="120000"/>
              </a:lnSpc>
              <a:buFont typeface="Wingdings" pitchFamily="2" charset="2"/>
              <a:buChar char="v"/>
            </a:pPr>
            <a:r>
              <a:rPr kumimoji="1" lang="en-US" altLang="zh-CN" sz="2400" b="1">
                <a:solidFill>
                  <a:srgbClr val="2BBD4E"/>
                </a:solidFill>
                <a:latin typeface="宋体" pitchFamily="2" charset="-122"/>
              </a:rPr>
              <a:t>5.</a:t>
            </a:r>
            <a:r>
              <a:rPr kumimoji="1" lang="zh-CN" altLang="en-US" sz="2400" b="1">
                <a:solidFill>
                  <a:srgbClr val="2BBD4E"/>
                </a:solidFill>
                <a:latin typeface="宋体" pitchFamily="2" charset="-122"/>
              </a:rPr>
              <a:t>由于成分偏析和内吸附现象，特别是晶界富集杂质原子的情况下，往往晶界熔点较低，故在加热过程中，因温度过高将引起晶界熔化和氧化，导致</a:t>
            </a:r>
            <a:r>
              <a:rPr kumimoji="1" lang="zh-CN" altLang="en-US" sz="2400" b="1">
                <a:solidFill>
                  <a:srgbClr val="2BBD4E"/>
                </a:solidFill>
                <a:latin typeface="Times New Roman" pitchFamily="18" charset="0"/>
              </a:rPr>
              <a:t>“</a:t>
            </a:r>
            <a:r>
              <a:rPr kumimoji="1" lang="zh-CN" altLang="en-US" sz="2400" b="1">
                <a:solidFill>
                  <a:srgbClr val="2BBD4E"/>
                </a:solidFill>
                <a:latin typeface="宋体" pitchFamily="2" charset="-122"/>
              </a:rPr>
              <a:t>过热</a:t>
            </a:r>
            <a:r>
              <a:rPr kumimoji="1" lang="zh-CN" altLang="en-US" sz="2400" b="1">
                <a:solidFill>
                  <a:srgbClr val="2BBD4E"/>
                </a:solidFill>
                <a:latin typeface="Times New Roman" pitchFamily="18" charset="0"/>
              </a:rPr>
              <a:t>”</a:t>
            </a:r>
            <a:r>
              <a:rPr kumimoji="1" lang="zh-CN" altLang="en-US" sz="2400" b="1">
                <a:solidFill>
                  <a:srgbClr val="2BBD4E"/>
                </a:solidFill>
                <a:latin typeface="宋体" pitchFamily="2" charset="-122"/>
              </a:rPr>
              <a:t>现象产生。</a:t>
            </a:r>
          </a:p>
          <a:p>
            <a:pPr algn="l" eaLnBrk="0" hangingPunct="0">
              <a:lnSpc>
                <a:spcPct val="120000"/>
              </a:lnSpc>
              <a:buFont typeface="Wingdings" pitchFamily="2" charset="2"/>
              <a:buChar char="v"/>
            </a:pPr>
            <a:r>
              <a:rPr kumimoji="1" lang="en-US" altLang="zh-CN" sz="2400" b="1">
                <a:solidFill>
                  <a:srgbClr val="1313FF"/>
                </a:solidFill>
                <a:latin typeface="宋体" pitchFamily="2" charset="-122"/>
              </a:rPr>
              <a:t>6.</a:t>
            </a:r>
            <a:r>
              <a:rPr kumimoji="1" lang="zh-CN" altLang="en-US" sz="2400" b="1">
                <a:solidFill>
                  <a:srgbClr val="1313FF"/>
                </a:solidFill>
                <a:latin typeface="宋体" pitchFamily="2" charset="-122"/>
              </a:rPr>
              <a:t>由于晶界能量较高、原子处于不稳定状态，以及晶界富集杂质原子的缘故，与晶内相比晶界的腐蚀速度一般较快。这就是用腐蚀剂显示金相样品组织的依据，也是某些金属材料在使用中发生晶间腐蚀破坏的原因。</a:t>
            </a:r>
          </a:p>
        </p:txBody>
      </p:sp>
      <p:sp>
        <p:nvSpPr>
          <p:cNvPr id="749571" name="WordArt 3"/>
          <p:cNvSpPr>
            <a:spLocks noChangeArrowheads="1" noChangeShapeType="1" noTextEdit="1"/>
          </p:cNvSpPr>
          <p:nvPr/>
        </p:nvSpPr>
        <p:spPr bwMode="auto">
          <a:xfrm>
            <a:off x="3543300" y="533400"/>
            <a:ext cx="2057400" cy="523875"/>
          </a:xfrm>
          <a:prstGeom prst="rect">
            <a:avLst/>
          </a:prstGeom>
        </p:spPr>
        <p:txBody>
          <a:bodyPr wrap="none" fromWordArt="1">
            <a:prstTxWarp prst="textPlain">
              <a:avLst>
                <a:gd name="adj" fmla="val 50000"/>
              </a:avLst>
            </a:prstTxWarp>
          </a:bodyPr>
          <a:lstStyle/>
          <a:p>
            <a:pPr algn="ctr">
              <a:defRPr/>
            </a:pPr>
            <a:r>
              <a:rPr lang="en-US" altLang="zh-CN" sz="3600" kern="10" dirty="0">
                <a:ln w="9525">
                  <a:solidFill>
                    <a:srgbClr val="0000FF"/>
                  </a:solidFill>
                  <a:round/>
                  <a:headEnd/>
                  <a:tailEnd/>
                </a:ln>
                <a:solidFill>
                  <a:srgbClr val="0000FF"/>
                </a:solidFill>
                <a:latin typeface="宋体"/>
                <a:ea typeface="宋体"/>
              </a:rPr>
              <a:t>2.3 </a:t>
            </a:r>
            <a:r>
              <a:rPr lang="zh-CN" altLang="en-US" sz="3600" kern="10">
                <a:ln w="9525">
                  <a:solidFill>
                    <a:srgbClr val="0000FF"/>
                  </a:solidFill>
                  <a:round/>
                  <a:headEnd/>
                  <a:tailEnd/>
                </a:ln>
                <a:solidFill>
                  <a:srgbClr val="0000FF"/>
                </a:solidFill>
                <a:latin typeface="宋体"/>
                <a:ea typeface="宋体"/>
              </a:rPr>
              <a:t>面缺陷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49570">
                                            <p:txEl>
                                              <p:pRg st="0" end="0"/>
                                            </p:txEl>
                                          </p:spTgt>
                                        </p:tgtEl>
                                        <p:attrNameLst>
                                          <p:attrName>style.visibility</p:attrName>
                                        </p:attrNameLst>
                                      </p:cBhvr>
                                      <p:to>
                                        <p:strVal val="visible"/>
                                      </p:to>
                                    </p:set>
                                    <p:anim calcmode="lin" valueType="num">
                                      <p:cBhvr>
                                        <p:cTn id="7" dur="500" fill="hold"/>
                                        <p:tgtEl>
                                          <p:spTgt spid="749570">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49570">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749570">
                                            <p:txEl>
                                              <p:pRg st="1" end="1"/>
                                            </p:txEl>
                                          </p:spTgt>
                                        </p:tgtEl>
                                        <p:attrNameLst>
                                          <p:attrName>style.visibility</p:attrName>
                                        </p:attrNameLst>
                                      </p:cBhvr>
                                      <p:to>
                                        <p:strVal val="visible"/>
                                      </p:to>
                                    </p:set>
                                    <p:anim calcmode="lin" valueType="num">
                                      <p:cBhvr>
                                        <p:cTn id="13" dur="500" fill="hold"/>
                                        <p:tgtEl>
                                          <p:spTgt spid="749570">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749570">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749570">
                                            <p:txEl>
                                              <p:pRg st="2" end="2"/>
                                            </p:txEl>
                                          </p:spTgt>
                                        </p:tgtEl>
                                        <p:attrNameLst>
                                          <p:attrName>style.visibility</p:attrName>
                                        </p:attrNameLst>
                                      </p:cBhvr>
                                      <p:to>
                                        <p:strVal val="visible"/>
                                      </p:to>
                                    </p:set>
                                    <p:anim calcmode="lin" valueType="num">
                                      <p:cBhvr>
                                        <p:cTn id="19" dur="500" fill="hold"/>
                                        <p:tgtEl>
                                          <p:spTgt spid="749570">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749570">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9570" grpId="0" build="p" autoUpdateAnimBg="0"/>
    </p:bld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华文彩云"/>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2039</TotalTime>
  <Words>8657</Words>
  <Application>Microsoft Office PowerPoint</Application>
  <PresentationFormat>全屏显示(4:3)</PresentationFormat>
  <Paragraphs>371</Paragraphs>
  <Slides>89</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89</vt:i4>
      </vt:variant>
    </vt:vector>
  </HeadingPairs>
  <TitlesOfParts>
    <vt:vector size="91" baseType="lpstr">
      <vt:lpstr>默认设计模板</vt:lpstr>
      <vt:lpstr>Equation</vt:lpstr>
      <vt:lpstr>第二节 位错的基本概念</vt:lpstr>
      <vt:lpstr>幻灯片 2</vt:lpstr>
      <vt:lpstr>幻灯片 3</vt:lpstr>
      <vt:lpstr>第二节 位错的基本概念</vt:lpstr>
      <vt:lpstr>幻灯片 5</vt:lpstr>
      <vt:lpstr>幻灯片 6</vt:lpstr>
      <vt:lpstr>第二节 位错的基本概念</vt:lpstr>
      <vt:lpstr>第二节 位错的基本概念</vt:lpstr>
      <vt:lpstr>幻灯片 9</vt:lpstr>
      <vt:lpstr>幻灯片 10</vt:lpstr>
      <vt:lpstr>幻灯片 11</vt:lpstr>
      <vt:lpstr>幻灯片 12</vt:lpstr>
      <vt:lpstr>幻灯片 13</vt:lpstr>
      <vt:lpstr>幻灯片 14</vt:lpstr>
      <vt:lpstr>幻灯片 15</vt:lpstr>
      <vt:lpstr>混合位错</vt:lpstr>
      <vt:lpstr>混合位错的特点</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第二节 位错的基本概念</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思考题</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思考题</vt:lpstr>
      <vt:lpstr>幻灯片 72</vt:lpstr>
      <vt:lpstr>幻灯片 73</vt:lpstr>
      <vt:lpstr>幻灯片 74</vt:lpstr>
      <vt:lpstr>幻灯片 75</vt:lpstr>
      <vt:lpstr>第三节   面缺陷</vt:lpstr>
      <vt:lpstr>幻灯片 77</vt:lpstr>
      <vt:lpstr>幻灯片 78</vt:lpstr>
      <vt:lpstr>幻灯片 79</vt:lpstr>
      <vt:lpstr>幻灯片 80</vt:lpstr>
      <vt:lpstr>幻灯片 81</vt:lpstr>
      <vt:lpstr>幻灯片 82</vt:lpstr>
      <vt:lpstr>幻灯片 83</vt:lpstr>
      <vt:lpstr>幻灯片 84</vt:lpstr>
      <vt:lpstr>幻灯片 85</vt:lpstr>
      <vt:lpstr>幻灯片 86</vt:lpstr>
      <vt:lpstr>幻灯片 87</vt:lpstr>
      <vt:lpstr>幻灯片 88</vt:lpstr>
      <vt:lpstr>幻灯片 89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cp:lastModifiedBy>
  <cp:revision>184</cp:revision>
  <cp:lastPrinted>1601-01-01T00:00:00Z</cp:lastPrinted>
  <dcterms:created xsi:type="dcterms:W3CDTF">1601-01-01T00:00:00Z</dcterms:created>
  <dcterms:modified xsi:type="dcterms:W3CDTF">2012-09-24T02:00:25Z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