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298"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6" r:id="rId71"/>
    <p:sldId id="327" r:id="rId72"/>
    <p:sldId id="328" r:id="rId73"/>
    <p:sldId id="329" r:id="rId74"/>
    <p:sldId id="330" r:id="rId75"/>
    <p:sldId id="325" r:id="rId76"/>
    <p:sldId id="331" r:id="rId77"/>
    <p:sldId id="332" r:id="rId78"/>
    <p:sldId id="333" r:id="rId79"/>
    <p:sldId id="334" r:id="rId80"/>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441" autoAdjust="0"/>
    <p:restoredTop sz="94660"/>
  </p:normalViewPr>
  <p:slideViewPr>
    <p:cSldViewPr>
      <p:cViewPr varScale="1">
        <p:scale>
          <a:sx n="65" d="100"/>
          <a:sy n="65" d="100"/>
        </p:scale>
        <p:origin x="-1542"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2014/6/21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2014/6/21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2014/6/21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2014/6/21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2014/6/21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2014/6/21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2014/6/21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2014/6/21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2014/6/21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2014/6/21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2014/6/21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2014/6/21</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1571612"/>
            <a:ext cx="8572560" cy="769441"/>
          </a:xfrm>
          <a:prstGeom prst="rect">
            <a:avLst/>
          </a:prstGeom>
          <a:noFill/>
        </p:spPr>
        <p:txBody>
          <a:bodyPr wrap="square" rtlCol="0">
            <a:spAutoFit/>
          </a:bodyPr>
          <a:lstStyle/>
          <a:p>
            <a:pPr algn="ctr"/>
            <a:r>
              <a:rPr lang="zh-CN" altLang="en-US" sz="4400" b="1" dirty="0" smtClean="0">
                <a:latin typeface="楷体" pitchFamily="49" charset="-122"/>
                <a:ea typeface="楷体" pitchFamily="49" charset="-122"/>
              </a:rPr>
              <a:t>第四章  晶体中的缺陷</a:t>
            </a:r>
            <a:endParaRPr lang="zh-CN" altLang="en-US" sz="4400" b="1" dirty="0">
              <a:latin typeface="楷体" pitchFamily="49" charset="-122"/>
              <a:ea typeface="楷体" pitchFamily="49" charset="-122"/>
            </a:endParaRPr>
          </a:p>
        </p:txBody>
      </p:sp>
      <p:sp>
        <p:nvSpPr>
          <p:cNvPr id="5" name="TextBox 4"/>
          <p:cNvSpPr txBox="1"/>
          <p:nvPr/>
        </p:nvSpPr>
        <p:spPr>
          <a:xfrm>
            <a:off x="785786" y="3429000"/>
            <a:ext cx="7500990" cy="707886"/>
          </a:xfrm>
          <a:prstGeom prst="rect">
            <a:avLst/>
          </a:prstGeom>
          <a:noFill/>
        </p:spPr>
        <p:txBody>
          <a:bodyPr wrap="square" rtlCol="0">
            <a:spAutoFit/>
          </a:bodyPr>
          <a:lstStyle/>
          <a:p>
            <a:pPr algn="ctr"/>
            <a:r>
              <a:rPr lang="zh-CN" altLang="en-US" sz="4000" dirty="0" smtClean="0">
                <a:latin typeface="楷体" pitchFamily="49" charset="-122"/>
                <a:ea typeface="楷体" pitchFamily="49" charset="-122"/>
              </a:rPr>
              <a:t>材料人</a:t>
            </a:r>
            <a:endParaRPr lang="zh-CN" altLang="en-US" sz="4000" dirty="0">
              <a:latin typeface="楷体" pitchFamily="49" charset="-122"/>
              <a:ea typeface="楷体" pitchFamily="49" charset="-122"/>
            </a:endParaRPr>
          </a:p>
        </p:txBody>
      </p:sp>
      <p:pic>
        <p:nvPicPr>
          <p:cNvPr id="6" name="Picture 2"/>
          <p:cNvPicPr>
            <a:picLocks noChangeAspect="1" noChangeArrowheads="1"/>
          </p:cNvPicPr>
          <p:nvPr/>
        </p:nvPicPr>
        <p:blipFill>
          <a:blip r:embed="rId2"/>
          <a:srcRect/>
          <a:stretch>
            <a:fillRect/>
          </a:stretch>
        </p:blipFill>
        <p:spPr bwMode="auto">
          <a:xfrm>
            <a:off x="214281" y="214290"/>
            <a:ext cx="3309961" cy="857256"/>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14290"/>
            <a:ext cx="7429552" cy="646331"/>
          </a:xfrm>
          <a:prstGeom prst="rect">
            <a:avLst/>
          </a:prstGeom>
          <a:noFill/>
        </p:spPr>
        <p:txBody>
          <a:bodyPr wrap="square" rtlCol="0">
            <a:spAutoFit/>
          </a:bodyPr>
          <a:lstStyle/>
          <a:p>
            <a:r>
              <a:rPr lang="zh-CN" altLang="en-US" sz="3600" dirty="0" smtClean="0">
                <a:latin typeface="楷体" pitchFamily="49" charset="-122"/>
                <a:ea typeface="楷体" pitchFamily="49" charset="-122"/>
              </a:rPr>
              <a:t>缺陷类型</a:t>
            </a:r>
            <a:endParaRPr lang="zh-CN" altLang="en-US" sz="3600"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500034" y="1071546"/>
            <a:ext cx="8215370" cy="5214974"/>
          </a:xfrm>
          <a:prstGeom prst="rect">
            <a:avLst/>
          </a:prstGeom>
          <a:noFill/>
          <a:ln w="9525">
            <a:noFill/>
            <a:miter lim="800000"/>
            <a:headEnd/>
            <a:tailEnd/>
          </a:ln>
        </p:spPr>
      </p:pic>
      <p:pic>
        <p:nvPicPr>
          <p:cNvPr id="6" name="Picture 2"/>
          <p:cNvPicPr>
            <a:picLocks noChangeAspect="1" noChangeArrowheads="1"/>
          </p:cNvPicPr>
          <p:nvPr/>
        </p:nvPicPr>
        <p:blipFill>
          <a:blip r:embed="rId3"/>
          <a:srcRect/>
          <a:stretch>
            <a:fillRect/>
          </a:stretch>
        </p:blipFill>
        <p:spPr bwMode="auto">
          <a:xfrm>
            <a:off x="5715008" y="214290"/>
            <a:ext cx="3034131" cy="785818"/>
          </a:xfrm>
          <a:prstGeom prst="rect">
            <a:avLst/>
          </a:prstGeom>
          <a:noFill/>
          <a:ln w="9525">
            <a:noFill/>
            <a:miter lim="800000"/>
            <a:headEnd/>
            <a:tailEnd/>
          </a:ln>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85728"/>
            <a:ext cx="8215370" cy="1200329"/>
          </a:xfrm>
          <a:prstGeom prst="rect">
            <a:avLst/>
          </a:prstGeom>
          <a:noFill/>
        </p:spPr>
        <p:txBody>
          <a:bodyPr wrap="square" rtlCol="0">
            <a:spAutoFit/>
          </a:bodyPr>
          <a:lstStyle/>
          <a:p>
            <a:r>
              <a:rPr lang="zh-CN" altLang="en-US" sz="3600" b="1" dirty="0" smtClean="0">
                <a:latin typeface="楷体" pitchFamily="49" charset="-122"/>
                <a:ea typeface="楷体" pitchFamily="49" charset="-122"/>
              </a:rPr>
              <a:t>点缺陷的基本类型</a:t>
            </a:r>
          </a:p>
          <a:p>
            <a:endParaRPr lang="zh-CN" altLang="en-US" sz="3600" b="1"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428596" y="1285860"/>
            <a:ext cx="7500990" cy="1071570"/>
          </a:xfrm>
          <a:prstGeom prst="rect">
            <a:avLst/>
          </a:prstGeom>
          <a:noFill/>
          <a:ln w="9525">
            <a:noFill/>
            <a:miter lim="800000"/>
            <a:headEnd/>
            <a:tailEnd/>
          </a:ln>
        </p:spPr>
      </p:pic>
      <p:pic>
        <p:nvPicPr>
          <p:cNvPr id="6" name="图片 5"/>
          <p:cNvPicPr/>
          <p:nvPr/>
        </p:nvPicPr>
        <p:blipFill>
          <a:blip r:embed="rId3"/>
          <a:srcRect/>
          <a:stretch>
            <a:fillRect/>
          </a:stretch>
        </p:blipFill>
        <p:spPr bwMode="auto">
          <a:xfrm>
            <a:off x="428596" y="2428868"/>
            <a:ext cx="7500990" cy="2500330"/>
          </a:xfrm>
          <a:prstGeom prst="rect">
            <a:avLst/>
          </a:prstGeom>
          <a:noFill/>
          <a:ln w="9525">
            <a:noFill/>
            <a:miter lim="800000"/>
            <a:headEnd/>
            <a:tailEnd/>
          </a:ln>
        </p:spPr>
      </p:pic>
      <p:pic>
        <p:nvPicPr>
          <p:cNvPr id="7" name="Picture 2"/>
          <p:cNvPicPr>
            <a:picLocks noChangeAspect="1" noChangeArrowheads="1"/>
          </p:cNvPicPr>
          <p:nvPr/>
        </p:nvPicPr>
        <p:blipFill>
          <a:blip r:embed="rId4"/>
          <a:srcRect/>
          <a:stretch>
            <a:fillRect/>
          </a:stretch>
        </p:blipFill>
        <p:spPr bwMode="auto">
          <a:xfrm>
            <a:off x="4929190" y="357166"/>
            <a:ext cx="3034131" cy="785818"/>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642918"/>
            <a:ext cx="8143932" cy="3970318"/>
          </a:xfrm>
          <a:prstGeom prst="rect">
            <a:avLst/>
          </a:prstGeom>
          <a:noFill/>
        </p:spPr>
        <p:txBody>
          <a:bodyPr wrap="square" rtlCol="0">
            <a:spAutoFit/>
          </a:bodyPr>
          <a:lstStyle/>
          <a:p>
            <a:r>
              <a:rPr lang="zh-CN" altLang="en-US" sz="3600" dirty="0" smtClean="0">
                <a:latin typeface="楷体" pitchFamily="49" charset="-122"/>
                <a:ea typeface="楷体" pitchFamily="49" charset="-122"/>
              </a:rPr>
              <a:t>肖脱基缺陷：如果只形成空位而不形成等量的间隙原子，这样形成的缺陷（空位）便称为肖脱基缺陷</a:t>
            </a:r>
          </a:p>
          <a:p>
            <a:r>
              <a:rPr lang="zh-CN" altLang="en-US" sz="3600" dirty="0" smtClean="0">
                <a:latin typeface="楷体" pitchFamily="49" charset="-122"/>
                <a:ea typeface="楷体" pitchFamily="49" charset="-122"/>
              </a:rPr>
              <a:t>弗兰克尔缺陷：如果同时形成等量的空位和间隙原子，则所形成的缺陷（空位和间隙原子对）称为弗兰克尔缺陷。</a:t>
            </a:r>
          </a:p>
          <a:p>
            <a:endParaRPr lang="zh-CN" altLang="en-US" sz="3600" dirty="0">
              <a:latin typeface="楷体" pitchFamily="49" charset="-122"/>
              <a:ea typeface="楷体" pitchFamily="49" charset="-122"/>
            </a:endParaRPr>
          </a:p>
        </p:txBody>
      </p:sp>
      <p:pic>
        <p:nvPicPr>
          <p:cNvPr id="3" name="Picture 2"/>
          <p:cNvPicPr>
            <a:picLocks noChangeAspect="1" noChangeArrowheads="1"/>
          </p:cNvPicPr>
          <p:nvPr/>
        </p:nvPicPr>
        <p:blipFill>
          <a:blip r:embed="rId2"/>
          <a:srcRect/>
          <a:stretch>
            <a:fillRect/>
          </a:stretch>
        </p:blipFill>
        <p:spPr bwMode="auto">
          <a:xfrm>
            <a:off x="5715008" y="5500702"/>
            <a:ext cx="3034131" cy="785818"/>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500042"/>
            <a:ext cx="8786842" cy="5632311"/>
          </a:xfrm>
          <a:prstGeom prst="rect">
            <a:avLst/>
          </a:prstGeom>
          <a:noFill/>
        </p:spPr>
        <p:txBody>
          <a:bodyPr wrap="square" rtlCol="0">
            <a:spAutoFit/>
          </a:bodyPr>
          <a:lstStyle/>
          <a:p>
            <a:r>
              <a:rPr lang="zh-CN" altLang="en-US" sz="3600" dirty="0" smtClean="0">
                <a:latin typeface="楷体" pitchFamily="49" charset="-122"/>
                <a:ea typeface="楷体" pitchFamily="49" charset="-122"/>
              </a:rPr>
              <a:t>对于金属晶体来说，肖脱基缺陷就是金属离子空位，而弗兰克尔缺陷，就是金属离子空位和位于间隙中的金属离子。对于离子晶体来说，情况稍微复杂一点，由于局部电中性的要求，离子晶体中的肖脱基缺陷只能是等量的正离子空位和负离子空位，又由于离子晶体中负离子半径往往比正离子大的多，故弗兰克尔缺陷，只能是等量的正离子空位和间隙整离子。</a:t>
            </a:r>
          </a:p>
          <a:p>
            <a:endParaRPr lang="zh-CN" altLang="en-US" sz="3600" dirty="0">
              <a:latin typeface="楷体" pitchFamily="49" charset="-122"/>
              <a:ea typeface="楷体" pitchFamily="49" charset="-122"/>
            </a:endParaRPr>
          </a:p>
        </p:txBody>
      </p:sp>
      <p:pic>
        <p:nvPicPr>
          <p:cNvPr id="3" name="Picture 2"/>
          <p:cNvPicPr>
            <a:picLocks noChangeAspect="1" noChangeArrowheads="1"/>
          </p:cNvPicPr>
          <p:nvPr/>
        </p:nvPicPr>
        <p:blipFill>
          <a:blip r:embed="rId2"/>
          <a:srcRect/>
          <a:stretch>
            <a:fillRect/>
          </a:stretch>
        </p:blipFill>
        <p:spPr bwMode="auto">
          <a:xfrm>
            <a:off x="5572132" y="5715016"/>
            <a:ext cx="3034131" cy="785818"/>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500034" y="357166"/>
            <a:ext cx="8143932" cy="5786454"/>
          </a:xfrm>
          <a:prstGeom prst="rect">
            <a:avLst/>
          </a:prstGeom>
          <a:noFill/>
          <a:ln w="9525">
            <a:noFill/>
            <a:miter lim="800000"/>
            <a:headEnd/>
            <a:tailEnd/>
          </a:ln>
        </p:spPr>
      </p:pic>
      <p:pic>
        <p:nvPicPr>
          <p:cNvPr id="3" name="Picture 2"/>
          <p:cNvPicPr>
            <a:picLocks noChangeAspect="1" noChangeArrowheads="1"/>
          </p:cNvPicPr>
          <p:nvPr/>
        </p:nvPicPr>
        <p:blipFill>
          <a:blip r:embed="rId3"/>
          <a:srcRect/>
          <a:stretch>
            <a:fillRect/>
          </a:stretch>
        </p:blipFill>
        <p:spPr bwMode="auto">
          <a:xfrm>
            <a:off x="5429256" y="500042"/>
            <a:ext cx="3034131" cy="785818"/>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85728"/>
            <a:ext cx="8929718" cy="1200329"/>
          </a:xfrm>
          <a:prstGeom prst="rect">
            <a:avLst/>
          </a:prstGeom>
          <a:noFill/>
        </p:spPr>
        <p:txBody>
          <a:bodyPr wrap="square" rtlCol="0">
            <a:spAutoFit/>
          </a:bodyPr>
          <a:lstStyle/>
          <a:p>
            <a:r>
              <a:rPr lang="zh-CN" altLang="en-US" sz="3600" b="1" dirty="0" smtClean="0">
                <a:latin typeface="楷体" pitchFamily="49" charset="-122"/>
                <a:ea typeface="楷体" pitchFamily="49" charset="-122"/>
              </a:rPr>
              <a:t>点缺陷的平衡浓度：</a:t>
            </a:r>
          </a:p>
          <a:p>
            <a:endParaRPr lang="zh-CN" altLang="en-US" sz="3600" b="1"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428596" y="2143116"/>
            <a:ext cx="7715304" cy="1857388"/>
          </a:xfrm>
          <a:prstGeom prst="rect">
            <a:avLst/>
          </a:prstGeom>
          <a:noFill/>
          <a:ln w="9525">
            <a:noFill/>
            <a:miter lim="800000"/>
            <a:headEnd/>
            <a:tailEnd/>
          </a:ln>
        </p:spPr>
      </p:pic>
      <p:pic>
        <p:nvPicPr>
          <p:cNvPr id="6" name="Picture 2"/>
          <p:cNvPicPr>
            <a:picLocks noChangeAspect="1" noChangeArrowheads="1"/>
          </p:cNvPicPr>
          <p:nvPr/>
        </p:nvPicPr>
        <p:blipFill>
          <a:blip r:embed="rId3"/>
          <a:srcRect/>
          <a:stretch>
            <a:fillRect/>
          </a:stretch>
        </p:blipFill>
        <p:spPr bwMode="auto">
          <a:xfrm>
            <a:off x="5643570" y="428604"/>
            <a:ext cx="3034131" cy="785818"/>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571472" y="285728"/>
            <a:ext cx="7572428" cy="5786478"/>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1071538" y="714356"/>
            <a:ext cx="6929486" cy="5072098"/>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85728"/>
            <a:ext cx="8072494" cy="1200329"/>
          </a:xfrm>
          <a:prstGeom prst="rect">
            <a:avLst/>
          </a:prstGeom>
          <a:noFill/>
        </p:spPr>
        <p:txBody>
          <a:bodyPr wrap="square" rtlCol="0">
            <a:spAutoFit/>
          </a:bodyPr>
          <a:lstStyle/>
          <a:p>
            <a:r>
              <a:rPr lang="zh-CN" altLang="en-US" sz="3600" b="1" dirty="0" smtClean="0">
                <a:latin typeface="楷体" pitchFamily="49" charset="-122"/>
                <a:ea typeface="楷体" pitchFamily="49" charset="-122"/>
              </a:rPr>
              <a:t>过饱和点缺陷的形成：</a:t>
            </a:r>
          </a:p>
          <a:p>
            <a:endParaRPr lang="zh-CN" altLang="en-US" sz="3600" b="1" dirty="0">
              <a:latin typeface="楷体" pitchFamily="49" charset="-122"/>
              <a:ea typeface="楷体" pitchFamily="49" charset="-122"/>
            </a:endParaRPr>
          </a:p>
        </p:txBody>
      </p:sp>
      <p:pic>
        <p:nvPicPr>
          <p:cNvPr id="1026" name="Picture 2"/>
          <p:cNvPicPr>
            <a:picLocks noChangeAspect="1" noChangeArrowheads="1"/>
          </p:cNvPicPr>
          <p:nvPr/>
        </p:nvPicPr>
        <p:blipFill>
          <a:blip r:embed="rId2"/>
          <a:srcRect/>
          <a:stretch>
            <a:fillRect/>
          </a:stretch>
        </p:blipFill>
        <p:spPr bwMode="auto">
          <a:xfrm>
            <a:off x="428596" y="1142984"/>
            <a:ext cx="2761448" cy="1357322"/>
          </a:xfrm>
          <a:prstGeom prst="rect">
            <a:avLst/>
          </a:prstGeom>
          <a:noFill/>
          <a:ln w="9525">
            <a:noFill/>
            <a:miter lim="800000"/>
            <a:headEnd/>
            <a:tailEnd/>
          </a:ln>
          <a:effectLst/>
        </p:spPr>
      </p:pic>
      <p:sp>
        <p:nvSpPr>
          <p:cNvPr id="6" name="TextBox 5"/>
          <p:cNvSpPr txBox="1"/>
          <p:nvPr/>
        </p:nvSpPr>
        <p:spPr>
          <a:xfrm>
            <a:off x="285720" y="2786058"/>
            <a:ext cx="6929486" cy="1077218"/>
          </a:xfrm>
          <a:prstGeom prst="rect">
            <a:avLst/>
          </a:prstGeom>
          <a:noFill/>
        </p:spPr>
        <p:txBody>
          <a:bodyPr wrap="square" rtlCol="0">
            <a:spAutoFit/>
          </a:bodyPr>
          <a:lstStyle/>
          <a:p>
            <a:r>
              <a:rPr lang="zh-CN" altLang="en-US" sz="3200" b="1" dirty="0" smtClean="0">
                <a:latin typeface="楷体" pitchFamily="49" charset="-122"/>
                <a:ea typeface="楷体" pitchFamily="49" charset="-122"/>
              </a:rPr>
              <a:t>点缺陷对晶体性质的影响</a:t>
            </a:r>
          </a:p>
          <a:p>
            <a:endParaRPr lang="zh-CN" altLang="en-US" sz="3200" b="1" dirty="0">
              <a:latin typeface="楷体" pitchFamily="49" charset="-122"/>
              <a:ea typeface="楷体" pitchFamily="49" charset="-122"/>
            </a:endParaRPr>
          </a:p>
        </p:txBody>
      </p:sp>
      <p:sp>
        <p:nvSpPr>
          <p:cNvPr id="7" name="TextBox 6"/>
          <p:cNvSpPr txBox="1"/>
          <p:nvPr/>
        </p:nvSpPr>
        <p:spPr>
          <a:xfrm>
            <a:off x="357158" y="3571876"/>
            <a:ext cx="5929354" cy="2308324"/>
          </a:xfrm>
          <a:prstGeom prst="rect">
            <a:avLst/>
          </a:prstGeom>
          <a:noFill/>
        </p:spPr>
        <p:txBody>
          <a:bodyPr wrap="square" rtlCol="0">
            <a:spAutoFit/>
          </a:bodyPr>
          <a:lstStyle/>
          <a:p>
            <a:pPr lvl="0"/>
            <a:r>
              <a:rPr lang="zh-CN" altLang="en-US" sz="3600" dirty="0" smtClean="0">
                <a:latin typeface="楷体" pitchFamily="49" charset="-122"/>
                <a:ea typeface="楷体" pitchFamily="49" charset="-122"/>
              </a:rPr>
              <a:t>（</a:t>
            </a:r>
            <a:r>
              <a:rPr lang="en-US" altLang="zh-CN" sz="3600" dirty="0" smtClean="0">
                <a:latin typeface="楷体" pitchFamily="49" charset="-122"/>
                <a:ea typeface="楷体" pitchFamily="49" charset="-122"/>
              </a:rPr>
              <a:t>1</a:t>
            </a:r>
            <a:r>
              <a:rPr lang="zh-CN" altLang="en-US" sz="3600" dirty="0" smtClean="0">
                <a:latin typeface="楷体" pitchFamily="49" charset="-122"/>
                <a:ea typeface="楷体" pitchFamily="49" charset="-122"/>
              </a:rPr>
              <a:t>）比容</a:t>
            </a:r>
          </a:p>
          <a:p>
            <a:pPr lvl="0"/>
            <a:r>
              <a:rPr lang="zh-CN" altLang="en-US" sz="3600" dirty="0" smtClean="0">
                <a:latin typeface="楷体" pitchFamily="49" charset="-122"/>
                <a:ea typeface="楷体" pitchFamily="49" charset="-122"/>
              </a:rPr>
              <a:t>（</a:t>
            </a:r>
            <a:r>
              <a:rPr lang="en-US" altLang="zh-CN" sz="3600" dirty="0" smtClean="0">
                <a:latin typeface="楷体" pitchFamily="49" charset="-122"/>
                <a:ea typeface="楷体" pitchFamily="49" charset="-122"/>
              </a:rPr>
              <a:t>2</a:t>
            </a:r>
            <a:r>
              <a:rPr lang="zh-CN" altLang="en-US" sz="3600" dirty="0" smtClean="0">
                <a:latin typeface="楷体" pitchFamily="49" charset="-122"/>
                <a:ea typeface="楷体" pitchFamily="49" charset="-122"/>
              </a:rPr>
              <a:t>）比热容</a:t>
            </a:r>
          </a:p>
          <a:p>
            <a:pPr lvl="0"/>
            <a:r>
              <a:rPr lang="zh-CN" altLang="en-US" sz="3600" dirty="0" smtClean="0">
                <a:latin typeface="楷体" pitchFamily="49" charset="-122"/>
                <a:ea typeface="楷体" pitchFamily="49" charset="-122"/>
              </a:rPr>
              <a:t>（</a:t>
            </a:r>
            <a:r>
              <a:rPr lang="en-US" altLang="zh-CN" sz="3600" dirty="0" smtClean="0">
                <a:latin typeface="楷体" pitchFamily="49" charset="-122"/>
                <a:ea typeface="楷体" pitchFamily="49" charset="-122"/>
              </a:rPr>
              <a:t>3</a:t>
            </a:r>
            <a:r>
              <a:rPr lang="zh-CN" altLang="en-US" sz="3600" dirty="0" smtClean="0">
                <a:latin typeface="楷体" pitchFamily="49" charset="-122"/>
                <a:ea typeface="楷体" pitchFamily="49" charset="-122"/>
              </a:rPr>
              <a:t>）电阻率</a:t>
            </a:r>
          </a:p>
          <a:p>
            <a:endParaRPr lang="zh-CN" altLang="en-US" sz="3600" dirty="0">
              <a:latin typeface="楷体" pitchFamily="49" charset="-122"/>
              <a:ea typeface="楷体" pitchFamily="49"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214290"/>
            <a:ext cx="6715172" cy="1200329"/>
          </a:xfrm>
          <a:prstGeom prst="rect">
            <a:avLst/>
          </a:prstGeom>
          <a:noFill/>
        </p:spPr>
        <p:txBody>
          <a:bodyPr wrap="square" rtlCol="0">
            <a:spAutoFit/>
          </a:bodyPr>
          <a:lstStyle/>
          <a:p>
            <a:r>
              <a:rPr lang="zh-CN" altLang="en-US" sz="3600" b="1" dirty="0" smtClean="0">
                <a:latin typeface="楷体" pitchFamily="49" charset="-122"/>
                <a:ea typeface="楷体" pitchFamily="49" charset="-122"/>
              </a:rPr>
              <a:t>位错理论的提出：</a:t>
            </a:r>
          </a:p>
          <a:p>
            <a:endParaRPr lang="zh-CN" altLang="en-US" sz="3600" b="1"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571472" y="1357298"/>
            <a:ext cx="7572428" cy="4857784"/>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500034" y="357166"/>
            <a:ext cx="8072494" cy="607223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642918"/>
            <a:ext cx="7572428" cy="584775"/>
          </a:xfrm>
          <a:prstGeom prst="rect">
            <a:avLst/>
          </a:prstGeom>
          <a:noFill/>
        </p:spPr>
        <p:txBody>
          <a:bodyPr wrap="square" rtlCol="0">
            <a:spAutoFit/>
          </a:bodyPr>
          <a:lstStyle/>
          <a:p>
            <a:r>
              <a:rPr lang="zh-CN" altLang="en-US" sz="3200" b="1" dirty="0" smtClean="0">
                <a:latin typeface="楷体" pitchFamily="49" charset="-122"/>
                <a:ea typeface="楷体" pitchFamily="49" charset="-122"/>
              </a:rPr>
              <a:t>什么是位错</a:t>
            </a:r>
          </a:p>
        </p:txBody>
      </p:sp>
      <p:sp>
        <p:nvSpPr>
          <p:cNvPr id="5" name="TextBox 4"/>
          <p:cNvSpPr txBox="1"/>
          <p:nvPr/>
        </p:nvSpPr>
        <p:spPr>
          <a:xfrm>
            <a:off x="285720" y="2071678"/>
            <a:ext cx="8072494" cy="1569660"/>
          </a:xfrm>
          <a:prstGeom prst="rect">
            <a:avLst/>
          </a:prstGeom>
          <a:noFill/>
        </p:spPr>
        <p:txBody>
          <a:bodyPr wrap="square" rtlCol="0">
            <a:spAutoFit/>
          </a:bodyPr>
          <a:lstStyle/>
          <a:p>
            <a:r>
              <a:rPr lang="zh-CN" altLang="en-US" sz="3200" dirty="0" smtClean="0">
                <a:latin typeface="楷体" pitchFamily="49" charset="-122"/>
                <a:ea typeface="楷体" pitchFamily="49" charset="-122"/>
              </a:rPr>
              <a:t>定义：由于相对运动，造成滑移面两边的原子就出现严重的“错配”，这个原子的错配的过渡区域便成为位错。</a:t>
            </a:r>
            <a:endParaRPr lang="zh-CN" altLang="en-US" sz="3200" dirty="0">
              <a:latin typeface="楷体" pitchFamily="49" charset="-122"/>
              <a:ea typeface="楷体" pitchFamily="49"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14290"/>
            <a:ext cx="4929222"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位错的分类：</a:t>
            </a:r>
            <a:endParaRPr lang="zh-CN" altLang="en-US" sz="3600" b="1" dirty="0">
              <a:latin typeface="楷体" pitchFamily="49" charset="-122"/>
              <a:ea typeface="楷体" pitchFamily="49" charset="-122"/>
            </a:endParaRPr>
          </a:p>
        </p:txBody>
      </p:sp>
      <p:sp>
        <p:nvSpPr>
          <p:cNvPr id="5" name="TextBox 4"/>
          <p:cNvSpPr txBox="1"/>
          <p:nvPr/>
        </p:nvSpPr>
        <p:spPr>
          <a:xfrm>
            <a:off x="214282" y="1000108"/>
            <a:ext cx="5214974" cy="584775"/>
          </a:xfrm>
          <a:prstGeom prst="rect">
            <a:avLst/>
          </a:prstGeom>
          <a:noFill/>
        </p:spPr>
        <p:txBody>
          <a:bodyPr wrap="square" rtlCol="0">
            <a:spAutoFit/>
          </a:bodyPr>
          <a:lstStyle/>
          <a:p>
            <a:pPr lvl="0"/>
            <a:r>
              <a:rPr lang="zh-CN" altLang="en-US" sz="3200" dirty="0" smtClean="0">
                <a:latin typeface="楷体" pitchFamily="49" charset="-122"/>
                <a:ea typeface="楷体" pitchFamily="49" charset="-122"/>
              </a:rPr>
              <a:t>（</a:t>
            </a:r>
            <a:r>
              <a:rPr lang="en-US" altLang="zh-CN" sz="3200" dirty="0" smtClean="0">
                <a:latin typeface="楷体" pitchFamily="49" charset="-122"/>
                <a:ea typeface="楷体" pitchFamily="49" charset="-122"/>
              </a:rPr>
              <a:t>1</a:t>
            </a:r>
            <a:r>
              <a:rPr lang="zh-CN" altLang="en-US" sz="3200" dirty="0" smtClean="0">
                <a:latin typeface="楷体" pitchFamily="49" charset="-122"/>
                <a:ea typeface="楷体" pitchFamily="49" charset="-122"/>
              </a:rPr>
              <a:t>）刃型位错</a:t>
            </a:r>
          </a:p>
        </p:txBody>
      </p:sp>
      <p:sp>
        <p:nvSpPr>
          <p:cNvPr id="6" name="TextBox 5"/>
          <p:cNvSpPr txBox="1"/>
          <p:nvPr/>
        </p:nvSpPr>
        <p:spPr>
          <a:xfrm>
            <a:off x="357158" y="1785926"/>
            <a:ext cx="7643866" cy="1200329"/>
          </a:xfrm>
          <a:prstGeom prst="rect">
            <a:avLst/>
          </a:prstGeom>
          <a:noFill/>
        </p:spPr>
        <p:txBody>
          <a:bodyPr wrap="square" rtlCol="0">
            <a:spAutoFit/>
          </a:bodyPr>
          <a:lstStyle/>
          <a:p>
            <a:r>
              <a:rPr lang="zh-CN" altLang="en-US" sz="3600" dirty="0" smtClean="0">
                <a:latin typeface="楷体" pitchFamily="49" charset="-122"/>
                <a:ea typeface="楷体" pitchFamily="49" charset="-122"/>
              </a:rPr>
              <a:t>位错线垂直于滑移方向</a:t>
            </a:r>
          </a:p>
          <a:p>
            <a:endParaRPr lang="zh-CN" altLang="en-US" sz="3600" dirty="0">
              <a:latin typeface="楷体" pitchFamily="49" charset="-122"/>
              <a:ea typeface="楷体" pitchFamily="49" charset="-122"/>
            </a:endParaRPr>
          </a:p>
        </p:txBody>
      </p:sp>
      <p:pic>
        <p:nvPicPr>
          <p:cNvPr id="7" name="图片 6"/>
          <p:cNvPicPr/>
          <p:nvPr/>
        </p:nvPicPr>
        <p:blipFill>
          <a:blip r:embed="rId2"/>
          <a:srcRect/>
          <a:stretch>
            <a:fillRect/>
          </a:stretch>
        </p:blipFill>
        <p:spPr bwMode="auto">
          <a:xfrm>
            <a:off x="500034" y="2714620"/>
            <a:ext cx="6429420" cy="3429024"/>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357166"/>
            <a:ext cx="7715304" cy="1077218"/>
          </a:xfrm>
          <a:prstGeom prst="rect">
            <a:avLst/>
          </a:prstGeom>
          <a:noFill/>
        </p:spPr>
        <p:txBody>
          <a:bodyPr wrap="square" rtlCol="0">
            <a:spAutoFit/>
          </a:bodyPr>
          <a:lstStyle/>
          <a:p>
            <a:pPr lvl="0"/>
            <a:r>
              <a:rPr lang="zh-CN" altLang="en-US" sz="3200" dirty="0" smtClean="0">
                <a:latin typeface="楷体" pitchFamily="49" charset="-122"/>
                <a:ea typeface="楷体" pitchFamily="49" charset="-122"/>
              </a:rPr>
              <a:t>（</a:t>
            </a:r>
            <a:r>
              <a:rPr lang="en-US" altLang="zh-CN" sz="3200" dirty="0" smtClean="0">
                <a:latin typeface="楷体" pitchFamily="49" charset="-122"/>
                <a:ea typeface="楷体" pitchFamily="49" charset="-122"/>
              </a:rPr>
              <a:t>2</a:t>
            </a:r>
            <a:r>
              <a:rPr lang="zh-CN" altLang="en-US" sz="3200" dirty="0" smtClean="0">
                <a:latin typeface="楷体" pitchFamily="49" charset="-122"/>
                <a:ea typeface="楷体" pitchFamily="49" charset="-122"/>
              </a:rPr>
              <a:t>）螺型位错</a:t>
            </a:r>
            <a:r>
              <a:rPr lang="en-US" sz="3200" dirty="0" smtClean="0">
                <a:latin typeface="楷体" pitchFamily="49" charset="-122"/>
                <a:ea typeface="楷体" pitchFamily="49" charset="-122"/>
              </a:rPr>
              <a:t>  </a:t>
            </a:r>
            <a:r>
              <a:rPr lang="zh-CN" altLang="en-US" sz="3200" dirty="0" smtClean="0">
                <a:latin typeface="楷体" pitchFamily="49" charset="-122"/>
                <a:ea typeface="楷体" pitchFamily="49" charset="-122"/>
              </a:rPr>
              <a:t>位错线平行于滑移方向</a:t>
            </a:r>
          </a:p>
          <a:p>
            <a:endParaRPr lang="zh-CN" altLang="en-US" sz="3200"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1285852" y="1357298"/>
            <a:ext cx="7000924" cy="4929222"/>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285728"/>
            <a:ext cx="8215370" cy="1569660"/>
          </a:xfrm>
          <a:prstGeom prst="rect">
            <a:avLst/>
          </a:prstGeom>
          <a:noFill/>
        </p:spPr>
        <p:txBody>
          <a:bodyPr wrap="square" rtlCol="0">
            <a:spAutoFit/>
          </a:bodyPr>
          <a:lstStyle/>
          <a:p>
            <a:pPr lvl="0"/>
            <a:r>
              <a:rPr lang="zh-CN" altLang="en-US" sz="3200" dirty="0" smtClean="0">
                <a:latin typeface="楷体" pitchFamily="49" charset="-122"/>
                <a:ea typeface="楷体" pitchFamily="49" charset="-122"/>
              </a:rPr>
              <a:t>（</a:t>
            </a:r>
            <a:r>
              <a:rPr lang="en-US" altLang="zh-CN" sz="3200" dirty="0" smtClean="0">
                <a:latin typeface="楷体" pitchFamily="49" charset="-122"/>
                <a:ea typeface="楷体" pitchFamily="49" charset="-122"/>
              </a:rPr>
              <a:t>3</a:t>
            </a:r>
            <a:r>
              <a:rPr lang="zh-CN" altLang="en-US" sz="3200" dirty="0" smtClean="0">
                <a:latin typeface="楷体" pitchFamily="49" charset="-122"/>
                <a:ea typeface="楷体" pitchFamily="49" charset="-122"/>
              </a:rPr>
              <a:t>）混合位错 位错线与滑移方向成任意角度</a:t>
            </a:r>
            <a:r>
              <a:rPr lang="en-US" sz="3200" dirty="0" smtClean="0">
                <a:latin typeface="楷体" pitchFamily="49" charset="-122"/>
                <a:ea typeface="楷体" pitchFamily="49" charset="-122"/>
              </a:rPr>
              <a:t>a</a:t>
            </a:r>
            <a:endParaRPr lang="zh-CN" altLang="en-US" sz="3200" dirty="0" smtClean="0">
              <a:latin typeface="楷体" pitchFamily="49" charset="-122"/>
              <a:ea typeface="楷体" pitchFamily="49" charset="-122"/>
            </a:endParaRPr>
          </a:p>
          <a:p>
            <a:endParaRPr lang="zh-CN" altLang="en-US" sz="3200"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1000100" y="1785926"/>
            <a:ext cx="7500990" cy="4357718"/>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7858180" cy="1323439"/>
          </a:xfrm>
          <a:prstGeom prst="rect">
            <a:avLst/>
          </a:prstGeom>
          <a:noFill/>
        </p:spPr>
        <p:txBody>
          <a:bodyPr wrap="square" rtlCol="0">
            <a:spAutoFit/>
          </a:bodyPr>
          <a:lstStyle/>
          <a:p>
            <a:r>
              <a:rPr lang="zh-CN" altLang="en-US" sz="4000" dirty="0" smtClean="0">
                <a:latin typeface="楷体" pitchFamily="49" charset="-122"/>
                <a:ea typeface="楷体" pitchFamily="49" charset="-122"/>
              </a:rPr>
              <a:t>位错的普遍定义与伯格斯矢量</a:t>
            </a:r>
          </a:p>
          <a:p>
            <a:endParaRPr lang="zh-CN" altLang="en-US" sz="4000" dirty="0">
              <a:latin typeface="楷体" pitchFamily="49" charset="-122"/>
              <a:ea typeface="楷体" pitchFamily="49" charset="-122"/>
            </a:endParaRPr>
          </a:p>
        </p:txBody>
      </p:sp>
      <p:sp>
        <p:nvSpPr>
          <p:cNvPr id="5" name="TextBox 4"/>
          <p:cNvSpPr txBox="1"/>
          <p:nvPr/>
        </p:nvSpPr>
        <p:spPr>
          <a:xfrm>
            <a:off x="214282" y="928670"/>
            <a:ext cx="8215370" cy="1569660"/>
          </a:xfrm>
          <a:prstGeom prst="rect">
            <a:avLst/>
          </a:prstGeom>
          <a:noFill/>
        </p:spPr>
        <p:txBody>
          <a:bodyPr wrap="square" rtlCol="0">
            <a:spAutoFit/>
          </a:bodyPr>
          <a:lstStyle/>
          <a:p>
            <a:r>
              <a:rPr lang="zh-CN" altLang="en-US" sz="3200" dirty="0" smtClean="0">
                <a:latin typeface="楷体" pitchFamily="49" charset="-122"/>
                <a:ea typeface="楷体" pitchFamily="49" charset="-122"/>
              </a:rPr>
              <a:t>伯格斯回路：是在有缺陷的晶体中围绕缺陷区将原子逐个连接而成的封闭回路，简称柏氏回路</a:t>
            </a:r>
            <a:endParaRPr lang="zh-CN" altLang="en-US" sz="3200" dirty="0">
              <a:latin typeface="楷体" pitchFamily="49" charset="-122"/>
              <a:ea typeface="楷体" pitchFamily="49" charset="-122"/>
            </a:endParaRPr>
          </a:p>
        </p:txBody>
      </p:sp>
      <p:pic>
        <p:nvPicPr>
          <p:cNvPr id="6" name="图片 5"/>
          <p:cNvPicPr/>
          <p:nvPr/>
        </p:nvPicPr>
        <p:blipFill>
          <a:blip r:embed="rId2"/>
          <a:srcRect/>
          <a:stretch>
            <a:fillRect/>
          </a:stretch>
        </p:blipFill>
        <p:spPr bwMode="auto">
          <a:xfrm>
            <a:off x="5072066" y="2071678"/>
            <a:ext cx="3490917" cy="4143404"/>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571480"/>
            <a:ext cx="8001056" cy="5016758"/>
          </a:xfrm>
          <a:prstGeom prst="rect">
            <a:avLst/>
          </a:prstGeom>
          <a:noFill/>
        </p:spPr>
        <p:txBody>
          <a:bodyPr wrap="square" rtlCol="0">
            <a:spAutoFit/>
          </a:bodyPr>
          <a:lstStyle/>
          <a:p>
            <a:r>
              <a:rPr lang="zh-CN" altLang="en-US" sz="3200" dirty="0" smtClean="0">
                <a:latin typeface="楷体" pitchFamily="49" charset="-122"/>
                <a:ea typeface="楷体" pitchFamily="49" charset="-122"/>
              </a:rPr>
              <a:t>为了判断柏氏回路中包含的缺陷，是点缺陷还是位错，只需在无缺陷的完整晶体中按照同样的顺序将原子逐个连接，如果能得到一个封闭的回路，那么原来的柏氏回路中包含的缺陷是点缺陷，如果在完整的晶体中对应回路不封闭（起点与重点不重合），则原柏氏回路中包含的缺陷是位错。这时候为了使回路封闭，还需要增加一个向量</a:t>
            </a:r>
            <a:r>
              <a:rPr lang="en-US" sz="3200" b="1" dirty="0" smtClean="0">
                <a:latin typeface="楷体" pitchFamily="49" charset="-122"/>
                <a:ea typeface="楷体" pitchFamily="49" charset="-122"/>
              </a:rPr>
              <a:t>b</a:t>
            </a:r>
            <a:r>
              <a:rPr lang="zh-CN" altLang="en-US" sz="3200" b="1" dirty="0" smtClean="0">
                <a:latin typeface="楷体" pitchFamily="49" charset="-122"/>
                <a:ea typeface="楷体" pitchFamily="49" charset="-122"/>
              </a:rPr>
              <a:t>，</a:t>
            </a:r>
            <a:r>
              <a:rPr lang="en-US" sz="3200" b="1" dirty="0" smtClean="0">
                <a:latin typeface="楷体" pitchFamily="49" charset="-122"/>
                <a:ea typeface="楷体" pitchFamily="49" charset="-122"/>
              </a:rPr>
              <a:t>b</a:t>
            </a:r>
            <a:r>
              <a:rPr lang="zh-CN" altLang="en-US" sz="3200" dirty="0" smtClean="0">
                <a:latin typeface="楷体" pitchFamily="49" charset="-122"/>
                <a:ea typeface="楷体" pitchFamily="49" charset="-122"/>
              </a:rPr>
              <a:t>便称为位错的柏格斯矢量或称为柏氏矢量。</a:t>
            </a:r>
          </a:p>
          <a:p>
            <a:endParaRPr lang="zh-CN" altLang="en-US" sz="3200" dirty="0">
              <a:latin typeface="楷体" pitchFamily="49" charset="-122"/>
              <a:ea typeface="楷体" pitchFamily="49"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14290"/>
            <a:ext cx="5643602" cy="584775"/>
          </a:xfrm>
          <a:prstGeom prst="rect">
            <a:avLst/>
          </a:prstGeom>
          <a:noFill/>
        </p:spPr>
        <p:txBody>
          <a:bodyPr wrap="square" rtlCol="0">
            <a:spAutoFit/>
          </a:bodyPr>
          <a:lstStyle/>
          <a:p>
            <a:r>
              <a:rPr lang="zh-CN" altLang="en-US" sz="3200" b="1" dirty="0" smtClean="0">
                <a:latin typeface="楷体" pitchFamily="49" charset="-122"/>
                <a:ea typeface="楷体" pitchFamily="49" charset="-122"/>
              </a:rPr>
              <a:t>柏氏矢量的物理意义</a:t>
            </a:r>
            <a:endParaRPr lang="zh-CN" altLang="en-US" sz="3200" b="1"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642910" y="1214422"/>
            <a:ext cx="7215238" cy="4357718"/>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85728"/>
            <a:ext cx="8072494" cy="1200329"/>
          </a:xfrm>
          <a:prstGeom prst="rect">
            <a:avLst/>
          </a:prstGeom>
          <a:noFill/>
        </p:spPr>
        <p:txBody>
          <a:bodyPr wrap="square" rtlCol="0">
            <a:spAutoFit/>
          </a:bodyPr>
          <a:lstStyle/>
          <a:p>
            <a:r>
              <a:rPr lang="zh-CN" altLang="en-US" sz="3600" b="1" dirty="0" smtClean="0">
                <a:latin typeface="楷体" pitchFamily="49" charset="-122"/>
                <a:ea typeface="楷体" pitchFamily="49" charset="-122"/>
              </a:rPr>
              <a:t>柏氏矢量与位错的表征</a:t>
            </a:r>
          </a:p>
          <a:p>
            <a:endParaRPr lang="zh-CN" altLang="en-US" sz="3600" b="1" dirty="0">
              <a:latin typeface="楷体" pitchFamily="49" charset="-122"/>
              <a:ea typeface="楷体" pitchFamily="49" charset="-122"/>
            </a:endParaRPr>
          </a:p>
        </p:txBody>
      </p:sp>
      <p:sp>
        <p:nvSpPr>
          <p:cNvPr id="5" name="TextBox 4"/>
          <p:cNvSpPr txBox="1"/>
          <p:nvPr/>
        </p:nvSpPr>
        <p:spPr>
          <a:xfrm>
            <a:off x="428596" y="1500174"/>
            <a:ext cx="7500990" cy="3416320"/>
          </a:xfrm>
          <a:prstGeom prst="rect">
            <a:avLst/>
          </a:prstGeom>
          <a:noFill/>
        </p:spPr>
        <p:txBody>
          <a:bodyPr wrap="square" rtlCol="0">
            <a:spAutoFit/>
          </a:bodyPr>
          <a:lstStyle/>
          <a:p>
            <a:r>
              <a:rPr lang="zh-CN" altLang="en-US" sz="3600" dirty="0" smtClean="0">
                <a:latin typeface="楷体" pitchFamily="49" charset="-122"/>
                <a:ea typeface="楷体" pitchFamily="49" charset="-122"/>
              </a:rPr>
              <a:t>对可滑移的位错，</a:t>
            </a:r>
            <a:r>
              <a:rPr lang="en-US" sz="3600" b="1" dirty="0" smtClean="0">
                <a:latin typeface="楷体" pitchFamily="49" charset="-122"/>
                <a:ea typeface="楷体" pitchFamily="49" charset="-122"/>
              </a:rPr>
              <a:t>b</a:t>
            </a:r>
            <a:r>
              <a:rPr lang="zh-CN" altLang="en-US" sz="3600" dirty="0" smtClean="0">
                <a:latin typeface="楷体" pitchFamily="49" charset="-122"/>
                <a:ea typeface="楷体" pitchFamily="49" charset="-122"/>
              </a:rPr>
              <a:t>总是平行于滑移方向。因此，当</a:t>
            </a:r>
            <a:r>
              <a:rPr lang="en-US" sz="3600" b="1" dirty="0" smtClean="0">
                <a:latin typeface="楷体" pitchFamily="49" charset="-122"/>
                <a:ea typeface="楷体" pitchFamily="49" charset="-122"/>
              </a:rPr>
              <a:t>b</a:t>
            </a:r>
            <a:r>
              <a:rPr lang="zh-CN" altLang="en-US" sz="3600" dirty="0" smtClean="0">
                <a:latin typeface="楷体" pitchFamily="49" charset="-122"/>
                <a:ea typeface="楷体" pitchFamily="49" charset="-122"/>
              </a:rPr>
              <a:t>垂直于位错线时，位错是刃型的，当</a:t>
            </a:r>
            <a:r>
              <a:rPr lang="en-US" sz="3600" b="1" dirty="0" smtClean="0">
                <a:latin typeface="楷体" pitchFamily="49" charset="-122"/>
                <a:ea typeface="楷体" pitchFamily="49" charset="-122"/>
              </a:rPr>
              <a:t>b</a:t>
            </a:r>
            <a:r>
              <a:rPr lang="zh-CN" altLang="en-US" sz="3600" dirty="0" smtClean="0">
                <a:latin typeface="楷体" pitchFamily="49" charset="-122"/>
                <a:ea typeface="楷体" pitchFamily="49" charset="-122"/>
              </a:rPr>
              <a:t>平行于位错线时，位错是螺型的；当</a:t>
            </a:r>
            <a:r>
              <a:rPr lang="en-US" sz="3600" b="1" dirty="0" smtClean="0">
                <a:latin typeface="楷体" pitchFamily="49" charset="-122"/>
                <a:ea typeface="楷体" pitchFamily="49" charset="-122"/>
              </a:rPr>
              <a:t>b</a:t>
            </a:r>
            <a:r>
              <a:rPr lang="zh-CN" altLang="en-US" sz="3600" dirty="0" smtClean="0">
                <a:latin typeface="楷体" pitchFamily="49" charset="-122"/>
                <a:ea typeface="楷体" pitchFamily="49" charset="-122"/>
              </a:rPr>
              <a:t>与位错线成任意角度时，位错是混合型的。</a:t>
            </a:r>
          </a:p>
          <a:p>
            <a:endParaRPr lang="zh-CN" altLang="en-US" sz="3600" dirty="0">
              <a:latin typeface="楷体" pitchFamily="49" charset="-122"/>
              <a:ea typeface="楷体" pitchFamily="49"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642910" y="714356"/>
            <a:ext cx="7572428" cy="5500726"/>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28596" y="642918"/>
            <a:ext cx="8215370" cy="5262979"/>
          </a:xfrm>
          <a:prstGeom prst="rect">
            <a:avLst/>
          </a:prstGeom>
          <a:noFill/>
        </p:spPr>
        <p:txBody>
          <a:bodyPr wrap="square" rtlCol="0">
            <a:spAutoFit/>
          </a:bodyPr>
          <a:lstStyle/>
          <a:p>
            <a:r>
              <a:rPr lang="zh-CN" altLang="en-US" sz="2800" dirty="0" smtClean="0">
                <a:latin typeface="楷体" pitchFamily="49" charset="-122"/>
                <a:ea typeface="楷体" pitchFamily="49" charset="-122"/>
              </a:rPr>
              <a:t>注意：位错线和柏氏矢量的方向的正方向并无特殊的意义，因而可以任意选定，但是为了表示位错的性质（正、负刃型或左、右螺型），就要符合以上两条规定，因而对于给定的位错，</a:t>
            </a:r>
            <a:r>
              <a:rPr lang="en-US" sz="2800" b="1" dirty="0" smtClean="0">
                <a:latin typeface="楷体" pitchFamily="49" charset="-122"/>
                <a:ea typeface="楷体" pitchFamily="49" charset="-122"/>
              </a:rPr>
              <a:t>l</a:t>
            </a:r>
            <a:r>
              <a:rPr lang="zh-CN" altLang="en-US" sz="2800" dirty="0" smtClean="0">
                <a:latin typeface="楷体" pitchFamily="49" charset="-122"/>
                <a:ea typeface="楷体" pitchFamily="49" charset="-122"/>
              </a:rPr>
              <a:t>和</a:t>
            </a:r>
            <a:r>
              <a:rPr lang="en-US" sz="2800" b="1" dirty="0" smtClean="0">
                <a:latin typeface="楷体" pitchFamily="49" charset="-122"/>
                <a:ea typeface="楷体" pitchFamily="49" charset="-122"/>
              </a:rPr>
              <a:t>b</a:t>
            </a:r>
            <a:r>
              <a:rPr lang="zh-CN" altLang="en-US" sz="2800" dirty="0" smtClean="0">
                <a:latin typeface="楷体" pitchFamily="49" charset="-122"/>
                <a:ea typeface="楷体" pitchFamily="49" charset="-122"/>
              </a:rPr>
              <a:t>的正向不能同时任意选择。我们只能任意选择其中的一个，然后根据位错的性质和上述规定决定另一个矢量的正向。</a:t>
            </a:r>
          </a:p>
          <a:p>
            <a:r>
              <a:rPr lang="zh-CN" altLang="en-US" sz="2800" dirty="0" smtClean="0">
                <a:latin typeface="楷体" pitchFamily="49" charset="-122"/>
                <a:ea typeface="楷体" pitchFamily="49" charset="-122"/>
              </a:rPr>
              <a:t>在未标箭头的情形下，正向就按照拉丁字母的顺序（例如</a:t>
            </a:r>
            <a:r>
              <a:rPr lang="en-US" sz="2800" dirty="0" smtClean="0">
                <a:latin typeface="楷体" pitchFamily="49" charset="-122"/>
                <a:ea typeface="楷体" pitchFamily="49" charset="-122"/>
              </a:rPr>
              <a:t> AB</a:t>
            </a:r>
            <a:r>
              <a:rPr lang="zh-CN" altLang="en-US" sz="2800" dirty="0" smtClean="0">
                <a:latin typeface="楷体" pitchFamily="49" charset="-122"/>
                <a:ea typeface="楷体" pitchFamily="49" charset="-122"/>
              </a:rPr>
              <a:t>位错的正向就是从</a:t>
            </a:r>
            <a:r>
              <a:rPr lang="en-US" sz="2800" dirty="0" smtClean="0">
                <a:latin typeface="楷体" pitchFamily="49" charset="-122"/>
                <a:ea typeface="楷体" pitchFamily="49" charset="-122"/>
              </a:rPr>
              <a:t>A</a:t>
            </a:r>
            <a:r>
              <a:rPr lang="zh-CN" altLang="en-US" sz="2800" dirty="0" smtClean="0">
                <a:latin typeface="楷体" pitchFamily="49" charset="-122"/>
                <a:ea typeface="楷体" pitchFamily="49" charset="-122"/>
              </a:rPr>
              <a:t>到</a:t>
            </a:r>
            <a:r>
              <a:rPr lang="en-US" sz="2800" dirty="0" smtClean="0">
                <a:latin typeface="楷体" pitchFamily="49" charset="-122"/>
                <a:ea typeface="楷体" pitchFamily="49" charset="-122"/>
              </a:rPr>
              <a:t>B</a:t>
            </a:r>
            <a:r>
              <a:rPr lang="zh-CN" altLang="en-US" sz="2800" dirty="0" smtClean="0">
                <a:latin typeface="楷体" pitchFamily="49" charset="-122"/>
                <a:ea typeface="楷体" pitchFamily="49" charset="-122"/>
              </a:rPr>
              <a:t>）。显然，将</a:t>
            </a:r>
            <a:r>
              <a:rPr lang="en-US" sz="2800" b="1" dirty="0" smtClean="0">
                <a:latin typeface="楷体" pitchFamily="49" charset="-122"/>
                <a:ea typeface="楷体" pitchFamily="49" charset="-122"/>
              </a:rPr>
              <a:t>l</a:t>
            </a:r>
            <a:r>
              <a:rPr lang="zh-CN" altLang="en-US" sz="2800" dirty="0" smtClean="0">
                <a:latin typeface="楷体" pitchFamily="49" charset="-122"/>
                <a:ea typeface="楷体" pitchFamily="49" charset="-122"/>
              </a:rPr>
              <a:t>和</a:t>
            </a:r>
            <a:r>
              <a:rPr lang="en-US" sz="2800" b="1" dirty="0" smtClean="0">
                <a:latin typeface="楷体" pitchFamily="49" charset="-122"/>
                <a:ea typeface="楷体" pitchFamily="49" charset="-122"/>
              </a:rPr>
              <a:t>b</a:t>
            </a:r>
            <a:r>
              <a:rPr lang="zh-CN" altLang="en-US" sz="2800" dirty="0" smtClean="0">
                <a:latin typeface="楷体" pitchFamily="49" charset="-122"/>
                <a:ea typeface="楷体" pitchFamily="49" charset="-122"/>
              </a:rPr>
              <a:t>同时反向并不影响位错的性质。</a:t>
            </a:r>
          </a:p>
          <a:p>
            <a:r>
              <a:rPr lang="en-US" sz="2800" b="1" dirty="0" smtClean="0">
                <a:latin typeface="楷体" pitchFamily="49" charset="-122"/>
                <a:ea typeface="楷体" pitchFamily="49" charset="-122"/>
              </a:rPr>
              <a:t> </a:t>
            </a:r>
            <a:endParaRPr lang="zh-CN" altLang="en-US" sz="2800" dirty="0" smtClean="0">
              <a:latin typeface="楷体" pitchFamily="49" charset="-122"/>
              <a:ea typeface="楷体" pitchFamily="49" charset="-122"/>
            </a:endParaRPr>
          </a:p>
          <a:p>
            <a:endParaRPr lang="zh-CN" altLang="en-US" sz="2800" dirty="0">
              <a:latin typeface="楷体" pitchFamily="49" charset="-122"/>
              <a:ea typeface="楷体" pitchFamily="49"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285728"/>
            <a:ext cx="7500990" cy="1077218"/>
          </a:xfrm>
          <a:prstGeom prst="rect">
            <a:avLst/>
          </a:prstGeom>
          <a:noFill/>
        </p:spPr>
        <p:txBody>
          <a:bodyPr wrap="square" rtlCol="0">
            <a:spAutoFit/>
          </a:bodyPr>
          <a:lstStyle/>
          <a:p>
            <a:r>
              <a:rPr lang="zh-CN" altLang="en-US" sz="3200" b="1" dirty="0" smtClean="0">
                <a:latin typeface="楷体" pitchFamily="49" charset="-122"/>
                <a:ea typeface="楷体" pitchFamily="49" charset="-122"/>
              </a:rPr>
              <a:t>柏氏矢量的守恒性</a:t>
            </a:r>
            <a:endParaRPr lang="zh-CN" altLang="en-US" sz="3200" dirty="0" smtClean="0">
              <a:latin typeface="楷体" pitchFamily="49" charset="-122"/>
              <a:ea typeface="楷体" pitchFamily="49" charset="-122"/>
            </a:endParaRPr>
          </a:p>
          <a:p>
            <a:endParaRPr lang="zh-CN" altLang="en-US" sz="3200"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428596" y="1285860"/>
            <a:ext cx="7572428" cy="2714644"/>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7500990" cy="1323439"/>
          </a:xfrm>
          <a:prstGeom prst="rect">
            <a:avLst/>
          </a:prstGeom>
          <a:noFill/>
        </p:spPr>
        <p:txBody>
          <a:bodyPr wrap="square" rtlCol="0">
            <a:spAutoFit/>
          </a:bodyPr>
          <a:lstStyle/>
          <a:p>
            <a:r>
              <a:rPr lang="zh-CN" altLang="en-US" sz="4000" b="1" dirty="0" smtClean="0">
                <a:latin typeface="楷体" pitchFamily="49" charset="-122"/>
                <a:ea typeface="楷体" pitchFamily="49" charset="-122"/>
              </a:rPr>
              <a:t>位错的运动</a:t>
            </a:r>
            <a:endParaRPr lang="zh-CN" altLang="en-US" sz="4000" dirty="0" smtClean="0">
              <a:latin typeface="楷体" pitchFamily="49" charset="-122"/>
              <a:ea typeface="楷体" pitchFamily="49" charset="-122"/>
            </a:endParaRPr>
          </a:p>
          <a:p>
            <a:endParaRPr lang="zh-CN" altLang="en-US" sz="4000" dirty="0">
              <a:latin typeface="楷体" pitchFamily="49" charset="-122"/>
              <a:ea typeface="楷体" pitchFamily="49" charset="-122"/>
            </a:endParaRPr>
          </a:p>
        </p:txBody>
      </p:sp>
      <p:sp>
        <p:nvSpPr>
          <p:cNvPr id="5" name="TextBox 4"/>
          <p:cNvSpPr txBox="1"/>
          <p:nvPr/>
        </p:nvSpPr>
        <p:spPr>
          <a:xfrm>
            <a:off x="285720" y="1000108"/>
            <a:ext cx="8143932" cy="5324535"/>
          </a:xfrm>
          <a:prstGeom prst="rect">
            <a:avLst/>
          </a:prstGeom>
          <a:noFill/>
        </p:spPr>
        <p:txBody>
          <a:bodyPr wrap="square" rtlCol="0">
            <a:spAutoFit/>
          </a:bodyPr>
          <a:lstStyle/>
          <a:p>
            <a:r>
              <a:rPr lang="zh-CN" altLang="en-US" sz="2000" b="1" dirty="0" smtClean="0">
                <a:latin typeface="楷体" pitchFamily="49" charset="-122"/>
                <a:ea typeface="楷体" pitchFamily="49" charset="-122"/>
              </a:rPr>
              <a:t>刃型位错的运动</a:t>
            </a:r>
            <a:r>
              <a:rPr lang="en-US" sz="2000" b="1" dirty="0" smtClean="0">
                <a:latin typeface="楷体" pitchFamily="49" charset="-122"/>
                <a:ea typeface="楷体" pitchFamily="49" charset="-122"/>
              </a:rPr>
              <a:t>---</a:t>
            </a:r>
            <a:r>
              <a:rPr lang="zh-CN" altLang="en-US" sz="2000" b="1" dirty="0" smtClean="0">
                <a:latin typeface="楷体" pitchFamily="49" charset="-122"/>
                <a:ea typeface="楷体" pitchFamily="49" charset="-122"/>
              </a:rPr>
              <a:t>滑移和攀移</a:t>
            </a:r>
          </a:p>
          <a:p>
            <a:r>
              <a:rPr lang="zh-CN" altLang="en-US" sz="2000" b="1" dirty="0" smtClean="0">
                <a:latin typeface="楷体" pitchFamily="49" charset="-122"/>
                <a:ea typeface="楷体" pitchFamily="49" charset="-122"/>
              </a:rPr>
              <a:t>滑移：位错的滑移就是它在滑移面上的运动，也就是局部滑移区的扩大或缩小。位错的运动面就是滑移面</a:t>
            </a:r>
            <a:r>
              <a:rPr lang="en-US" sz="2000" b="1" dirty="0" err="1" smtClean="0">
                <a:latin typeface="楷体" pitchFamily="49" charset="-122"/>
                <a:ea typeface="楷体" pitchFamily="49" charset="-122"/>
              </a:rPr>
              <a:t>l×b</a:t>
            </a:r>
            <a:r>
              <a:rPr lang="zh-CN" altLang="en-US" sz="2000" b="1" dirty="0" smtClean="0">
                <a:latin typeface="楷体" pitchFamily="49" charset="-122"/>
                <a:ea typeface="楷体" pitchFamily="49" charset="-122"/>
              </a:rPr>
              <a:t>。位错线的运动方向</a:t>
            </a:r>
            <a:r>
              <a:rPr lang="en-US" sz="2000" b="1" dirty="0" smtClean="0">
                <a:latin typeface="楷体" pitchFamily="49" charset="-122"/>
                <a:ea typeface="楷体" pitchFamily="49" charset="-122"/>
              </a:rPr>
              <a:t>v</a:t>
            </a:r>
            <a:r>
              <a:rPr lang="zh-CN" altLang="en-US" sz="2000" b="1" dirty="0" smtClean="0">
                <a:latin typeface="楷体" pitchFamily="49" charset="-122"/>
                <a:ea typeface="楷体" pitchFamily="49" charset="-122"/>
              </a:rPr>
              <a:t>就是滑移方向，因而</a:t>
            </a:r>
            <a:r>
              <a:rPr lang="en-US" sz="2000" b="1" dirty="0" smtClean="0">
                <a:latin typeface="楷体" pitchFamily="49" charset="-122"/>
                <a:ea typeface="楷体" pitchFamily="49" charset="-122"/>
              </a:rPr>
              <a:t>v</a:t>
            </a:r>
            <a:r>
              <a:rPr lang="zh-CN" altLang="en-US" sz="2000" b="1" dirty="0" smtClean="0">
                <a:latin typeface="楷体" pitchFamily="49" charset="-122"/>
                <a:ea typeface="楷体" pitchFamily="49" charset="-122"/>
              </a:rPr>
              <a:t>与位错线垂直（</a:t>
            </a:r>
            <a:r>
              <a:rPr lang="en-US" sz="2000" b="1" dirty="0" smtClean="0">
                <a:latin typeface="楷体" pitchFamily="49" charset="-122"/>
                <a:ea typeface="楷体" pitchFamily="49" charset="-122"/>
              </a:rPr>
              <a:t>v//</a:t>
            </a:r>
            <a:r>
              <a:rPr lang="en-US" sz="2000" b="1" dirty="0" err="1" smtClean="0">
                <a:latin typeface="楷体" pitchFamily="49" charset="-122"/>
                <a:ea typeface="楷体" pitchFamily="49" charset="-122"/>
              </a:rPr>
              <a:t>b,v</a:t>
            </a:r>
            <a:r>
              <a:rPr lang="zh-CN" altLang="en-US" sz="2000" b="1" dirty="0" smtClean="0">
                <a:latin typeface="楷体" pitchFamily="49" charset="-122"/>
                <a:ea typeface="楷体" pitchFamily="49" charset="-122"/>
              </a:rPr>
              <a:t>⊥</a:t>
            </a:r>
            <a:r>
              <a:rPr lang="en-US" sz="2000" b="1" dirty="0" smtClean="0">
                <a:latin typeface="楷体" pitchFamily="49" charset="-122"/>
                <a:ea typeface="楷体" pitchFamily="49" charset="-122"/>
              </a:rPr>
              <a:t>l</a:t>
            </a:r>
            <a:r>
              <a:rPr lang="zh-CN" altLang="en-US" sz="2000" b="1" dirty="0" smtClean="0">
                <a:latin typeface="楷体" pitchFamily="49" charset="-122"/>
                <a:ea typeface="楷体" pitchFamily="49" charset="-122"/>
              </a:rPr>
              <a:t>）</a:t>
            </a:r>
          </a:p>
          <a:p>
            <a:r>
              <a:rPr lang="zh-CN" altLang="en-US" sz="2000" b="1" dirty="0" smtClean="0">
                <a:latin typeface="楷体" pitchFamily="49" charset="-122"/>
                <a:ea typeface="楷体" pitchFamily="49" charset="-122"/>
              </a:rPr>
              <a:t>攀移：所谓攀移就是位错线上的原子扩散到晶体中的其他缺陷区（如空位、晶界等），从而导致半原子面的缩小，位错线盐滑移面法线方向上升；或者反过来，晶体点阵上的原子扩散到位错线的下方，从而导致半原子面的扩大，位错线沿滑移面法线方向下降。我们将这种位错线沿滑移面法线方向的运动成为攀移。伴随着半原子面缩小的攀移成为正攀移，半原子面扩大的攀移叫负攀移。由于攀移伴随着半原子面的缩小或扩大，即半原子面上原子数不守恒，故攀移也成为非守恒运动（或非保守运动）。而滑移则成为守恒运动（保守运动）。</a:t>
            </a:r>
          </a:p>
          <a:p>
            <a:r>
              <a:rPr lang="en-US" sz="2000" b="1" dirty="0" err="1" smtClean="0">
                <a:latin typeface="楷体" pitchFamily="49" charset="-122"/>
                <a:ea typeface="楷体" pitchFamily="49" charset="-122"/>
              </a:rPr>
              <a:t>l×v</a:t>
            </a:r>
            <a:r>
              <a:rPr lang="zh-CN" altLang="en-US" sz="2000" b="1" dirty="0" smtClean="0">
                <a:latin typeface="楷体" pitchFamily="49" charset="-122"/>
                <a:ea typeface="楷体" pitchFamily="49" charset="-122"/>
              </a:rPr>
              <a:t>规则：</a:t>
            </a:r>
          </a:p>
          <a:p>
            <a:r>
              <a:rPr lang="zh-CN" altLang="en-US" sz="2000" b="1" dirty="0" smtClean="0">
                <a:latin typeface="楷体" pitchFamily="49" charset="-122"/>
                <a:ea typeface="楷体" pitchFamily="49" charset="-122"/>
              </a:rPr>
              <a:t>当柏氏矢量为</a:t>
            </a:r>
            <a:r>
              <a:rPr lang="en-US" sz="2000" b="1" dirty="0" smtClean="0">
                <a:latin typeface="楷体" pitchFamily="49" charset="-122"/>
                <a:ea typeface="楷体" pitchFamily="49" charset="-122"/>
              </a:rPr>
              <a:t>b</a:t>
            </a:r>
            <a:r>
              <a:rPr lang="zh-CN" altLang="en-US" sz="2000" b="1" dirty="0" smtClean="0">
                <a:latin typeface="楷体" pitchFamily="49" charset="-122"/>
                <a:ea typeface="楷体" pitchFamily="49" charset="-122"/>
              </a:rPr>
              <a:t>的位错</a:t>
            </a:r>
            <a:r>
              <a:rPr lang="en-US" sz="2000" b="1" dirty="0" smtClean="0">
                <a:latin typeface="楷体" pitchFamily="49" charset="-122"/>
                <a:ea typeface="楷体" pitchFamily="49" charset="-122"/>
              </a:rPr>
              <a:t>l</a:t>
            </a:r>
            <a:r>
              <a:rPr lang="zh-CN" altLang="en-US" sz="2000" b="1" dirty="0" smtClean="0">
                <a:latin typeface="楷体" pitchFamily="49" charset="-122"/>
                <a:ea typeface="楷体" pitchFamily="49" charset="-122"/>
              </a:rPr>
              <a:t>沿着</a:t>
            </a:r>
            <a:r>
              <a:rPr lang="en-US" sz="2000" b="1" dirty="0" smtClean="0">
                <a:latin typeface="楷体" pitchFamily="49" charset="-122"/>
                <a:ea typeface="楷体" pitchFamily="49" charset="-122"/>
              </a:rPr>
              <a:t>v</a:t>
            </a:r>
            <a:r>
              <a:rPr lang="zh-CN" altLang="en-US" sz="2000" b="1" dirty="0" smtClean="0">
                <a:latin typeface="楷体" pitchFamily="49" charset="-122"/>
                <a:ea typeface="楷体" pitchFamily="49" charset="-122"/>
              </a:rPr>
              <a:t>方向运动时，以位错运动面为分界面，</a:t>
            </a:r>
            <a:r>
              <a:rPr lang="en-US" sz="2000" b="1" dirty="0" err="1" smtClean="0">
                <a:latin typeface="楷体" pitchFamily="49" charset="-122"/>
                <a:ea typeface="楷体" pitchFamily="49" charset="-122"/>
              </a:rPr>
              <a:t>l×v</a:t>
            </a:r>
            <a:r>
              <a:rPr lang="zh-CN" altLang="en-US" sz="2000" b="1" dirty="0" smtClean="0">
                <a:latin typeface="楷体" pitchFamily="49" charset="-122"/>
                <a:ea typeface="楷体" pitchFamily="49" charset="-122"/>
              </a:rPr>
              <a:t>所指向的那部分晶体必沿着</a:t>
            </a:r>
            <a:r>
              <a:rPr lang="en-US" sz="2000" b="1" dirty="0" smtClean="0">
                <a:latin typeface="楷体" pitchFamily="49" charset="-122"/>
                <a:ea typeface="楷体" pitchFamily="49" charset="-122"/>
              </a:rPr>
              <a:t>b</a:t>
            </a:r>
            <a:r>
              <a:rPr lang="zh-CN" altLang="en-US" sz="2000" b="1" dirty="0" smtClean="0">
                <a:latin typeface="楷体" pitchFamily="49" charset="-122"/>
                <a:ea typeface="楷体" pitchFamily="49" charset="-122"/>
              </a:rPr>
              <a:t>的方向运动。</a:t>
            </a:r>
          </a:p>
          <a:p>
            <a:r>
              <a:rPr lang="zh-CN" altLang="en-US" sz="2000" b="1" dirty="0" smtClean="0">
                <a:latin typeface="楷体" pitchFamily="49" charset="-122"/>
                <a:ea typeface="楷体" pitchFamily="49" charset="-122"/>
              </a:rPr>
              <a:t>它对刃型位错、螺型位错、以及混合位错的任意运动都适用。</a:t>
            </a:r>
          </a:p>
          <a:p>
            <a:endParaRPr lang="zh-CN" altLang="en-US" sz="2000" b="1" dirty="0">
              <a:latin typeface="楷体" pitchFamily="49" charset="-122"/>
              <a:ea typeface="楷体" pitchFamily="49"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0"/>
            <a:ext cx="8143932" cy="1077218"/>
          </a:xfrm>
          <a:prstGeom prst="rect">
            <a:avLst/>
          </a:prstGeom>
          <a:noFill/>
        </p:spPr>
        <p:txBody>
          <a:bodyPr wrap="square" rtlCol="0">
            <a:spAutoFit/>
          </a:bodyPr>
          <a:lstStyle/>
          <a:p>
            <a:r>
              <a:rPr lang="zh-CN" altLang="en-US" sz="3200" dirty="0" smtClean="0">
                <a:latin typeface="楷体" pitchFamily="49" charset="-122"/>
                <a:ea typeface="楷体" pitchFamily="49" charset="-122"/>
              </a:rPr>
              <a:t>螺型位错的运动：</a:t>
            </a:r>
          </a:p>
          <a:p>
            <a:endParaRPr lang="zh-CN" altLang="en-US" sz="3200" dirty="0">
              <a:latin typeface="楷体" pitchFamily="49" charset="-122"/>
              <a:ea typeface="楷体" pitchFamily="49" charset="-122"/>
            </a:endParaRPr>
          </a:p>
        </p:txBody>
      </p:sp>
      <p:sp>
        <p:nvSpPr>
          <p:cNvPr id="5" name="TextBox 4"/>
          <p:cNvSpPr txBox="1"/>
          <p:nvPr/>
        </p:nvSpPr>
        <p:spPr>
          <a:xfrm>
            <a:off x="357158" y="1142984"/>
            <a:ext cx="7929618" cy="4524315"/>
          </a:xfrm>
          <a:prstGeom prst="rect">
            <a:avLst/>
          </a:prstGeom>
          <a:noFill/>
        </p:spPr>
        <p:txBody>
          <a:bodyPr wrap="square" rtlCol="0">
            <a:spAutoFit/>
          </a:bodyPr>
          <a:lstStyle/>
          <a:p>
            <a:r>
              <a:rPr lang="zh-CN" altLang="en-US" sz="3600" dirty="0" smtClean="0">
                <a:latin typeface="楷体" pitchFamily="49" charset="-122"/>
                <a:ea typeface="楷体" pitchFamily="49" charset="-122"/>
              </a:rPr>
              <a:t>螺型位错只能滑移不能攀移。因为它没有附加的半原子面，不存在半原子面的扩大或者缩小。当然这不是说螺型位错上的原子不向晶体中的其他缺陷区扩散，也就不是说晶体中的原子不向螺型位错扩散。问题在于，扩散结果并不能改变螺型位错的位置。</a:t>
            </a:r>
          </a:p>
          <a:p>
            <a:endParaRPr lang="zh-CN" altLang="en-US" sz="3600" dirty="0">
              <a:latin typeface="楷体" pitchFamily="49" charset="-122"/>
              <a:ea typeface="楷体" pitchFamily="49"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928662" y="571480"/>
            <a:ext cx="7358114" cy="4714908"/>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14290"/>
            <a:ext cx="8072494" cy="584775"/>
          </a:xfrm>
          <a:prstGeom prst="rect">
            <a:avLst/>
          </a:prstGeom>
          <a:noFill/>
        </p:spPr>
        <p:txBody>
          <a:bodyPr wrap="square" rtlCol="0">
            <a:spAutoFit/>
          </a:bodyPr>
          <a:lstStyle/>
          <a:p>
            <a:r>
              <a:rPr lang="zh-CN" altLang="en-US" sz="3200" b="1" dirty="0" smtClean="0">
                <a:latin typeface="楷体" pitchFamily="49" charset="-122"/>
                <a:ea typeface="楷体" pitchFamily="49" charset="-122"/>
              </a:rPr>
              <a:t>混合位错的运动</a:t>
            </a:r>
            <a:endParaRPr lang="zh-CN" altLang="en-US" sz="3200" b="1" dirty="0">
              <a:latin typeface="楷体" pitchFamily="49" charset="-122"/>
              <a:ea typeface="楷体" pitchFamily="49" charset="-122"/>
            </a:endParaRPr>
          </a:p>
        </p:txBody>
      </p:sp>
      <p:sp>
        <p:nvSpPr>
          <p:cNvPr id="5" name="TextBox 4"/>
          <p:cNvSpPr txBox="1"/>
          <p:nvPr/>
        </p:nvSpPr>
        <p:spPr>
          <a:xfrm>
            <a:off x="285720" y="856357"/>
            <a:ext cx="8001056" cy="5016758"/>
          </a:xfrm>
          <a:prstGeom prst="rect">
            <a:avLst/>
          </a:prstGeom>
          <a:noFill/>
        </p:spPr>
        <p:txBody>
          <a:bodyPr wrap="square" rtlCol="0">
            <a:spAutoFit/>
          </a:bodyPr>
          <a:lstStyle/>
          <a:p>
            <a:r>
              <a:rPr lang="zh-CN" altLang="en-US" sz="3200" dirty="0" smtClean="0">
                <a:latin typeface="楷体" pitchFamily="49" charset="-122"/>
                <a:ea typeface="楷体" pitchFamily="49" charset="-122"/>
              </a:rPr>
              <a:t>混合位错也有两种运动方式：即守恒运动和非守恒运动。前者就是位错在滑移面（</a:t>
            </a:r>
            <a:r>
              <a:rPr lang="en-US" sz="3200" dirty="0" err="1" smtClean="0">
                <a:latin typeface="楷体" pitchFamily="49" charset="-122"/>
                <a:ea typeface="楷体" pitchFamily="49" charset="-122"/>
              </a:rPr>
              <a:t>l×l</a:t>
            </a:r>
            <a:r>
              <a:rPr lang="zh-CN" altLang="en-US" sz="3200" dirty="0" smtClean="0">
                <a:latin typeface="楷体" pitchFamily="49" charset="-122"/>
                <a:ea typeface="楷体" pitchFamily="49" charset="-122"/>
              </a:rPr>
              <a:t>）上滑移，后者是位错线脱离滑移面的运动。但不是纯粹的攀移，而是由它的刃型分量的攀移和螺型分量的滑移合成运动。</a:t>
            </a:r>
          </a:p>
          <a:p>
            <a:r>
              <a:rPr lang="zh-CN" altLang="en-US" sz="3200" dirty="0" smtClean="0">
                <a:latin typeface="楷体" pitchFamily="49" charset="-122"/>
                <a:ea typeface="楷体" pitchFamily="49" charset="-122"/>
              </a:rPr>
              <a:t>注：不论位错是什么形状，也不论它的运动是守恒的还是非守恒的，位错线的运动方向总是与位错线垂直。位错线扫过整个运动面时运动面两遍的晶体的相对位移总是∣</a:t>
            </a:r>
            <a:r>
              <a:rPr lang="en-US" sz="3200" dirty="0" smtClean="0">
                <a:latin typeface="楷体" pitchFamily="49" charset="-122"/>
                <a:ea typeface="楷体" pitchFamily="49" charset="-122"/>
              </a:rPr>
              <a:t>b</a:t>
            </a:r>
            <a:r>
              <a:rPr lang="zh-CN" altLang="en-US" sz="3200" dirty="0" smtClean="0">
                <a:latin typeface="楷体" pitchFamily="49" charset="-122"/>
                <a:ea typeface="楷体" pitchFamily="49" charset="-122"/>
              </a:rPr>
              <a:t>∣。</a:t>
            </a:r>
          </a:p>
          <a:p>
            <a:endParaRPr lang="zh-CN" altLang="en-US" sz="3200" dirty="0">
              <a:latin typeface="楷体" pitchFamily="49" charset="-122"/>
              <a:ea typeface="楷体" pitchFamily="49"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642910" y="428604"/>
            <a:ext cx="8215370" cy="6000792"/>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642910" y="500042"/>
            <a:ext cx="8001056" cy="5786478"/>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1928794" y="357166"/>
            <a:ext cx="5214974" cy="5918200"/>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142852"/>
            <a:ext cx="6715172" cy="1200329"/>
          </a:xfrm>
          <a:prstGeom prst="rect">
            <a:avLst/>
          </a:prstGeom>
          <a:noFill/>
        </p:spPr>
        <p:txBody>
          <a:bodyPr wrap="square" rtlCol="0">
            <a:spAutoFit/>
          </a:bodyPr>
          <a:lstStyle/>
          <a:p>
            <a:r>
              <a:rPr lang="zh-CN" altLang="en-US" sz="3600" b="1" dirty="0" smtClean="0">
                <a:latin typeface="楷体" pitchFamily="49" charset="-122"/>
                <a:ea typeface="楷体" pitchFamily="49" charset="-122"/>
              </a:rPr>
              <a:t>位错密度和晶体的变形速率</a:t>
            </a:r>
          </a:p>
          <a:p>
            <a:endParaRPr lang="zh-CN" altLang="en-US" sz="3600" b="1" dirty="0">
              <a:latin typeface="楷体" pitchFamily="49" charset="-122"/>
              <a:ea typeface="楷体" pitchFamily="49" charset="-122"/>
            </a:endParaRPr>
          </a:p>
        </p:txBody>
      </p:sp>
      <p:sp>
        <p:nvSpPr>
          <p:cNvPr id="5" name="TextBox 4"/>
          <p:cNvSpPr txBox="1"/>
          <p:nvPr/>
        </p:nvSpPr>
        <p:spPr>
          <a:xfrm>
            <a:off x="214282" y="928670"/>
            <a:ext cx="7500990" cy="1569660"/>
          </a:xfrm>
          <a:prstGeom prst="rect">
            <a:avLst/>
          </a:prstGeom>
          <a:noFill/>
        </p:spPr>
        <p:txBody>
          <a:bodyPr wrap="square" rtlCol="0">
            <a:spAutoFit/>
          </a:bodyPr>
          <a:lstStyle/>
          <a:p>
            <a:r>
              <a:rPr lang="zh-CN" altLang="en-US" sz="3200" dirty="0" smtClean="0">
                <a:latin typeface="楷体" pitchFamily="49" charset="-122"/>
                <a:ea typeface="楷体" pitchFamily="49" charset="-122"/>
              </a:rPr>
              <a:t>位错密度定义：单位体积的晶体中位错线的总长度。</a:t>
            </a:r>
          </a:p>
          <a:p>
            <a:endParaRPr lang="zh-CN" altLang="en-US" sz="3200" dirty="0">
              <a:latin typeface="楷体" pitchFamily="49" charset="-122"/>
              <a:ea typeface="楷体" pitchFamily="49" charset="-122"/>
            </a:endParaRPr>
          </a:p>
        </p:txBody>
      </p:sp>
      <p:pic>
        <p:nvPicPr>
          <p:cNvPr id="6" name="图片 5"/>
          <p:cNvPicPr/>
          <p:nvPr/>
        </p:nvPicPr>
        <p:blipFill>
          <a:blip r:embed="rId2"/>
          <a:srcRect/>
          <a:stretch>
            <a:fillRect/>
          </a:stretch>
        </p:blipFill>
        <p:spPr bwMode="auto">
          <a:xfrm>
            <a:off x="285720" y="2214554"/>
            <a:ext cx="4615520" cy="1668155"/>
          </a:xfrm>
          <a:prstGeom prst="rect">
            <a:avLst/>
          </a:prstGeom>
          <a:noFill/>
          <a:ln w="9525">
            <a:noFill/>
            <a:miter lim="800000"/>
            <a:headEnd/>
            <a:tailEnd/>
          </a:ln>
        </p:spPr>
      </p:pic>
      <p:sp>
        <p:nvSpPr>
          <p:cNvPr id="7" name="TextBox 6"/>
          <p:cNvSpPr txBox="1"/>
          <p:nvPr/>
        </p:nvSpPr>
        <p:spPr>
          <a:xfrm>
            <a:off x="357158" y="4429132"/>
            <a:ext cx="8358246" cy="1077218"/>
          </a:xfrm>
          <a:prstGeom prst="rect">
            <a:avLst/>
          </a:prstGeom>
          <a:noFill/>
        </p:spPr>
        <p:txBody>
          <a:bodyPr wrap="square" rtlCol="0">
            <a:spAutoFit/>
          </a:bodyPr>
          <a:lstStyle/>
          <a:p>
            <a:r>
              <a:rPr lang="zh-CN" altLang="en-US" sz="3200" dirty="0" smtClean="0">
                <a:latin typeface="楷体" pitchFamily="49" charset="-122"/>
                <a:ea typeface="楷体" pitchFamily="49" charset="-122"/>
              </a:rPr>
              <a:t>位错密度和晶体的变形速率</a:t>
            </a:r>
            <a:r>
              <a:rPr lang="en-US" sz="3200" dirty="0" smtClean="0">
                <a:latin typeface="楷体" pitchFamily="49" charset="-122"/>
                <a:ea typeface="楷体" pitchFamily="49" charset="-122"/>
              </a:rPr>
              <a:t>P227-228</a:t>
            </a:r>
            <a:endParaRPr lang="zh-CN" altLang="en-US" sz="3200" dirty="0" smtClean="0">
              <a:latin typeface="楷体" pitchFamily="49" charset="-122"/>
              <a:ea typeface="楷体" pitchFamily="49" charset="-122"/>
            </a:endParaRPr>
          </a:p>
          <a:p>
            <a:endParaRPr lang="zh-CN" altLang="en-US" sz="3200" dirty="0">
              <a:latin typeface="楷体" pitchFamily="49" charset="-122"/>
              <a:ea typeface="楷体" pitchFamily="49" charset="-12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285728"/>
            <a:ext cx="7643866" cy="1200329"/>
          </a:xfrm>
          <a:prstGeom prst="rect">
            <a:avLst/>
          </a:prstGeom>
          <a:noFill/>
        </p:spPr>
        <p:txBody>
          <a:bodyPr wrap="square" rtlCol="0">
            <a:spAutoFit/>
          </a:bodyPr>
          <a:lstStyle/>
          <a:p>
            <a:r>
              <a:rPr lang="zh-CN" altLang="en-US" sz="3600" b="1" dirty="0" smtClean="0">
                <a:latin typeface="楷体" pitchFamily="49" charset="-122"/>
                <a:ea typeface="楷体" pitchFamily="49" charset="-122"/>
              </a:rPr>
              <a:t>位错密度与晶体的强度关系</a:t>
            </a:r>
          </a:p>
          <a:p>
            <a:endParaRPr lang="zh-CN" altLang="en-US" sz="3600" b="1"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642910" y="1285860"/>
            <a:ext cx="7786742" cy="4357718"/>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14290"/>
            <a:ext cx="8072494" cy="1077218"/>
          </a:xfrm>
          <a:prstGeom prst="rect">
            <a:avLst/>
          </a:prstGeom>
          <a:noFill/>
        </p:spPr>
        <p:txBody>
          <a:bodyPr wrap="square" rtlCol="0">
            <a:spAutoFit/>
          </a:bodyPr>
          <a:lstStyle/>
          <a:p>
            <a:r>
              <a:rPr lang="zh-CN" altLang="en-US" sz="3200" b="1" dirty="0" smtClean="0">
                <a:latin typeface="楷体" pitchFamily="49" charset="-122"/>
                <a:ea typeface="楷体" pitchFamily="49" charset="-122"/>
              </a:rPr>
              <a:t>位错的几何性质</a:t>
            </a:r>
          </a:p>
          <a:p>
            <a:endParaRPr lang="zh-CN" altLang="en-US" sz="3200" b="1"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500034" y="1142984"/>
            <a:ext cx="7643866" cy="3857652"/>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642910" y="928670"/>
            <a:ext cx="8001056" cy="4143404"/>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714348" y="357166"/>
            <a:ext cx="7929618" cy="3357586"/>
          </a:xfrm>
          <a:prstGeom prst="rect">
            <a:avLst/>
          </a:prstGeom>
          <a:noFill/>
          <a:ln w="9525">
            <a:noFill/>
            <a:miter lim="800000"/>
            <a:headEnd/>
            <a:tailEnd/>
          </a:ln>
        </p:spPr>
      </p:pic>
      <p:pic>
        <p:nvPicPr>
          <p:cNvPr id="5" name="图片 4"/>
          <p:cNvPicPr/>
          <p:nvPr/>
        </p:nvPicPr>
        <p:blipFill>
          <a:blip r:embed="rId3"/>
          <a:srcRect/>
          <a:stretch>
            <a:fillRect/>
          </a:stretch>
        </p:blipFill>
        <p:spPr bwMode="auto">
          <a:xfrm>
            <a:off x="642910" y="3714752"/>
            <a:ext cx="8001056" cy="2428892"/>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85729"/>
            <a:ext cx="8643998" cy="1200329"/>
          </a:xfrm>
          <a:prstGeom prst="rect">
            <a:avLst/>
          </a:prstGeom>
          <a:noFill/>
        </p:spPr>
        <p:txBody>
          <a:bodyPr wrap="square" rtlCol="0">
            <a:spAutoFit/>
          </a:bodyPr>
          <a:lstStyle/>
          <a:p>
            <a:r>
              <a:rPr lang="zh-CN" altLang="en-US" sz="3600" b="1" dirty="0" smtClean="0">
                <a:latin typeface="楷体" pitchFamily="49" charset="-122"/>
                <a:ea typeface="楷体" pitchFamily="49" charset="-122"/>
              </a:rPr>
              <a:t>固体弹性理论简介</a:t>
            </a:r>
          </a:p>
          <a:p>
            <a:endParaRPr lang="zh-CN" altLang="en-US" sz="3600" b="1"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857224" y="1357298"/>
            <a:ext cx="7286676" cy="4786346"/>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85728"/>
            <a:ext cx="6572296" cy="1200329"/>
          </a:xfrm>
          <a:prstGeom prst="rect">
            <a:avLst/>
          </a:prstGeom>
          <a:noFill/>
        </p:spPr>
        <p:txBody>
          <a:bodyPr wrap="square" rtlCol="0">
            <a:spAutoFit/>
          </a:bodyPr>
          <a:lstStyle/>
          <a:p>
            <a:r>
              <a:rPr lang="zh-CN" altLang="en-US" sz="3600" b="1" dirty="0" smtClean="0">
                <a:latin typeface="楷体" pitchFamily="49" charset="-122"/>
                <a:ea typeface="楷体" pitchFamily="49" charset="-122"/>
              </a:rPr>
              <a:t>在任意斜截面上的应力</a:t>
            </a:r>
          </a:p>
          <a:p>
            <a:endParaRPr lang="zh-CN" altLang="en-US" sz="3600" b="1"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928662" y="1357298"/>
            <a:ext cx="5572164" cy="4500594"/>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785786" y="357166"/>
            <a:ext cx="7215238" cy="5643602"/>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0100" y="1714488"/>
            <a:ext cx="6929486" cy="1754326"/>
          </a:xfrm>
          <a:prstGeom prst="rect">
            <a:avLst/>
          </a:prstGeom>
          <a:noFill/>
        </p:spPr>
        <p:txBody>
          <a:bodyPr wrap="square" rtlCol="0">
            <a:spAutoFit/>
          </a:bodyPr>
          <a:lstStyle/>
          <a:p>
            <a:r>
              <a:rPr lang="en-US" sz="3600" dirty="0" smtClean="0">
                <a:latin typeface="楷体" pitchFamily="49" charset="-122"/>
                <a:ea typeface="楷体" pitchFamily="49" charset="-122"/>
              </a:rPr>
              <a:t>P234-P241  </a:t>
            </a:r>
            <a:r>
              <a:rPr lang="zh-CN" altLang="en-US" sz="3600" dirty="0" smtClean="0">
                <a:latin typeface="楷体" pitchFamily="49" charset="-122"/>
                <a:ea typeface="楷体" pitchFamily="49" charset="-122"/>
              </a:rPr>
              <a:t>看书，熟悉书上的公式推导。</a:t>
            </a:r>
          </a:p>
          <a:p>
            <a:endParaRPr lang="zh-CN" altLang="en-US" sz="3600" dirty="0">
              <a:latin typeface="楷体" pitchFamily="49" charset="-122"/>
              <a:ea typeface="楷体" pitchFamily="49" charset="-122"/>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pPr algn="l"/>
            <a:r>
              <a:rPr lang="zh-CN" altLang="en-US" dirty="0" smtClean="0">
                <a:latin typeface="楷体" pitchFamily="49" charset="-122"/>
                <a:ea typeface="楷体" pitchFamily="49" charset="-122"/>
              </a:rPr>
              <a:t>位错应力场</a:t>
            </a:r>
            <a:r>
              <a:rPr lang="zh-CN" altLang="en-US" dirty="0" smtClean="0"/>
              <a:t/>
            </a:r>
            <a:br>
              <a:rPr lang="zh-CN" altLang="en-US" dirty="0" smtClean="0"/>
            </a:br>
            <a:endParaRPr lang="zh-CN" altLang="en-US" dirty="0"/>
          </a:p>
        </p:txBody>
      </p:sp>
      <p:pic>
        <p:nvPicPr>
          <p:cNvPr id="4" name="内容占位符 3"/>
          <p:cNvPicPr>
            <a:picLocks noGrp="1"/>
          </p:cNvPicPr>
          <p:nvPr>
            <p:ph idx="1"/>
          </p:nvPr>
        </p:nvPicPr>
        <p:blipFill>
          <a:blip r:embed="rId2"/>
          <a:srcRect/>
          <a:stretch>
            <a:fillRect/>
          </a:stretch>
        </p:blipFill>
        <p:spPr bwMode="auto">
          <a:xfrm>
            <a:off x="4929190" y="642918"/>
            <a:ext cx="3490921" cy="5143536"/>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357158" y="428604"/>
            <a:ext cx="7715304" cy="5572164"/>
          </a:xfrm>
          <a:prstGeom prst="rect">
            <a:avLst/>
          </a:prstGeom>
          <a:noFill/>
          <a:ln w="9525">
            <a:no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785786" y="285728"/>
            <a:ext cx="7572428" cy="6143668"/>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142852"/>
            <a:ext cx="6786610" cy="646331"/>
          </a:xfrm>
          <a:prstGeom prst="rect">
            <a:avLst/>
          </a:prstGeom>
          <a:noFill/>
        </p:spPr>
        <p:txBody>
          <a:bodyPr wrap="square" rtlCol="0">
            <a:spAutoFit/>
          </a:bodyPr>
          <a:lstStyle/>
          <a:p>
            <a:r>
              <a:rPr lang="zh-CN" altLang="en-US" sz="3600" b="1" dirty="0" smtClean="0">
                <a:latin typeface="楷体" pitchFamily="49" charset="-122"/>
                <a:ea typeface="楷体" pitchFamily="49" charset="-122"/>
              </a:rPr>
              <a:t>刃型位错的应力场</a:t>
            </a:r>
            <a:endParaRPr lang="zh-CN" altLang="en-US" sz="3600" b="1"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428596" y="1142984"/>
            <a:ext cx="7715304" cy="4857784"/>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14290"/>
            <a:ext cx="6215106" cy="1200329"/>
          </a:xfrm>
          <a:prstGeom prst="rect">
            <a:avLst/>
          </a:prstGeom>
          <a:noFill/>
        </p:spPr>
        <p:txBody>
          <a:bodyPr wrap="square" rtlCol="0">
            <a:spAutoFit/>
          </a:bodyPr>
          <a:lstStyle/>
          <a:p>
            <a:r>
              <a:rPr lang="zh-CN" altLang="en-US" sz="3600" b="1" dirty="0" smtClean="0">
                <a:latin typeface="楷体" pitchFamily="49" charset="-122"/>
                <a:ea typeface="楷体" pitchFamily="49" charset="-122"/>
              </a:rPr>
              <a:t>位错弹性能和线张力</a:t>
            </a:r>
          </a:p>
          <a:p>
            <a:endParaRPr lang="zh-CN" altLang="en-US" sz="3600" b="1"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4214810" y="857232"/>
            <a:ext cx="4598364" cy="5143536"/>
          </a:xfrm>
          <a:prstGeom prst="rect">
            <a:avLst/>
          </a:prstGeom>
          <a:noFill/>
          <a:ln w="9525">
            <a:noFill/>
            <a:miter lim="800000"/>
            <a:headEnd/>
            <a:tailEnd/>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857224" y="428604"/>
            <a:ext cx="7215238" cy="5929354"/>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571472" y="428604"/>
            <a:ext cx="8001056" cy="4000528"/>
          </a:xfrm>
          <a:prstGeom prst="rect">
            <a:avLst/>
          </a:prstGeom>
          <a:noFill/>
          <a:ln w="9525">
            <a:noFill/>
            <a:miter lim="800000"/>
            <a:headEnd/>
            <a:tailEnd/>
          </a:ln>
        </p:spPr>
      </p:pic>
      <p:pic>
        <p:nvPicPr>
          <p:cNvPr id="5" name="图片 4"/>
          <p:cNvPicPr/>
          <p:nvPr/>
        </p:nvPicPr>
        <p:blipFill>
          <a:blip r:embed="rId3"/>
          <a:srcRect/>
          <a:stretch>
            <a:fillRect/>
          </a:stretch>
        </p:blipFill>
        <p:spPr bwMode="auto">
          <a:xfrm>
            <a:off x="642910" y="4572008"/>
            <a:ext cx="7715304" cy="1714512"/>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14282" y="214290"/>
            <a:ext cx="8715436" cy="1815882"/>
          </a:xfrm>
          <a:prstGeom prst="rect">
            <a:avLst/>
          </a:prstGeom>
          <a:noFill/>
        </p:spPr>
        <p:txBody>
          <a:bodyPr wrap="square" rtlCol="0">
            <a:spAutoFit/>
          </a:bodyPr>
          <a:lstStyle/>
          <a:p>
            <a:r>
              <a:rPr lang="zh-CN" altLang="en-US" sz="2800" dirty="0" smtClean="0">
                <a:latin typeface="楷体" pitchFamily="49" charset="-122"/>
                <a:ea typeface="楷体" pitchFamily="49" charset="-122"/>
              </a:rPr>
              <a:t>位错的线张力定义为位错线增加单位长度时引起的弹性能增加：</a:t>
            </a:r>
          </a:p>
          <a:p>
            <a:r>
              <a:rPr lang="zh-CN" altLang="en-US" sz="2800" dirty="0" smtClean="0">
                <a:latin typeface="楷体" pitchFamily="49" charset="-122"/>
                <a:ea typeface="楷体" pitchFamily="49" charset="-122"/>
              </a:rPr>
              <a:t>即：</a:t>
            </a:r>
          </a:p>
          <a:p>
            <a:endParaRPr lang="zh-CN" altLang="en-US" sz="2800" dirty="0">
              <a:latin typeface="楷体" pitchFamily="49" charset="-122"/>
              <a:ea typeface="楷体" pitchFamily="49" charset="-122"/>
            </a:endParaRPr>
          </a:p>
        </p:txBody>
      </p:sp>
      <p:pic>
        <p:nvPicPr>
          <p:cNvPr id="6" name="图片 5"/>
          <p:cNvPicPr/>
          <p:nvPr/>
        </p:nvPicPr>
        <p:blipFill>
          <a:blip r:embed="rId2"/>
          <a:srcRect/>
          <a:stretch>
            <a:fillRect/>
          </a:stretch>
        </p:blipFill>
        <p:spPr bwMode="auto">
          <a:xfrm>
            <a:off x="500034" y="1928802"/>
            <a:ext cx="8286808" cy="3786214"/>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0034" y="714356"/>
            <a:ext cx="7643866" cy="4524315"/>
          </a:xfrm>
          <a:prstGeom prst="rect">
            <a:avLst/>
          </a:prstGeom>
          <a:noFill/>
        </p:spPr>
        <p:txBody>
          <a:bodyPr wrap="square" rtlCol="0">
            <a:spAutoFit/>
          </a:bodyPr>
          <a:lstStyle/>
          <a:p>
            <a:r>
              <a:rPr lang="zh-CN" altLang="en-US" sz="3600" b="1" dirty="0" smtClean="0">
                <a:latin typeface="楷体" pitchFamily="49" charset="-122"/>
                <a:ea typeface="楷体" pitchFamily="49" charset="-122"/>
              </a:rPr>
              <a:t>作用在位错上的力</a:t>
            </a:r>
          </a:p>
          <a:p>
            <a:r>
              <a:rPr lang="zh-CN" altLang="en-US" sz="3600" b="1" dirty="0" smtClean="0">
                <a:latin typeface="楷体" pitchFamily="49" charset="-122"/>
                <a:ea typeface="楷体" pitchFamily="49" charset="-122"/>
              </a:rPr>
              <a:t>晶体中的位错在外加应力或其他缺陷产生的内应力的作用下将会发生运动或有运动趋势，我们假定在位错上作用了一个力</a:t>
            </a:r>
            <a:r>
              <a:rPr lang="en-US" sz="3600" b="1" dirty="0" smtClean="0">
                <a:latin typeface="楷体" pitchFamily="49" charset="-122"/>
                <a:ea typeface="楷体" pitchFamily="49" charset="-122"/>
              </a:rPr>
              <a:t>F</a:t>
            </a:r>
            <a:r>
              <a:rPr lang="zh-CN" altLang="en-US" sz="3600" b="1" dirty="0" smtClean="0">
                <a:latin typeface="楷体" pitchFamily="49" charset="-122"/>
                <a:ea typeface="楷体" pitchFamily="49" charset="-122"/>
              </a:rPr>
              <a:t>，此力驱使位错运动，按照这个假定，</a:t>
            </a:r>
            <a:r>
              <a:rPr lang="en-US" sz="3600" b="1" dirty="0" smtClean="0">
                <a:latin typeface="楷体" pitchFamily="49" charset="-122"/>
                <a:ea typeface="楷体" pitchFamily="49" charset="-122"/>
              </a:rPr>
              <a:t>F</a:t>
            </a:r>
            <a:r>
              <a:rPr lang="zh-CN" altLang="en-US" sz="3600" b="1" dirty="0" smtClean="0">
                <a:latin typeface="楷体" pitchFamily="49" charset="-122"/>
                <a:ea typeface="楷体" pitchFamily="49" charset="-122"/>
              </a:rPr>
              <a:t>必然与位错线的运动方向</a:t>
            </a:r>
            <a:r>
              <a:rPr lang="en-US" sz="3600" b="1" dirty="0" smtClean="0">
                <a:latin typeface="楷体" pitchFamily="49" charset="-122"/>
                <a:ea typeface="楷体" pitchFamily="49" charset="-122"/>
              </a:rPr>
              <a:t>v</a:t>
            </a:r>
            <a:r>
              <a:rPr lang="zh-CN" altLang="en-US" sz="3600" b="1" dirty="0" smtClean="0">
                <a:latin typeface="楷体" pitchFamily="49" charset="-122"/>
                <a:ea typeface="楷体" pitchFamily="49" charset="-122"/>
              </a:rPr>
              <a:t>一致。即</a:t>
            </a:r>
            <a:r>
              <a:rPr lang="en-US" sz="3600" b="1" dirty="0" smtClean="0">
                <a:latin typeface="楷体" pitchFamily="49" charset="-122"/>
                <a:ea typeface="楷体" pitchFamily="49" charset="-122"/>
              </a:rPr>
              <a:t>F//v</a:t>
            </a:r>
            <a:endParaRPr lang="zh-CN" altLang="en-US" sz="3600" b="1" dirty="0" smtClean="0">
              <a:latin typeface="楷体" pitchFamily="49" charset="-122"/>
              <a:ea typeface="楷体" pitchFamily="49" charset="-122"/>
            </a:endParaRPr>
          </a:p>
          <a:p>
            <a:endParaRPr lang="zh-CN" altLang="en-US" sz="3600" b="1" dirty="0">
              <a:latin typeface="楷体" pitchFamily="49" charset="-122"/>
              <a:ea typeface="楷体" pitchFamily="49" charset="-122"/>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214290"/>
            <a:ext cx="3929090" cy="1200329"/>
          </a:xfrm>
          <a:prstGeom prst="rect">
            <a:avLst/>
          </a:prstGeom>
          <a:noFill/>
        </p:spPr>
        <p:txBody>
          <a:bodyPr wrap="square" rtlCol="0">
            <a:spAutoFit/>
          </a:bodyPr>
          <a:lstStyle/>
          <a:p>
            <a:r>
              <a:rPr lang="zh-CN" altLang="en-US" sz="3600" dirty="0" smtClean="0">
                <a:latin typeface="楷体" pitchFamily="49" charset="-122"/>
                <a:ea typeface="楷体" pitchFamily="49" charset="-122"/>
              </a:rPr>
              <a:t>注意：</a:t>
            </a:r>
          </a:p>
          <a:p>
            <a:endParaRPr lang="zh-CN" altLang="en-US" sz="3600"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428596" y="1000108"/>
            <a:ext cx="8501122" cy="2500330"/>
          </a:xfrm>
          <a:prstGeom prst="rect">
            <a:avLst/>
          </a:prstGeom>
          <a:noFill/>
          <a:ln w="9525">
            <a:noFill/>
            <a:miter lim="800000"/>
            <a:headEnd/>
            <a:tailEnd/>
          </a:ln>
        </p:spPr>
      </p:pic>
      <p:pic>
        <p:nvPicPr>
          <p:cNvPr id="6" name="图片 5"/>
          <p:cNvPicPr/>
          <p:nvPr/>
        </p:nvPicPr>
        <p:blipFill>
          <a:blip r:embed="rId3"/>
          <a:srcRect/>
          <a:stretch>
            <a:fillRect/>
          </a:stretch>
        </p:blipFill>
        <p:spPr bwMode="auto">
          <a:xfrm>
            <a:off x="357158" y="3643314"/>
            <a:ext cx="8501122" cy="2428892"/>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14290"/>
            <a:ext cx="6786610" cy="1077218"/>
          </a:xfrm>
          <a:prstGeom prst="rect">
            <a:avLst/>
          </a:prstGeom>
          <a:noFill/>
        </p:spPr>
        <p:txBody>
          <a:bodyPr wrap="square" rtlCol="0">
            <a:spAutoFit/>
          </a:bodyPr>
          <a:lstStyle/>
          <a:p>
            <a:r>
              <a:rPr lang="zh-CN" altLang="en-US" sz="3200" b="1" dirty="0" smtClean="0">
                <a:latin typeface="楷体" pitchFamily="49" charset="-122"/>
                <a:ea typeface="楷体" pitchFamily="49" charset="-122"/>
              </a:rPr>
              <a:t>引起位错滑移的力</a:t>
            </a:r>
          </a:p>
          <a:p>
            <a:endParaRPr lang="zh-CN" altLang="en-US" sz="3200" b="1" dirty="0">
              <a:latin typeface="楷体" pitchFamily="49" charset="-122"/>
              <a:ea typeface="楷体" pitchFamily="49" charset="-122"/>
            </a:endParaRPr>
          </a:p>
        </p:txBody>
      </p:sp>
      <p:sp>
        <p:nvSpPr>
          <p:cNvPr id="7169" name="Rectangle 1"/>
          <p:cNvSpPr>
            <a:spLocks noChangeArrowheads="1"/>
          </p:cNvSpPr>
          <p:nvPr/>
        </p:nvSpPr>
        <p:spPr bwMode="auto">
          <a:xfrm>
            <a:off x="571472" y="1000108"/>
            <a:ext cx="2031325"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zh-CN" sz="3200" b="0" i="0" u="none" strike="noStrike" cap="none" normalizeH="0" baseline="0" dirty="0" smtClean="0">
                <a:ln>
                  <a:noFill/>
                </a:ln>
                <a:solidFill>
                  <a:schemeClr val="tx1"/>
                </a:solidFill>
                <a:effectLst/>
                <a:latin typeface="楷体" pitchFamily="49" charset="-122"/>
                <a:ea typeface="楷体" pitchFamily="49" charset="-122"/>
                <a:cs typeface="Times New Roman" pitchFamily="18" charset="0"/>
              </a:rPr>
              <a:t>刃型位错</a:t>
            </a:r>
            <a:endParaRPr kumimoji="0" lang="zh-CN" sz="3200" b="0" i="0" u="none" strike="noStrike" cap="none" normalizeH="0" baseline="0" dirty="0" smtClean="0">
              <a:ln>
                <a:noFill/>
              </a:ln>
              <a:solidFill>
                <a:schemeClr val="tx1"/>
              </a:solidFill>
              <a:effectLst/>
              <a:latin typeface="楷体" pitchFamily="49" charset="-122"/>
              <a:ea typeface="楷体" pitchFamily="49" charset="-122"/>
              <a:cs typeface="宋体" pitchFamily="2" charset="-122"/>
            </a:endParaRPr>
          </a:p>
        </p:txBody>
      </p:sp>
      <p:pic>
        <p:nvPicPr>
          <p:cNvPr id="6" name="图片 5"/>
          <p:cNvPicPr/>
          <p:nvPr/>
        </p:nvPicPr>
        <p:blipFill>
          <a:blip r:embed="rId2"/>
          <a:srcRect/>
          <a:stretch>
            <a:fillRect/>
          </a:stretch>
        </p:blipFill>
        <p:spPr bwMode="auto">
          <a:xfrm>
            <a:off x="285720" y="1857364"/>
            <a:ext cx="8215370" cy="2214578"/>
          </a:xfrm>
          <a:prstGeom prst="rect">
            <a:avLst/>
          </a:prstGeom>
          <a:noFill/>
          <a:ln w="9525">
            <a:noFill/>
            <a:miter lim="800000"/>
            <a:headEnd/>
            <a:tailEnd/>
          </a:ln>
        </p:spPr>
      </p:pic>
      <p:pic>
        <p:nvPicPr>
          <p:cNvPr id="7" name="图片 6"/>
          <p:cNvPicPr/>
          <p:nvPr/>
        </p:nvPicPr>
        <p:blipFill>
          <a:blip r:embed="rId3"/>
          <a:srcRect/>
          <a:stretch>
            <a:fillRect/>
          </a:stretch>
        </p:blipFill>
        <p:spPr bwMode="auto">
          <a:xfrm>
            <a:off x="214282" y="4071942"/>
            <a:ext cx="8429684" cy="2214578"/>
          </a:xfrm>
          <a:prstGeom prst="rect">
            <a:avLst/>
          </a:prstGeom>
          <a:noFill/>
          <a:ln w="9525">
            <a:noFill/>
            <a:miter lim="800000"/>
            <a:headEnd/>
            <a:tailE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571472" y="714356"/>
            <a:ext cx="6786610" cy="5000660"/>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285720" y="500042"/>
            <a:ext cx="8072494" cy="4214842"/>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571472" y="428604"/>
            <a:ext cx="8143932" cy="3857652"/>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357158" y="500042"/>
            <a:ext cx="8143932" cy="5214974"/>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428604"/>
            <a:ext cx="7500990" cy="954107"/>
          </a:xfrm>
          <a:prstGeom prst="rect">
            <a:avLst/>
          </a:prstGeom>
          <a:noFill/>
        </p:spPr>
        <p:txBody>
          <a:bodyPr wrap="square" rtlCol="0">
            <a:spAutoFit/>
          </a:bodyPr>
          <a:lstStyle/>
          <a:p>
            <a:r>
              <a:rPr lang="zh-CN" altLang="en-US" sz="2800" b="1" dirty="0" smtClean="0">
                <a:latin typeface="楷体" pitchFamily="49" charset="-122"/>
                <a:ea typeface="楷体" pitchFamily="49" charset="-122"/>
              </a:rPr>
              <a:t>一般情况下位错受的力</a:t>
            </a:r>
          </a:p>
          <a:p>
            <a:endParaRPr lang="zh-CN" altLang="en-US" sz="2800" b="1"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285720" y="1357298"/>
            <a:ext cx="8572560" cy="4929222"/>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357158" y="428604"/>
            <a:ext cx="7929618" cy="5643602"/>
          </a:xfrm>
          <a:prstGeom prst="rect">
            <a:avLst/>
          </a:prstGeom>
          <a:noFill/>
          <a:ln w="9525">
            <a:noFill/>
            <a:miter lim="800000"/>
            <a:headEnd/>
            <a:tailEnd/>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214290"/>
            <a:ext cx="7715304" cy="1077218"/>
          </a:xfrm>
          <a:prstGeom prst="rect">
            <a:avLst/>
          </a:prstGeom>
          <a:noFill/>
        </p:spPr>
        <p:txBody>
          <a:bodyPr wrap="square" rtlCol="0">
            <a:spAutoFit/>
          </a:bodyPr>
          <a:lstStyle/>
          <a:p>
            <a:r>
              <a:rPr lang="zh-CN" altLang="en-US" sz="3200" dirty="0" smtClean="0">
                <a:latin typeface="楷体" pitchFamily="49" charset="-122"/>
                <a:ea typeface="楷体" pitchFamily="49" charset="-122"/>
              </a:rPr>
              <a:t>例题</a:t>
            </a:r>
          </a:p>
          <a:p>
            <a:endParaRPr lang="zh-CN" altLang="en-US" sz="3200"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357158" y="1142984"/>
            <a:ext cx="8358246" cy="5143536"/>
          </a:xfrm>
          <a:prstGeom prst="rect">
            <a:avLst/>
          </a:prstGeom>
          <a:noFill/>
          <a:ln w="9525">
            <a:noFill/>
            <a:miter lim="800000"/>
            <a:headEnd/>
            <a:tailEnd/>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571472" y="357166"/>
            <a:ext cx="7500990" cy="5286412"/>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428596" y="357166"/>
            <a:ext cx="7858180" cy="5572164"/>
          </a:xfrm>
          <a:prstGeom prst="rect">
            <a:avLst/>
          </a:prstGeom>
          <a:noFill/>
          <a:ln w="9525">
            <a:noFill/>
            <a:miter lim="800000"/>
            <a:headEnd/>
            <a:tailEnd/>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85728"/>
            <a:ext cx="8143932" cy="1200329"/>
          </a:xfrm>
          <a:prstGeom prst="rect">
            <a:avLst/>
          </a:prstGeom>
          <a:noFill/>
        </p:spPr>
        <p:txBody>
          <a:bodyPr wrap="square" rtlCol="0">
            <a:spAutoFit/>
          </a:bodyPr>
          <a:lstStyle/>
          <a:p>
            <a:r>
              <a:rPr lang="zh-CN" altLang="en-US" sz="3600" dirty="0" smtClean="0">
                <a:latin typeface="楷体" pitchFamily="49" charset="-122"/>
                <a:ea typeface="楷体" pitchFamily="49" charset="-122"/>
              </a:rPr>
              <a:t>位错间的交互作用</a:t>
            </a:r>
          </a:p>
          <a:p>
            <a:endParaRPr lang="zh-CN" altLang="en-US" sz="3600"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285720" y="1357298"/>
            <a:ext cx="7858180" cy="4071966"/>
          </a:xfrm>
          <a:prstGeom prst="rect">
            <a:avLst/>
          </a:prstGeom>
          <a:noFill/>
          <a:ln w="9525">
            <a:noFill/>
            <a:miter lim="800000"/>
            <a:headEnd/>
            <a:tailEnd/>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428596" y="642918"/>
            <a:ext cx="7429552" cy="4429156"/>
          </a:xfrm>
          <a:prstGeom prst="rect">
            <a:avLst/>
          </a:prstGeom>
          <a:noFill/>
          <a:ln w="9525">
            <a:noFill/>
            <a:miter lim="800000"/>
            <a:headEnd/>
            <a:tailEnd/>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857224" y="428604"/>
            <a:ext cx="7072362" cy="5643602"/>
          </a:xfrm>
          <a:prstGeom prst="rect">
            <a:avLst/>
          </a:prstGeom>
          <a:noFill/>
          <a:ln w="9525">
            <a:noFill/>
            <a:miter lim="800000"/>
            <a:headEnd/>
            <a:tailEnd/>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285720" y="214290"/>
            <a:ext cx="8286808" cy="6000792"/>
          </a:xfrm>
          <a:prstGeom prst="rect">
            <a:avLst/>
          </a:prstGeom>
          <a:noFill/>
          <a:ln w="9525">
            <a:noFill/>
            <a:miter lim="800000"/>
            <a:headEnd/>
            <a:tailEnd/>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357158" y="500042"/>
            <a:ext cx="8358246" cy="2071702"/>
          </a:xfrm>
          <a:prstGeom prst="rect">
            <a:avLst/>
          </a:prstGeom>
          <a:noFill/>
          <a:ln w="9525">
            <a:noFill/>
            <a:miter lim="800000"/>
            <a:headEnd/>
            <a:tailEnd/>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857224" y="357166"/>
            <a:ext cx="7358114" cy="5715040"/>
          </a:xfrm>
          <a:prstGeom prst="rect">
            <a:avLst/>
          </a:prstGeom>
          <a:noFill/>
          <a:ln w="9525">
            <a:noFill/>
            <a:miter lim="800000"/>
            <a:headEnd/>
            <a:tailEnd/>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571472" y="571480"/>
            <a:ext cx="8358246" cy="4500594"/>
          </a:xfrm>
          <a:prstGeom prst="rect">
            <a:avLst/>
          </a:prstGeom>
          <a:noFill/>
          <a:ln w="9525">
            <a:noFill/>
            <a:miter lim="800000"/>
            <a:headEnd/>
            <a:tailEnd/>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571472" y="357166"/>
            <a:ext cx="7572428" cy="5857916"/>
          </a:xfrm>
          <a:prstGeom prst="rect">
            <a:avLst/>
          </a:prstGeom>
          <a:noFill/>
          <a:ln w="9525">
            <a:noFill/>
            <a:miter lim="800000"/>
            <a:headEnd/>
            <a:tailEnd/>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785794"/>
            <a:ext cx="8286808" cy="5632311"/>
          </a:xfrm>
          <a:prstGeom prst="rect">
            <a:avLst/>
          </a:prstGeom>
          <a:noFill/>
        </p:spPr>
        <p:txBody>
          <a:bodyPr wrap="square" rtlCol="0">
            <a:spAutoFit/>
          </a:bodyPr>
          <a:lstStyle/>
          <a:p>
            <a:r>
              <a:rPr lang="zh-CN" altLang="en-US" sz="3600" b="1" dirty="0" smtClean="0">
                <a:latin typeface="楷体" pitchFamily="49" charset="-122"/>
                <a:ea typeface="楷体" pitchFamily="49" charset="-122"/>
              </a:rPr>
              <a:t>柯氏气团和屈服现象：</a:t>
            </a:r>
          </a:p>
          <a:p>
            <a:r>
              <a:rPr lang="zh-CN" altLang="en-US" sz="3600" b="1" dirty="0" smtClean="0">
                <a:latin typeface="楷体" pitchFamily="49" charset="-122"/>
                <a:ea typeface="楷体" pitchFamily="49" charset="-122"/>
              </a:rPr>
              <a:t>柯氏气团：择优分布在刃型位错的张应力区并且紧靠位错线的点缺陷使其形成作为的柯垂尔气团，简称柯氏气团，这种柯氏气团牢固的将位错吸引住（或钉扎住）因而，对位错的运动和力学行为有重大影响，最典型的例子就是体心立方金属的明显屈服现象。</a:t>
            </a:r>
          </a:p>
          <a:p>
            <a:r>
              <a:rPr lang="en-US" sz="3600" b="1" dirty="0" smtClean="0">
                <a:latin typeface="楷体" pitchFamily="49" charset="-122"/>
                <a:ea typeface="楷体" pitchFamily="49" charset="-122"/>
              </a:rPr>
              <a:t> </a:t>
            </a:r>
            <a:endParaRPr lang="zh-CN" altLang="en-US" sz="3600" b="1" dirty="0" smtClean="0">
              <a:latin typeface="楷体" pitchFamily="49" charset="-122"/>
              <a:ea typeface="楷体" pitchFamily="49" charset="-122"/>
            </a:endParaRPr>
          </a:p>
          <a:p>
            <a:endParaRPr lang="zh-CN" altLang="en-US" sz="3600" b="1" dirty="0">
              <a:latin typeface="楷体" pitchFamily="49" charset="-122"/>
              <a:ea typeface="楷体" pitchFamily="49" charset="-122"/>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214290"/>
            <a:ext cx="6143668" cy="707886"/>
          </a:xfrm>
          <a:prstGeom prst="rect">
            <a:avLst/>
          </a:prstGeom>
          <a:noFill/>
        </p:spPr>
        <p:txBody>
          <a:bodyPr wrap="square" rtlCol="0">
            <a:spAutoFit/>
          </a:bodyPr>
          <a:lstStyle/>
          <a:p>
            <a:r>
              <a:rPr lang="zh-CN" altLang="en-US" sz="4000" b="1" dirty="0" smtClean="0">
                <a:latin typeface="楷体" pitchFamily="49" charset="-122"/>
                <a:ea typeface="楷体" pitchFamily="49" charset="-122"/>
              </a:rPr>
              <a:t>位错的起源与增值</a:t>
            </a:r>
            <a:endParaRPr lang="zh-CN" altLang="en-US" sz="4000" b="1"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500034" y="1571612"/>
            <a:ext cx="7858180" cy="4500594"/>
          </a:xfrm>
          <a:prstGeom prst="rect">
            <a:avLst/>
          </a:prstGeom>
          <a:noFill/>
          <a:ln w="9525">
            <a:noFill/>
            <a:miter lim="800000"/>
            <a:headEnd/>
            <a:tailEnd/>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71472" y="428604"/>
            <a:ext cx="5715040" cy="1815882"/>
          </a:xfrm>
          <a:prstGeom prst="rect">
            <a:avLst/>
          </a:prstGeom>
          <a:noFill/>
        </p:spPr>
        <p:txBody>
          <a:bodyPr wrap="square" rtlCol="0">
            <a:spAutoFit/>
          </a:bodyPr>
          <a:lstStyle/>
          <a:p>
            <a:r>
              <a:rPr lang="zh-CN" altLang="en-US" sz="4000" dirty="0" smtClean="0">
                <a:latin typeface="楷体" pitchFamily="49" charset="-122"/>
                <a:ea typeface="楷体" pitchFamily="49" charset="-122"/>
              </a:rPr>
              <a:t>位错增值的机制有三种：</a:t>
            </a:r>
          </a:p>
          <a:p>
            <a:pPr lvl="0"/>
            <a:r>
              <a:rPr lang="zh-CN" altLang="en-US" sz="3200" dirty="0" smtClean="0">
                <a:latin typeface="楷体" pitchFamily="49" charset="-122"/>
                <a:ea typeface="楷体" pitchFamily="49" charset="-122"/>
              </a:rPr>
              <a:t>（</a:t>
            </a:r>
            <a:r>
              <a:rPr lang="en-US" altLang="zh-CN" sz="3200" dirty="0" smtClean="0">
                <a:latin typeface="楷体" pitchFamily="49" charset="-122"/>
                <a:ea typeface="楷体" pitchFamily="49" charset="-122"/>
              </a:rPr>
              <a:t>1</a:t>
            </a:r>
            <a:r>
              <a:rPr lang="zh-CN" altLang="en-US" sz="3200" dirty="0" smtClean="0">
                <a:latin typeface="楷体" pitchFamily="49" charset="-122"/>
                <a:ea typeface="楷体" pitchFamily="49" charset="-122"/>
              </a:rPr>
              <a:t>）</a:t>
            </a:r>
            <a:r>
              <a:rPr lang="en-US" sz="3200" dirty="0" smtClean="0">
                <a:latin typeface="楷体" pitchFamily="49" charset="-122"/>
                <a:ea typeface="楷体" pitchFamily="49" charset="-122"/>
              </a:rPr>
              <a:t>L</a:t>
            </a:r>
            <a:r>
              <a:rPr lang="zh-CN" altLang="en-US" sz="3200" dirty="0" smtClean="0">
                <a:latin typeface="楷体" pitchFamily="49" charset="-122"/>
                <a:ea typeface="楷体" pitchFamily="49" charset="-122"/>
              </a:rPr>
              <a:t>型增值</a:t>
            </a:r>
          </a:p>
          <a:p>
            <a:endParaRPr lang="zh-CN" altLang="en-US" sz="4000" dirty="0">
              <a:latin typeface="楷体" pitchFamily="49" charset="-122"/>
              <a:ea typeface="楷体" pitchFamily="49" charset="-122"/>
            </a:endParaRPr>
          </a:p>
        </p:txBody>
      </p:sp>
      <p:pic>
        <p:nvPicPr>
          <p:cNvPr id="5" name="图片 4"/>
          <p:cNvPicPr/>
          <p:nvPr/>
        </p:nvPicPr>
        <p:blipFill>
          <a:blip r:embed="rId2"/>
          <a:srcRect/>
          <a:stretch>
            <a:fillRect/>
          </a:stretch>
        </p:blipFill>
        <p:spPr bwMode="auto">
          <a:xfrm>
            <a:off x="214282" y="2000240"/>
            <a:ext cx="7715304" cy="3929090"/>
          </a:xfrm>
          <a:prstGeom prst="rect">
            <a:avLst/>
          </a:prstGeom>
          <a:noFill/>
          <a:ln w="9525">
            <a:noFill/>
            <a:miter lim="800000"/>
            <a:headEnd/>
            <a:tailEnd/>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500034" y="357166"/>
            <a:ext cx="6286544" cy="5072098"/>
          </a:xfrm>
          <a:prstGeom prst="rect">
            <a:avLst/>
          </a:prstGeom>
          <a:noFill/>
          <a:ln w="9525">
            <a:noFill/>
            <a:miter lim="800000"/>
            <a:headEnd/>
            <a:tailEnd/>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214282" y="642918"/>
            <a:ext cx="7786742" cy="4214842"/>
          </a:xfrm>
          <a:prstGeom prst="rect">
            <a:avLst/>
          </a:prstGeom>
          <a:noFill/>
          <a:ln w="9525">
            <a:noFill/>
            <a:miter lim="800000"/>
            <a:headEnd/>
            <a:tailEnd/>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642910" y="357166"/>
            <a:ext cx="7715304" cy="5929354"/>
          </a:xfrm>
          <a:prstGeom prst="rect">
            <a:avLst/>
          </a:prstGeom>
          <a:noFill/>
          <a:ln w="9525">
            <a:noFill/>
            <a:miter lim="800000"/>
            <a:headEnd/>
            <a:tailEnd/>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0" y="642918"/>
            <a:ext cx="8501122" cy="4786346"/>
          </a:xfrm>
          <a:prstGeom prst="rect">
            <a:avLst/>
          </a:prstGeom>
          <a:noFill/>
          <a:ln w="9525">
            <a:noFill/>
            <a:miter lim="800000"/>
            <a:headEnd/>
            <a:tailEnd/>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785786" y="500042"/>
            <a:ext cx="7500990" cy="5000660"/>
          </a:xfrm>
          <a:prstGeom prst="rect">
            <a:avLst/>
          </a:prstGeom>
          <a:noFill/>
          <a:ln w="9525">
            <a:noFill/>
            <a:miter lim="800000"/>
            <a:headEnd/>
            <a:tailEnd/>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500034" y="357166"/>
            <a:ext cx="7715304" cy="5572164"/>
          </a:xfrm>
          <a:prstGeom prst="rect">
            <a:avLst/>
          </a:prstGeom>
          <a:noFill/>
          <a:ln w="9525">
            <a:noFill/>
            <a:miter lim="800000"/>
            <a:headEnd/>
            <a:tailEnd/>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642910" y="428604"/>
            <a:ext cx="7429552" cy="4500594"/>
          </a:xfrm>
          <a:prstGeom prst="rect">
            <a:avLst/>
          </a:prstGeom>
          <a:noFill/>
          <a:ln w="9525">
            <a:noFill/>
            <a:miter lim="800000"/>
            <a:headEnd/>
            <a:tailEnd/>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p:nvPr/>
        </p:nvPicPr>
        <p:blipFill>
          <a:blip r:embed="rId2"/>
          <a:srcRect/>
          <a:stretch>
            <a:fillRect/>
          </a:stretch>
        </p:blipFill>
        <p:spPr bwMode="auto">
          <a:xfrm>
            <a:off x="428596" y="642918"/>
            <a:ext cx="8215370" cy="5143536"/>
          </a:xfrm>
          <a:prstGeom prst="rect">
            <a:avLst/>
          </a:prstGeom>
          <a:noFill/>
          <a:ln w="9525">
            <a:noFill/>
            <a:miter lim="800000"/>
            <a:headEnd/>
            <a:tailEnd/>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p:nvPr/>
        </p:nvPicPr>
        <p:blipFill>
          <a:blip r:embed="rId2"/>
          <a:srcRect/>
          <a:stretch>
            <a:fillRect/>
          </a:stretch>
        </p:blipFill>
        <p:spPr bwMode="auto">
          <a:xfrm>
            <a:off x="642910" y="500042"/>
            <a:ext cx="7572428" cy="571504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TotalTime>
  <Words>1338</Words>
  <PresentationFormat>全屏显示(4:3)</PresentationFormat>
  <Paragraphs>70</Paragraphs>
  <Slides>79</Slides>
  <Notes>0</Notes>
  <HiddenSlides>0</HiddenSlides>
  <MMClips>0</MMClips>
  <ScaleCrop>false</ScaleCrop>
  <HeadingPairs>
    <vt:vector size="4" baseType="variant">
      <vt:variant>
        <vt:lpstr>主题</vt:lpstr>
      </vt:variant>
      <vt:variant>
        <vt:i4>1</vt:i4>
      </vt:variant>
      <vt:variant>
        <vt:lpstr>幻灯片标题</vt:lpstr>
      </vt:variant>
      <vt:variant>
        <vt:i4>79</vt:i4>
      </vt:variant>
    </vt:vector>
  </HeadingPairs>
  <TitlesOfParts>
    <vt:vector size="80"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位错应力场 </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幻灯片 52</vt:lpstr>
      <vt:lpstr>幻灯片 53</vt:lpstr>
      <vt:lpstr>幻灯片 54</vt:lpstr>
      <vt:lpstr>幻灯片 55</vt:lpstr>
      <vt:lpstr>幻灯片 56</vt:lpstr>
      <vt:lpstr>幻灯片 57</vt:lpstr>
      <vt:lpstr>幻灯片 58</vt:lpstr>
      <vt:lpstr>幻灯片 59</vt:lpstr>
      <vt:lpstr>幻灯片 60</vt:lpstr>
      <vt:lpstr>幻灯片 61</vt:lpstr>
      <vt:lpstr>幻灯片 62</vt:lpstr>
      <vt:lpstr>幻灯片 63</vt:lpstr>
      <vt:lpstr>幻灯片 64</vt:lpstr>
      <vt:lpstr>幻灯片 65</vt:lpstr>
      <vt:lpstr>幻灯片 66</vt:lpstr>
      <vt:lpstr>幻灯片 67</vt:lpstr>
      <vt:lpstr>幻灯片 68</vt:lpstr>
      <vt:lpstr>幻灯片 69</vt:lpstr>
      <vt:lpstr>幻灯片 70</vt:lpstr>
      <vt:lpstr>幻灯片 71</vt:lpstr>
      <vt:lpstr>幻灯片 72</vt:lpstr>
      <vt:lpstr>幻灯片 73</vt:lpstr>
      <vt:lpstr>幻灯片 74</vt:lpstr>
      <vt:lpstr>幻灯片 75</vt:lpstr>
      <vt:lpstr>幻灯片 76</vt:lpstr>
      <vt:lpstr>幻灯片 77</vt:lpstr>
      <vt:lpstr>幻灯片 78</vt:lpstr>
      <vt:lpstr>幻灯片 79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dell</dc:creator>
  <cp:lastModifiedBy>dell</cp:lastModifiedBy>
  <cp:revision>10</cp:revision>
  <dcterms:created xsi:type="dcterms:W3CDTF">2014-06-21T06:42:35Z</dcterms:created>
  <dcterms:modified xsi:type="dcterms:W3CDTF">2014-06-21T10:54:41Z</dcterms:modified>
</cp:coreProperties>
</file>